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Lst>
  <p:notesMasterIdLst>
    <p:notesMasterId r:id="rId33"/>
  </p:notesMasterIdLst>
  <p:sldIdLst>
    <p:sldId id="263" r:id="rId4"/>
    <p:sldId id="276" r:id="rId5"/>
    <p:sldId id="309" r:id="rId6"/>
    <p:sldId id="307" r:id="rId7"/>
    <p:sldId id="289" r:id="rId8"/>
    <p:sldId id="290" r:id="rId9"/>
    <p:sldId id="291" r:id="rId10"/>
    <p:sldId id="308" r:id="rId11"/>
    <p:sldId id="283" r:id="rId12"/>
    <p:sldId id="282" r:id="rId13"/>
    <p:sldId id="298" r:id="rId14"/>
    <p:sldId id="286" r:id="rId15"/>
    <p:sldId id="284" r:id="rId16"/>
    <p:sldId id="278" r:id="rId17"/>
    <p:sldId id="281" r:id="rId18"/>
    <p:sldId id="287" r:id="rId19"/>
    <p:sldId id="301" r:id="rId20"/>
    <p:sldId id="288" r:id="rId21"/>
    <p:sldId id="306" r:id="rId22"/>
    <p:sldId id="302" r:id="rId23"/>
    <p:sldId id="292" r:id="rId24"/>
    <p:sldId id="293" r:id="rId25"/>
    <p:sldId id="304" r:id="rId26"/>
    <p:sldId id="297" r:id="rId27"/>
    <p:sldId id="303" r:id="rId28"/>
    <p:sldId id="299" r:id="rId29"/>
    <p:sldId id="305" r:id="rId30"/>
    <p:sldId id="296" r:id="rId31"/>
    <p:sldId id="31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4"/>
    <a:srgbClr val="CF0072"/>
    <a:srgbClr val="0065BD"/>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50000"/>
  </p:normalViewPr>
  <p:slideViewPr>
    <p:cSldViewPr snapToGrid="0" snapToObjects="1">
      <p:cViewPr>
        <p:scale>
          <a:sx n="100" d="100"/>
          <a:sy n="100" d="100"/>
        </p:scale>
        <p:origin x="-2436" y="-4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lbsth-lbfp01\LSPHData\SWKPH\People%20and%20Intelligence\Health%20Intelligence\Population\Demographic%20summary%20sheet.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oleObject" Target="file:///C:\Users\nora.cookeodowd\Downloads\indicators-CountyUA.data%20(8).csv"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1" Type="http://schemas.openxmlformats.org/officeDocument/2006/relationships/oleObject" Target="file:///\\lbsth-lbfp01\lsphdata\SWKPH\People%20and%20Intelligence\Health%20Intelligence\Confidential%20Datasets%20and%20IG\NCMP\NCMP%20Summary%20Tables.xlsx"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file:///\\lbsth-lbfp01\LSPHData\SWKPH\People%20and%20Intelligence\Health%20Intelligence\Lifestyle%20&amp;%20Risk%20Factors\Sexual%20Health\PHE%20-%20sexual%20and%20reproductive%20health%20profiles%20-%20201712.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2601869336468686E-2"/>
          <c:y val="2.7192105817961783E-2"/>
          <c:w val="0.95479626132706263"/>
          <c:h val="0.67611745503285059"/>
        </c:manualLayout>
      </c:layout>
      <c:lineChart>
        <c:grouping val="standard"/>
        <c:varyColors val="0"/>
        <c:ser>
          <c:idx val="0"/>
          <c:order val="0"/>
          <c:spPr>
            <a:ln w="38100">
              <a:solidFill>
                <a:srgbClr val="0065BD"/>
              </a:solidFill>
            </a:ln>
          </c:spPr>
          <c:marker>
            <c:symbol val="circle"/>
            <c:size val="10"/>
            <c:spPr>
              <a:solidFill>
                <a:sysClr val="window" lastClr="FFFFFF"/>
              </a:solidFill>
              <a:ln w="22225">
                <a:solidFill>
                  <a:srgbClr val="0065BD"/>
                </a:solidFill>
              </a:ln>
            </c:spPr>
          </c:marker>
          <c:dPt>
            <c:idx val="0"/>
            <c:marker>
              <c:spPr>
                <a:solidFill>
                  <a:srgbClr val="CF0072"/>
                </a:solidFill>
                <a:ln w="22225">
                  <a:solidFill>
                    <a:srgbClr val="0065BD"/>
                  </a:solidFill>
                </a:ln>
              </c:spPr>
            </c:marker>
            <c:bubble3D val="0"/>
          </c:dPt>
          <c:dPt>
            <c:idx val="5"/>
            <c:marker>
              <c:spPr>
                <a:solidFill>
                  <a:srgbClr val="CF0072"/>
                </a:solidFill>
                <a:ln w="22225">
                  <a:solidFill>
                    <a:srgbClr val="0065BD"/>
                  </a:solidFill>
                </a:ln>
              </c:spPr>
            </c:marker>
            <c:bubble3D val="0"/>
          </c:dPt>
          <c:dPt>
            <c:idx val="6"/>
            <c:bubble3D val="0"/>
            <c:spPr>
              <a:ln w="38100">
                <a:solidFill>
                  <a:srgbClr val="0065BD"/>
                </a:solidFill>
                <a:prstDash val="sysDot"/>
              </a:ln>
            </c:spPr>
          </c:dPt>
          <c:dPt>
            <c:idx val="7"/>
            <c:bubble3D val="0"/>
            <c:spPr>
              <a:ln w="38100">
                <a:solidFill>
                  <a:srgbClr val="0065BD"/>
                </a:solidFill>
                <a:prstDash val="sysDot"/>
              </a:ln>
            </c:spPr>
          </c:dPt>
          <c:dPt>
            <c:idx val="8"/>
            <c:bubble3D val="0"/>
            <c:spPr>
              <a:ln w="38100">
                <a:solidFill>
                  <a:srgbClr val="0065BD"/>
                </a:solidFill>
                <a:prstDash val="sysDot"/>
              </a:ln>
            </c:spPr>
          </c:dPt>
          <c:dPt>
            <c:idx val="9"/>
            <c:bubble3D val="0"/>
            <c:spPr>
              <a:ln w="38100">
                <a:solidFill>
                  <a:srgbClr val="0065BD"/>
                </a:solidFill>
                <a:prstDash val="sysDot"/>
              </a:ln>
            </c:spPr>
          </c:dPt>
          <c:dPt>
            <c:idx val="10"/>
            <c:bubble3D val="0"/>
            <c:spPr>
              <a:ln w="38100">
                <a:solidFill>
                  <a:srgbClr val="0065BD"/>
                </a:solidFill>
                <a:prstDash val="sysDot"/>
              </a:ln>
            </c:spPr>
          </c:dPt>
          <c:dPt>
            <c:idx val="11"/>
            <c:bubble3D val="0"/>
            <c:spPr>
              <a:ln w="38100">
                <a:solidFill>
                  <a:srgbClr val="0065BD"/>
                </a:solidFill>
                <a:prstDash val="sysDot"/>
              </a:ln>
            </c:spPr>
          </c:dPt>
          <c:dPt>
            <c:idx val="12"/>
            <c:bubble3D val="0"/>
            <c:spPr>
              <a:ln w="38100">
                <a:solidFill>
                  <a:srgbClr val="0065BD"/>
                </a:solidFill>
                <a:prstDash val="sysDot"/>
              </a:ln>
            </c:spPr>
          </c:dPt>
          <c:dPt>
            <c:idx val="13"/>
            <c:bubble3D val="0"/>
            <c:spPr>
              <a:ln w="38100">
                <a:solidFill>
                  <a:srgbClr val="0065BD"/>
                </a:solidFill>
                <a:prstDash val="sysDot"/>
              </a:ln>
            </c:spPr>
          </c:dPt>
          <c:dPt>
            <c:idx val="14"/>
            <c:bubble3D val="0"/>
            <c:spPr>
              <a:ln w="38100">
                <a:solidFill>
                  <a:srgbClr val="0065BD"/>
                </a:solidFill>
                <a:prstDash val="sysDot"/>
              </a:ln>
            </c:spPr>
          </c:dPt>
          <c:dPt>
            <c:idx val="15"/>
            <c:marker>
              <c:spPr>
                <a:solidFill>
                  <a:srgbClr val="CF0072"/>
                </a:solidFill>
                <a:ln w="22225">
                  <a:solidFill>
                    <a:srgbClr val="0065BD"/>
                  </a:solidFill>
                </a:ln>
              </c:spPr>
            </c:marker>
            <c:bubble3D val="0"/>
            <c:spPr>
              <a:ln w="38100">
                <a:solidFill>
                  <a:srgbClr val="0065BD"/>
                </a:solidFill>
                <a:prstDash val="sysDot"/>
              </a:ln>
            </c:spPr>
          </c:dPt>
          <c:dPt>
            <c:idx val="16"/>
            <c:bubble3D val="0"/>
            <c:spPr>
              <a:ln w="38100">
                <a:solidFill>
                  <a:srgbClr val="0065BD"/>
                </a:solidFill>
                <a:prstDash val="sysDash"/>
              </a:ln>
            </c:spPr>
          </c:dPt>
          <c:dPt>
            <c:idx val="17"/>
            <c:bubble3D val="0"/>
            <c:spPr>
              <a:ln w="38100">
                <a:solidFill>
                  <a:srgbClr val="0065BD"/>
                </a:solidFill>
                <a:prstDash val="sysDash"/>
              </a:ln>
            </c:spPr>
          </c:dPt>
          <c:dPt>
            <c:idx val="18"/>
            <c:bubble3D val="0"/>
            <c:spPr>
              <a:ln w="38100">
                <a:solidFill>
                  <a:srgbClr val="0065BD"/>
                </a:solidFill>
                <a:prstDash val="sysDash"/>
              </a:ln>
            </c:spPr>
          </c:dPt>
          <c:dPt>
            <c:idx val="19"/>
            <c:bubble3D val="0"/>
            <c:spPr>
              <a:ln w="38100">
                <a:solidFill>
                  <a:srgbClr val="0065BD"/>
                </a:solidFill>
                <a:prstDash val="sysDash"/>
              </a:ln>
            </c:spPr>
          </c:dPt>
          <c:dPt>
            <c:idx val="20"/>
            <c:bubble3D val="0"/>
            <c:spPr>
              <a:ln w="38100">
                <a:solidFill>
                  <a:srgbClr val="0065BD"/>
                </a:solidFill>
                <a:prstDash val="sysDash"/>
              </a:ln>
            </c:spPr>
          </c:dPt>
          <c:dPt>
            <c:idx val="21"/>
            <c:bubble3D val="0"/>
            <c:spPr>
              <a:ln w="38100">
                <a:solidFill>
                  <a:srgbClr val="0065BD"/>
                </a:solidFill>
                <a:prstDash val="sysDash"/>
              </a:ln>
            </c:spPr>
          </c:dPt>
          <c:dPt>
            <c:idx val="22"/>
            <c:bubble3D val="0"/>
            <c:spPr>
              <a:ln w="38100">
                <a:solidFill>
                  <a:srgbClr val="0065BD"/>
                </a:solidFill>
                <a:prstDash val="sysDash"/>
              </a:ln>
            </c:spPr>
          </c:dPt>
          <c:dPt>
            <c:idx val="23"/>
            <c:bubble3D val="0"/>
            <c:spPr>
              <a:ln w="38100">
                <a:solidFill>
                  <a:srgbClr val="0065BD"/>
                </a:solidFill>
                <a:prstDash val="sysDash"/>
              </a:ln>
            </c:spPr>
          </c:dPt>
          <c:dPt>
            <c:idx val="24"/>
            <c:bubble3D val="0"/>
            <c:spPr>
              <a:ln w="38100">
                <a:solidFill>
                  <a:srgbClr val="0065BD"/>
                </a:solidFill>
                <a:prstDash val="sysDash"/>
              </a:ln>
            </c:spPr>
          </c:dPt>
          <c:dPt>
            <c:idx val="25"/>
            <c:bubble3D val="0"/>
            <c:spPr>
              <a:ln w="38100">
                <a:solidFill>
                  <a:srgbClr val="0065BD"/>
                </a:solidFill>
                <a:prstDash val="sysDash"/>
              </a:ln>
            </c:spPr>
          </c:dPt>
          <c:dPt>
            <c:idx val="41"/>
            <c:bubble3D val="0"/>
            <c:spPr>
              <a:ln w="38100">
                <a:solidFill>
                  <a:srgbClr val="0065BD"/>
                </a:solidFill>
                <a:prstDash val="dash"/>
              </a:ln>
            </c:spPr>
          </c:dPt>
          <c:dPt>
            <c:idx val="42"/>
            <c:bubble3D val="0"/>
            <c:spPr>
              <a:ln w="38100">
                <a:solidFill>
                  <a:srgbClr val="0065BD"/>
                </a:solidFill>
                <a:prstDash val="dash"/>
              </a:ln>
            </c:spPr>
          </c:dPt>
          <c:dPt>
            <c:idx val="43"/>
            <c:bubble3D val="0"/>
            <c:spPr>
              <a:ln w="38100">
                <a:solidFill>
                  <a:srgbClr val="0065BD"/>
                </a:solidFill>
                <a:prstDash val="dash"/>
              </a:ln>
            </c:spPr>
          </c:dPt>
          <c:dPt>
            <c:idx val="44"/>
            <c:bubble3D val="0"/>
            <c:spPr>
              <a:ln w="38100">
                <a:solidFill>
                  <a:srgbClr val="0065BD"/>
                </a:solidFill>
                <a:prstDash val="dash"/>
              </a:ln>
            </c:spPr>
          </c:dPt>
          <c:dPt>
            <c:idx val="45"/>
            <c:bubble3D val="0"/>
            <c:spPr>
              <a:ln w="38100">
                <a:solidFill>
                  <a:srgbClr val="0065BD"/>
                </a:solidFill>
                <a:prstDash val="dash"/>
              </a:ln>
            </c:spPr>
          </c:dPt>
          <c:dPt>
            <c:idx val="46"/>
            <c:bubble3D val="0"/>
            <c:spPr>
              <a:ln w="38100">
                <a:solidFill>
                  <a:srgbClr val="0065BD"/>
                </a:solidFill>
                <a:prstDash val="dash"/>
              </a:ln>
            </c:spPr>
          </c:dPt>
          <c:dPt>
            <c:idx val="47"/>
            <c:bubble3D val="0"/>
            <c:spPr>
              <a:ln w="38100">
                <a:solidFill>
                  <a:srgbClr val="0065BD"/>
                </a:solidFill>
                <a:prstDash val="dash"/>
              </a:ln>
            </c:spPr>
          </c:dPt>
          <c:dPt>
            <c:idx val="48"/>
            <c:bubble3D val="0"/>
            <c:spPr>
              <a:ln w="38100">
                <a:solidFill>
                  <a:srgbClr val="0065BD"/>
                </a:solidFill>
                <a:prstDash val="dash"/>
              </a:ln>
            </c:spPr>
          </c:dPt>
          <c:dPt>
            <c:idx val="49"/>
            <c:bubble3D val="0"/>
            <c:spPr>
              <a:ln w="38100">
                <a:solidFill>
                  <a:srgbClr val="0065BD"/>
                </a:solidFill>
                <a:prstDash val="dash"/>
              </a:ln>
            </c:spPr>
          </c:dPt>
          <c:dPt>
            <c:idx val="50"/>
            <c:bubble3D val="0"/>
            <c:spPr>
              <a:ln w="38100">
                <a:solidFill>
                  <a:srgbClr val="0065BD"/>
                </a:solidFill>
                <a:prstDash val="dash"/>
              </a:ln>
            </c:spPr>
          </c:dPt>
          <c:dPt>
            <c:idx val="51"/>
            <c:bubble3D val="0"/>
            <c:spPr>
              <a:ln w="38100">
                <a:solidFill>
                  <a:srgbClr val="0065BD"/>
                </a:solidFill>
                <a:prstDash val="dash"/>
              </a:ln>
            </c:spPr>
          </c:dPt>
          <c:dPt>
            <c:idx val="52"/>
            <c:bubble3D val="0"/>
            <c:spPr>
              <a:ln w="38100">
                <a:solidFill>
                  <a:srgbClr val="0065BD"/>
                </a:solidFill>
                <a:prstDash val="dash"/>
              </a:ln>
            </c:spPr>
          </c:dPt>
          <c:dPt>
            <c:idx val="53"/>
            <c:bubble3D val="0"/>
            <c:spPr>
              <a:ln w="38100">
                <a:solidFill>
                  <a:srgbClr val="0065BD"/>
                </a:solidFill>
                <a:prstDash val="dash"/>
              </a:ln>
            </c:spPr>
          </c:dPt>
          <c:dPt>
            <c:idx val="54"/>
            <c:bubble3D val="0"/>
            <c:spPr>
              <a:ln w="38100">
                <a:solidFill>
                  <a:srgbClr val="0065BD"/>
                </a:solidFill>
                <a:prstDash val="dash"/>
              </a:ln>
            </c:spPr>
          </c:dPt>
          <c:dPt>
            <c:idx val="55"/>
            <c:bubble3D val="0"/>
            <c:spPr>
              <a:ln w="38100">
                <a:solidFill>
                  <a:srgbClr val="0065BD"/>
                </a:solidFill>
                <a:prstDash val="dash"/>
              </a:ln>
            </c:spPr>
          </c:dPt>
          <c:dPt>
            <c:idx val="56"/>
            <c:bubble3D val="0"/>
            <c:spPr>
              <a:ln w="38100">
                <a:solidFill>
                  <a:srgbClr val="0065BD"/>
                </a:solidFill>
                <a:prstDash val="dash"/>
              </a:ln>
            </c:spPr>
          </c:dPt>
          <c:dPt>
            <c:idx val="57"/>
            <c:bubble3D val="0"/>
            <c:spPr>
              <a:ln w="38100">
                <a:solidFill>
                  <a:srgbClr val="0065BD"/>
                </a:solidFill>
                <a:prstDash val="dash"/>
              </a:ln>
            </c:spPr>
          </c:dPt>
          <c:dPt>
            <c:idx val="58"/>
            <c:bubble3D val="0"/>
            <c:spPr>
              <a:ln w="38100">
                <a:solidFill>
                  <a:srgbClr val="0065BD"/>
                </a:solidFill>
                <a:prstDash val="dash"/>
              </a:ln>
            </c:spPr>
          </c:dPt>
          <c:dPt>
            <c:idx val="59"/>
            <c:bubble3D val="0"/>
            <c:spPr>
              <a:ln w="38100">
                <a:solidFill>
                  <a:srgbClr val="0065BD"/>
                </a:solidFill>
                <a:prstDash val="dash"/>
              </a:ln>
            </c:spPr>
          </c:dPt>
          <c:dPt>
            <c:idx val="60"/>
            <c:bubble3D val="0"/>
            <c:spPr>
              <a:ln w="38100">
                <a:solidFill>
                  <a:srgbClr val="0065BD"/>
                </a:solidFill>
                <a:prstDash val="dash"/>
              </a:ln>
            </c:spPr>
          </c:dPt>
          <c:dPt>
            <c:idx val="61"/>
            <c:bubble3D val="0"/>
            <c:spPr>
              <a:ln w="38100">
                <a:solidFill>
                  <a:srgbClr val="0065BD"/>
                </a:solidFill>
                <a:prstDash val="dash"/>
              </a:ln>
            </c:spPr>
          </c:dPt>
          <c:dPt>
            <c:idx val="62"/>
            <c:bubble3D val="0"/>
            <c:spPr>
              <a:ln w="38100">
                <a:solidFill>
                  <a:srgbClr val="0065BD"/>
                </a:solidFill>
                <a:prstDash val="dash"/>
              </a:ln>
            </c:spPr>
          </c:dPt>
          <c:dPt>
            <c:idx val="63"/>
            <c:bubble3D val="0"/>
            <c:spPr>
              <a:ln w="38100">
                <a:solidFill>
                  <a:srgbClr val="0065BD"/>
                </a:solidFill>
                <a:prstDash val="dash"/>
              </a:ln>
            </c:spPr>
          </c:dPt>
          <c:dPt>
            <c:idx val="64"/>
            <c:bubble3D val="0"/>
            <c:spPr>
              <a:ln w="38100">
                <a:solidFill>
                  <a:srgbClr val="0065BD"/>
                </a:solidFill>
                <a:prstDash val="dash"/>
              </a:ln>
            </c:spPr>
          </c:dPt>
          <c:dPt>
            <c:idx val="65"/>
            <c:bubble3D val="0"/>
            <c:spPr>
              <a:ln w="38100">
                <a:solidFill>
                  <a:srgbClr val="0065BD"/>
                </a:solidFill>
                <a:prstDash val="dash"/>
              </a:ln>
            </c:spPr>
          </c:dPt>
          <c:dLbls>
            <c:dLbl>
              <c:idx val="0"/>
              <c:layout>
                <c:manualLayout>
                  <c:x val="-6.0846318946498668E-2"/>
                  <c:y val="9.0758989685765942E-2"/>
                </c:manualLayout>
              </c:layout>
              <c:dLblPos val="r"/>
              <c:showLegendKey val="0"/>
              <c:showVal val="1"/>
              <c:showCatName val="0"/>
              <c:showSerName val="0"/>
              <c:showPercent val="0"/>
              <c:showBubbleSize val="0"/>
            </c:dLbl>
            <c:dLbl>
              <c:idx val="1"/>
              <c:delete val="1"/>
            </c:dLbl>
            <c:dLbl>
              <c:idx val="2"/>
              <c:delete val="1"/>
            </c:dLbl>
            <c:dLbl>
              <c:idx val="3"/>
              <c:delete val="1"/>
            </c:dLbl>
            <c:dLbl>
              <c:idx val="4"/>
              <c:delete val="1"/>
            </c:dLbl>
            <c:dLbl>
              <c:idx val="5"/>
              <c:layout>
                <c:manualLayout>
                  <c:x val="-7.703777206137144E-2"/>
                  <c:y val="8.6262639578974107E-2"/>
                </c:manualLayout>
              </c:layout>
              <c:showLegendKey val="0"/>
              <c:showVal val="1"/>
              <c:showCatName val="0"/>
              <c:showSerName val="0"/>
              <c:showPercent val="0"/>
              <c:showBubbleSize val="0"/>
            </c:dLbl>
            <c:dLbl>
              <c:idx val="6"/>
              <c:delete val="1"/>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txPr>
              <a:bodyPr rot="0" vert="horz"/>
              <a:lstStyle/>
              <a:p>
                <a:pPr>
                  <a:defRPr sz="1050" b="1"/>
                </a:pPr>
                <a:endParaRPr lang="en-US"/>
              </a:p>
            </c:txPr>
            <c:dLblPos val="b"/>
            <c:showLegendKey val="0"/>
            <c:showVal val="1"/>
            <c:showCatName val="0"/>
            <c:showSerName val="0"/>
            <c:showPercent val="0"/>
            <c:showBubbleSize val="0"/>
            <c:showLeaderLines val="0"/>
          </c:dLbls>
          <c:cat>
            <c:multiLvlStrRef>
              <c:f>'Population trends'!$A$53:$B$68</c:f>
              <c:multiLvlStrCache>
                <c:ptCount val="16"/>
                <c:lvl>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lvl>
                <c:lvl>
                  <c:pt idx="0">
                    <c:v>Mid-year population estimates</c:v>
                  </c:pt>
                  <c:pt idx="6">
                    <c:v>GLA 2015 based population
projections</c:v>
                  </c:pt>
                </c:lvl>
              </c:multiLvlStrCache>
            </c:multiLvlStrRef>
          </c:cat>
          <c:val>
            <c:numRef>
              <c:f>'Population trends'!$C$53:$C$68</c:f>
              <c:numCache>
                <c:formatCode>#,##0</c:formatCode>
                <c:ptCount val="16"/>
                <c:pt idx="0">
                  <c:v>288700</c:v>
                </c:pt>
                <c:pt idx="1">
                  <c:v>293500</c:v>
                </c:pt>
                <c:pt idx="2">
                  <c:v>298500</c:v>
                </c:pt>
                <c:pt idx="3">
                  <c:v>302500</c:v>
                </c:pt>
                <c:pt idx="4">
                  <c:v>308900</c:v>
                </c:pt>
                <c:pt idx="5">
                  <c:v>313200</c:v>
                </c:pt>
                <c:pt idx="6">
                  <c:v>321300</c:v>
                </c:pt>
                <c:pt idx="7">
                  <c:v>329100</c:v>
                </c:pt>
                <c:pt idx="8">
                  <c:v>336600</c:v>
                </c:pt>
                <c:pt idx="9">
                  <c:v>344000</c:v>
                </c:pt>
                <c:pt idx="10">
                  <c:v>351100</c:v>
                </c:pt>
                <c:pt idx="11">
                  <c:v>356100</c:v>
                </c:pt>
                <c:pt idx="12">
                  <c:v>361000</c:v>
                </c:pt>
                <c:pt idx="13">
                  <c:v>365900</c:v>
                </c:pt>
                <c:pt idx="14">
                  <c:v>370600</c:v>
                </c:pt>
                <c:pt idx="15">
                  <c:v>376100</c:v>
                </c:pt>
              </c:numCache>
            </c:numRef>
          </c:val>
          <c:smooth val="0"/>
        </c:ser>
        <c:dLbls>
          <c:showLegendKey val="0"/>
          <c:showVal val="0"/>
          <c:showCatName val="0"/>
          <c:showSerName val="0"/>
          <c:showPercent val="0"/>
          <c:showBubbleSize val="0"/>
        </c:dLbls>
        <c:marker val="1"/>
        <c:smooth val="0"/>
        <c:axId val="60029184"/>
        <c:axId val="47185920"/>
      </c:lineChart>
      <c:catAx>
        <c:axId val="60029184"/>
        <c:scaling>
          <c:orientation val="minMax"/>
        </c:scaling>
        <c:delete val="0"/>
        <c:axPos val="b"/>
        <c:numFmt formatCode="0" sourceLinked="1"/>
        <c:majorTickMark val="out"/>
        <c:minorTickMark val="none"/>
        <c:tickLblPos val="nextTo"/>
        <c:txPr>
          <a:bodyPr rot="-5400000" vert="horz"/>
          <a:lstStyle/>
          <a:p>
            <a:pPr>
              <a:defRPr sz="1000"/>
            </a:pPr>
            <a:endParaRPr lang="en-US"/>
          </a:p>
        </c:txPr>
        <c:crossAx val="47185920"/>
        <c:crosses val="autoZero"/>
        <c:auto val="1"/>
        <c:lblAlgn val="ctr"/>
        <c:lblOffset val="100"/>
        <c:tickLblSkip val="2"/>
        <c:noMultiLvlLbl val="0"/>
      </c:catAx>
      <c:valAx>
        <c:axId val="47185920"/>
        <c:scaling>
          <c:orientation val="minMax"/>
          <c:min val="200000"/>
        </c:scaling>
        <c:delete val="1"/>
        <c:axPos val="l"/>
        <c:majorGridlines>
          <c:spPr>
            <a:ln>
              <a:noFill/>
            </a:ln>
          </c:spPr>
        </c:majorGridlines>
        <c:numFmt formatCode="#,##0" sourceLinked="1"/>
        <c:majorTickMark val="out"/>
        <c:minorTickMark val="none"/>
        <c:tickLblPos val="nextTo"/>
        <c:crossAx val="60029184"/>
        <c:crosses val="autoZero"/>
        <c:crossBetween val="between"/>
      </c:valAx>
      <c:spPr>
        <a:noFill/>
      </c:spPr>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6867783694078858E-2"/>
          <c:y val="4.9475915025184954E-2"/>
          <c:w val="0.95924226694796999"/>
          <c:h val="0.90968028268311119"/>
        </c:manualLayout>
      </c:layout>
      <c:lineChart>
        <c:grouping val="standard"/>
        <c:varyColors val="0"/>
        <c:ser>
          <c:idx val="3"/>
          <c:order val="0"/>
          <c:tx>
            <c:strRef>
              <c:f>'STIs &amp; HIV - Tables &amp; charts'!$B$62</c:f>
              <c:strCache>
                <c:ptCount val="1"/>
                <c:pt idx="0">
                  <c:v>Southwark</c:v>
                </c:pt>
              </c:strCache>
            </c:strRef>
          </c:tx>
          <c:spPr>
            <a:ln w="38100">
              <a:solidFill>
                <a:srgbClr val="CF0072"/>
              </a:solidFill>
            </a:ln>
          </c:spPr>
          <c:marker>
            <c:symbol val="circle"/>
            <c:size val="10"/>
            <c:spPr>
              <a:solidFill>
                <a:schemeClr val="bg1"/>
              </a:solidFill>
              <a:ln w="22225">
                <a:solidFill>
                  <a:srgbClr val="CF0072"/>
                </a:solidFill>
              </a:ln>
            </c:spPr>
          </c:marker>
          <c:dLbls>
            <c:dLbl>
              <c:idx val="0"/>
              <c:layout/>
              <c:dLblPos val="t"/>
              <c:showLegendKey val="0"/>
              <c:showVal val="1"/>
              <c:showCatName val="0"/>
              <c:showSerName val="0"/>
              <c:showPercent val="0"/>
              <c:showBubbleSize val="0"/>
            </c:dLbl>
            <c:dLbl>
              <c:idx val="5"/>
              <c:layout>
                <c:manualLayout>
                  <c:x val="-4.2857142857142858E-2"/>
                  <c:y val="-8.3422495019788157E-2"/>
                </c:manualLayout>
              </c:layout>
              <c:showLegendKey val="0"/>
              <c:showVal val="1"/>
              <c:showCatName val="0"/>
              <c:showSerName val="0"/>
              <c:showPercent val="0"/>
              <c:showBubbleSize val="0"/>
            </c:dLbl>
            <c:numFmt formatCode="#,##0" sourceLinked="0"/>
            <c:txPr>
              <a:bodyPr/>
              <a:lstStyle/>
              <a:p>
                <a:pPr>
                  <a:defRPr sz="1000" b="1"/>
                </a:pPr>
                <a:endParaRPr lang="en-US"/>
              </a:p>
            </c:txPr>
            <c:showLegendKey val="0"/>
            <c:showVal val="0"/>
            <c:showCatName val="0"/>
            <c:showSerName val="0"/>
            <c:showPercent val="0"/>
            <c:showBubbleSize val="0"/>
          </c:dLbls>
          <c:cat>
            <c:numRef>
              <c:f>'STIs &amp; HIV - Tables &amp; charts'!$A$63:$A$68</c:f>
              <c:numCache>
                <c:formatCode>General</c:formatCode>
                <c:ptCount val="6"/>
                <c:pt idx="0">
                  <c:v>2011</c:v>
                </c:pt>
                <c:pt idx="1">
                  <c:v>2012</c:v>
                </c:pt>
                <c:pt idx="2">
                  <c:v>2013</c:v>
                </c:pt>
                <c:pt idx="3">
                  <c:v>2014</c:v>
                </c:pt>
                <c:pt idx="4">
                  <c:v>2015</c:v>
                </c:pt>
                <c:pt idx="5">
                  <c:v>2016</c:v>
                </c:pt>
              </c:numCache>
            </c:numRef>
          </c:cat>
          <c:val>
            <c:numRef>
              <c:f>'STIs &amp; HIV - Tables &amp; charts'!$B$63:$B$68</c:f>
              <c:numCache>
                <c:formatCode>General</c:formatCode>
                <c:ptCount val="6"/>
                <c:pt idx="0">
                  <c:v>95.28</c:v>
                </c:pt>
                <c:pt idx="1">
                  <c:v>99.64</c:v>
                </c:pt>
                <c:pt idx="2">
                  <c:v>90.75</c:v>
                </c:pt>
                <c:pt idx="3">
                  <c:v>81.86</c:v>
                </c:pt>
                <c:pt idx="4">
                  <c:v>73.12</c:v>
                </c:pt>
                <c:pt idx="5">
                  <c:v>44.23</c:v>
                </c:pt>
              </c:numCache>
            </c:numRef>
          </c:val>
          <c:smooth val="0"/>
        </c:ser>
        <c:ser>
          <c:idx val="2"/>
          <c:order val="1"/>
          <c:tx>
            <c:strRef>
              <c:f>'STIs &amp; HIV - Tables &amp; charts'!$C$62</c:f>
              <c:strCache>
                <c:ptCount val="1"/>
                <c:pt idx="0">
                  <c:v>London region</c:v>
                </c:pt>
              </c:strCache>
            </c:strRef>
          </c:tx>
          <c:spPr>
            <a:ln w="38100">
              <a:solidFill>
                <a:srgbClr val="0070C0"/>
              </a:solidFill>
            </a:ln>
          </c:spPr>
          <c:marker>
            <c:symbol val="circle"/>
            <c:size val="10"/>
            <c:spPr>
              <a:solidFill>
                <a:schemeClr val="bg1"/>
              </a:solidFill>
              <a:ln w="22225">
                <a:solidFill>
                  <a:srgbClr val="0070C0"/>
                </a:solidFill>
              </a:ln>
            </c:spPr>
          </c:marker>
          <c:dLbls>
            <c:dLbl>
              <c:idx val="0"/>
              <c:layout/>
              <c:dLblPos val="t"/>
              <c:showLegendKey val="0"/>
              <c:showVal val="1"/>
              <c:showCatName val="0"/>
              <c:showSerName val="0"/>
              <c:showPercent val="0"/>
              <c:showBubbleSize val="0"/>
            </c:dLbl>
            <c:dLbl>
              <c:idx val="5"/>
              <c:layout>
                <c:manualLayout>
                  <c:x val="-4.0816326530612242E-2"/>
                  <c:y val="7.0588265016743867E-2"/>
                </c:manualLayout>
              </c:layout>
              <c:showLegendKey val="0"/>
              <c:showVal val="1"/>
              <c:showCatName val="0"/>
              <c:showSerName val="0"/>
              <c:showPercent val="0"/>
              <c:showBubbleSize val="0"/>
            </c:dLbl>
            <c:numFmt formatCode="#,##0" sourceLinked="0"/>
            <c:txPr>
              <a:bodyPr/>
              <a:lstStyle/>
              <a:p>
                <a:pPr>
                  <a:defRPr sz="1000" b="1"/>
                </a:pPr>
                <a:endParaRPr lang="en-US"/>
              </a:p>
            </c:txPr>
            <c:showLegendKey val="0"/>
            <c:showVal val="0"/>
            <c:showCatName val="0"/>
            <c:showSerName val="0"/>
            <c:showPercent val="0"/>
            <c:showBubbleSize val="0"/>
          </c:dLbls>
          <c:cat>
            <c:numRef>
              <c:f>'STIs &amp; HIV - Tables &amp; charts'!$A$63:$A$68</c:f>
              <c:numCache>
                <c:formatCode>General</c:formatCode>
                <c:ptCount val="6"/>
                <c:pt idx="0">
                  <c:v>2011</c:v>
                </c:pt>
                <c:pt idx="1">
                  <c:v>2012</c:v>
                </c:pt>
                <c:pt idx="2">
                  <c:v>2013</c:v>
                </c:pt>
                <c:pt idx="3">
                  <c:v>2014</c:v>
                </c:pt>
                <c:pt idx="4">
                  <c:v>2015</c:v>
                </c:pt>
                <c:pt idx="5">
                  <c:v>2016</c:v>
                </c:pt>
              </c:numCache>
            </c:numRef>
          </c:cat>
          <c:val>
            <c:numRef>
              <c:f>'STIs &amp; HIV - Tables &amp; charts'!$C$63:$C$68</c:f>
              <c:numCache>
                <c:formatCode>General</c:formatCode>
                <c:ptCount val="6"/>
                <c:pt idx="0">
                  <c:v>36.72</c:v>
                </c:pt>
                <c:pt idx="1">
                  <c:v>39.58</c:v>
                </c:pt>
                <c:pt idx="2">
                  <c:v>37.14</c:v>
                </c:pt>
                <c:pt idx="3">
                  <c:v>37.15</c:v>
                </c:pt>
                <c:pt idx="4">
                  <c:v>37.119999999999997</c:v>
                </c:pt>
                <c:pt idx="5">
                  <c:v>27.64</c:v>
                </c:pt>
              </c:numCache>
            </c:numRef>
          </c:val>
          <c:smooth val="0"/>
        </c:ser>
        <c:dLbls>
          <c:showLegendKey val="0"/>
          <c:showVal val="0"/>
          <c:showCatName val="0"/>
          <c:showSerName val="0"/>
          <c:showPercent val="0"/>
          <c:showBubbleSize val="0"/>
        </c:dLbls>
        <c:marker val="1"/>
        <c:smooth val="0"/>
        <c:axId val="85329024"/>
        <c:axId val="85330560"/>
      </c:lineChart>
      <c:catAx>
        <c:axId val="85329024"/>
        <c:scaling>
          <c:orientation val="minMax"/>
        </c:scaling>
        <c:delete val="0"/>
        <c:axPos val="b"/>
        <c:numFmt formatCode="General" sourceLinked="1"/>
        <c:majorTickMark val="out"/>
        <c:minorTickMark val="none"/>
        <c:tickLblPos val="nextTo"/>
        <c:txPr>
          <a:bodyPr/>
          <a:lstStyle/>
          <a:p>
            <a:pPr>
              <a:defRPr sz="1000"/>
            </a:pPr>
            <a:endParaRPr lang="en-US"/>
          </a:p>
        </c:txPr>
        <c:crossAx val="85330560"/>
        <c:crosses val="autoZero"/>
        <c:auto val="1"/>
        <c:lblAlgn val="ctr"/>
        <c:lblOffset val="100"/>
        <c:noMultiLvlLbl val="0"/>
      </c:catAx>
      <c:valAx>
        <c:axId val="85330560"/>
        <c:scaling>
          <c:orientation val="minMax"/>
          <c:max val="110"/>
        </c:scaling>
        <c:delete val="1"/>
        <c:axPos val="l"/>
        <c:majorGridlines>
          <c:spPr>
            <a:ln>
              <a:noFill/>
            </a:ln>
          </c:spPr>
        </c:majorGridlines>
        <c:numFmt formatCode="0" sourceLinked="0"/>
        <c:majorTickMark val="out"/>
        <c:minorTickMark val="none"/>
        <c:tickLblPos val="nextTo"/>
        <c:crossAx val="85329024"/>
        <c:crosses val="autoZero"/>
        <c:crossBetween val="between"/>
      </c:valAx>
      <c:spPr>
        <a:noFill/>
        <a:ln>
          <a:noFill/>
        </a:ln>
      </c:spPr>
    </c:plotArea>
    <c:legend>
      <c:legendPos val="b"/>
      <c:layout>
        <c:manualLayout>
          <c:xMode val="edge"/>
          <c:yMode val="edge"/>
          <c:x val="0.18404456653263884"/>
          <c:y val="0.87594220625334451"/>
          <c:w val="0.63191060643359631"/>
          <c:h val="9.201782921608434E-2"/>
        </c:manualLayout>
      </c:layout>
      <c:overlay val="0"/>
      <c:txPr>
        <a:bodyPr/>
        <a:lstStyle/>
        <a:p>
          <a:pPr>
            <a:defRPr sz="1000"/>
          </a:pPr>
          <a:endParaRPr lang="en-US"/>
        </a:p>
      </c:txPr>
    </c:legend>
    <c:plotVisOnly val="1"/>
    <c:dispBlanksAs val="gap"/>
    <c:showDLblsOverMax val="0"/>
  </c:chart>
  <c:spPr>
    <a:noFill/>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232965355838376E-2"/>
          <c:y val="2.2300797305997128E-2"/>
          <c:w val="0.91795121081562925"/>
          <c:h val="0.74341920467488731"/>
        </c:manualLayout>
      </c:layout>
      <c:lineChart>
        <c:grouping val="standard"/>
        <c:varyColors val="0"/>
        <c:ser>
          <c:idx val="3"/>
          <c:order val="0"/>
          <c:tx>
            <c:strRef>
              <c:f>Sheet1!$E$2</c:f>
              <c:strCache>
                <c:ptCount val="1"/>
                <c:pt idx="0">
                  <c:v>Southwark</c:v>
                </c:pt>
              </c:strCache>
            </c:strRef>
          </c:tx>
          <c:spPr>
            <a:ln w="38100">
              <a:solidFill>
                <a:srgbClr val="CF0072"/>
              </a:solidFill>
            </a:ln>
          </c:spPr>
          <c:marker>
            <c:symbol val="circle"/>
            <c:size val="10"/>
            <c:spPr>
              <a:solidFill>
                <a:schemeClr val="bg1"/>
              </a:solidFill>
              <a:ln w="22225">
                <a:solidFill>
                  <a:srgbClr val="CF0072"/>
                </a:solidFill>
              </a:ln>
            </c:spPr>
          </c:marker>
          <c:dLbls>
            <c:dLbl>
              <c:idx val="0"/>
              <c:layout>
                <c:manualLayout>
                  <c:x val="-5.905577427821522E-2"/>
                  <c:y val="7.3900554097404578E-2"/>
                </c:manualLayout>
              </c:layout>
              <c:dLblPos val="r"/>
              <c:showLegendKey val="0"/>
              <c:showVal val="1"/>
              <c:showCatName val="0"/>
              <c:showSerName val="0"/>
              <c:showPercent val="0"/>
              <c:showBubbleSize val="0"/>
            </c:dLbl>
            <c:dLbl>
              <c:idx val="4"/>
              <c:layout/>
              <c:dLblPos val="t"/>
              <c:showLegendKey val="0"/>
              <c:showVal val="1"/>
              <c:showCatName val="0"/>
              <c:showSerName val="0"/>
              <c:showPercent val="0"/>
              <c:showBubbleSize val="0"/>
            </c:dLbl>
            <c:numFmt formatCode="#,##0" sourceLinked="0"/>
            <c:txPr>
              <a:bodyPr/>
              <a:lstStyle/>
              <a:p>
                <a:pPr>
                  <a:defRPr sz="1000" b="1"/>
                </a:pPr>
                <a:endParaRPr lang="en-US"/>
              </a:p>
            </c:txPr>
            <c:showLegendKey val="0"/>
            <c:showVal val="0"/>
            <c:showCatName val="0"/>
            <c:showSerName val="0"/>
            <c:showPercent val="0"/>
            <c:showBubbleSize val="0"/>
          </c:dLbls>
          <c:cat>
            <c:strRef>
              <c:f>Sheet1!$D$3:$D$7</c:f>
              <c:strCache>
                <c:ptCount val="5"/>
                <c:pt idx="0">
                  <c:v>2011/12</c:v>
                </c:pt>
                <c:pt idx="1">
                  <c:v>2012/13</c:v>
                </c:pt>
                <c:pt idx="2">
                  <c:v>2013/14</c:v>
                </c:pt>
                <c:pt idx="3">
                  <c:v>2014/15</c:v>
                </c:pt>
                <c:pt idx="4">
                  <c:v>2015/16</c:v>
                </c:pt>
              </c:strCache>
            </c:strRef>
          </c:cat>
          <c:val>
            <c:numRef>
              <c:f>Sheet1!$E$3:$E$7</c:f>
              <c:numCache>
                <c:formatCode>General</c:formatCode>
                <c:ptCount val="5"/>
                <c:pt idx="0">
                  <c:v>109.25</c:v>
                </c:pt>
                <c:pt idx="1">
                  <c:v>157.62</c:v>
                </c:pt>
                <c:pt idx="2">
                  <c:v>172.01874934892601</c:v>
                </c:pt>
                <c:pt idx="3">
                  <c:v>215.45</c:v>
                </c:pt>
                <c:pt idx="4">
                  <c:v>210.28</c:v>
                </c:pt>
              </c:numCache>
            </c:numRef>
          </c:val>
          <c:smooth val="0"/>
        </c:ser>
        <c:ser>
          <c:idx val="2"/>
          <c:order val="1"/>
          <c:tx>
            <c:strRef>
              <c:f>Sheet1!$F$2</c:f>
              <c:strCache>
                <c:ptCount val="1"/>
                <c:pt idx="0">
                  <c:v>London</c:v>
                </c:pt>
              </c:strCache>
            </c:strRef>
          </c:tx>
          <c:spPr>
            <a:ln w="38100">
              <a:solidFill>
                <a:srgbClr val="0070C0"/>
              </a:solidFill>
            </a:ln>
          </c:spPr>
          <c:marker>
            <c:symbol val="circle"/>
            <c:size val="10"/>
            <c:spPr>
              <a:solidFill>
                <a:schemeClr val="bg1"/>
              </a:solidFill>
              <a:ln w="22225">
                <a:solidFill>
                  <a:srgbClr val="0070C0"/>
                </a:solidFill>
              </a:ln>
            </c:spPr>
          </c:marker>
          <c:dLbls>
            <c:dLbl>
              <c:idx val="0"/>
              <c:layout/>
              <c:dLblPos val="t"/>
              <c:showLegendKey val="0"/>
              <c:showVal val="1"/>
              <c:showCatName val="0"/>
              <c:showSerName val="0"/>
              <c:showPercent val="0"/>
              <c:showBubbleSize val="0"/>
            </c:dLbl>
            <c:numFmt formatCode="#,##0" sourceLinked="0"/>
            <c:txPr>
              <a:bodyPr/>
              <a:lstStyle/>
              <a:p>
                <a:pPr>
                  <a:defRPr sz="1000" b="1"/>
                </a:pPr>
                <a:endParaRPr lang="en-US"/>
              </a:p>
            </c:txPr>
            <c:showLegendKey val="0"/>
            <c:showVal val="0"/>
            <c:showCatName val="0"/>
            <c:showSerName val="0"/>
            <c:showPercent val="0"/>
            <c:showBubbleSize val="0"/>
          </c:dLbls>
          <c:cat>
            <c:strRef>
              <c:f>Sheet1!$D$3:$D$7</c:f>
              <c:strCache>
                <c:ptCount val="5"/>
                <c:pt idx="0">
                  <c:v>2011/12</c:v>
                </c:pt>
                <c:pt idx="1">
                  <c:v>2012/13</c:v>
                </c:pt>
                <c:pt idx="2">
                  <c:v>2013/14</c:v>
                </c:pt>
                <c:pt idx="3">
                  <c:v>2014/15</c:v>
                </c:pt>
                <c:pt idx="4">
                  <c:v>2015/16</c:v>
                </c:pt>
              </c:strCache>
            </c:strRef>
          </c:cat>
          <c:val>
            <c:numRef>
              <c:f>Sheet1!$F$3:$F$7</c:f>
              <c:numCache>
                <c:formatCode>General</c:formatCode>
                <c:ptCount val="5"/>
                <c:pt idx="0">
                  <c:v>193.45</c:v>
                </c:pt>
                <c:pt idx="1">
                  <c:v>200.98</c:v>
                </c:pt>
                <c:pt idx="2">
                  <c:v>227.99601523923701</c:v>
                </c:pt>
                <c:pt idx="3">
                  <c:v>203.82</c:v>
                </c:pt>
                <c:pt idx="4">
                  <c:v>209.54</c:v>
                </c:pt>
              </c:numCache>
            </c:numRef>
          </c:val>
          <c:smooth val="0"/>
        </c:ser>
        <c:ser>
          <c:idx val="1"/>
          <c:order val="2"/>
          <c:tx>
            <c:strRef>
              <c:f>Sheet1!$G$2</c:f>
              <c:strCache>
                <c:ptCount val="1"/>
                <c:pt idx="0">
                  <c:v>England</c:v>
                </c:pt>
              </c:strCache>
            </c:strRef>
          </c:tx>
          <c:spPr>
            <a:ln w="38100">
              <a:solidFill>
                <a:srgbClr val="00A9E0"/>
              </a:solidFill>
            </a:ln>
          </c:spPr>
          <c:marker>
            <c:symbol val="circle"/>
            <c:size val="10"/>
            <c:spPr>
              <a:solidFill>
                <a:schemeClr val="bg1"/>
              </a:solidFill>
              <a:ln w="22225">
                <a:solidFill>
                  <a:srgbClr val="00A9E0"/>
                </a:solidFill>
              </a:ln>
            </c:spPr>
          </c:marker>
          <c:dLbls>
            <c:dLbl>
              <c:idx val="0"/>
              <c:layout>
                <c:manualLayout>
                  <c:x val="-6.0666666666666667E-2"/>
                  <c:y val="-7.9861111111111133E-2"/>
                </c:manualLayout>
              </c:layout>
              <c:dLblPos val="r"/>
              <c:showLegendKey val="0"/>
              <c:showVal val="1"/>
              <c:showCatName val="0"/>
              <c:showSerName val="0"/>
              <c:showPercent val="0"/>
              <c:showBubbleSize val="0"/>
            </c:dLbl>
            <c:dLbl>
              <c:idx val="4"/>
              <c:layout>
                <c:manualLayout>
                  <c:x val="-6.3444444444444442E-2"/>
                  <c:y val="-7.5231481481481469E-2"/>
                </c:manualLayout>
              </c:layout>
              <c:dLblPos val="r"/>
              <c:showLegendKey val="0"/>
              <c:showVal val="1"/>
              <c:showCatName val="0"/>
              <c:showSerName val="0"/>
              <c:showPercent val="0"/>
              <c:showBubbleSize val="0"/>
            </c:dLbl>
            <c:numFmt formatCode="#,##0" sourceLinked="0"/>
            <c:txPr>
              <a:bodyPr/>
              <a:lstStyle/>
              <a:p>
                <a:pPr>
                  <a:defRPr sz="1000" b="1"/>
                </a:pPr>
                <a:endParaRPr lang="en-US"/>
              </a:p>
            </c:txPr>
            <c:showLegendKey val="0"/>
            <c:showVal val="0"/>
            <c:showCatName val="0"/>
            <c:showSerName val="0"/>
            <c:showPercent val="0"/>
            <c:showBubbleSize val="0"/>
          </c:dLbls>
          <c:cat>
            <c:strRef>
              <c:f>Sheet1!$D$3:$D$7</c:f>
              <c:strCache>
                <c:ptCount val="5"/>
                <c:pt idx="0">
                  <c:v>2011/12</c:v>
                </c:pt>
                <c:pt idx="1">
                  <c:v>2012/13</c:v>
                </c:pt>
                <c:pt idx="2">
                  <c:v>2013/14</c:v>
                </c:pt>
                <c:pt idx="3">
                  <c:v>2014/15</c:v>
                </c:pt>
                <c:pt idx="4">
                  <c:v>2015/16</c:v>
                </c:pt>
              </c:strCache>
            </c:strRef>
          </c:cat>
          <c:val>
            <c:numRef>
              <c:f>Sheet1!$G$3:$G$7</c:f>
              <c:numCache>
                <c:formatCode>General</c:formatCode>
                <c:ptCount val="5"/>
                <c:pt idx="0">
                  <c:v>347.36</c:v>
                </c:pt>
                <c:pt idx="1">
                  <c:v>346.27</c:v>
                </c:pt>
                <c:pt idx="2">
                  <c:v>415.81195639617903</c:v>
                </c:pt>
                <c:pt idx="3">
                  <c:v>398.8</c:v>
                </c:pt>
                <c:pt idx="4">
                  <c:v>430.54</c:v>
                </c:pt>
              </c:numCache>
            </c:numRef>
          </c:val>
          <c:smooth val="0"/>
        </c:ser>
        <c:dLbls>
          <c:showLegendKey val="0"/>
          <c:showVal val="0"/>
          <c:showCatName val="0"/>
          <c:showSerName val="0"/>
          <c:showPercent val="0"/>
          <c:showBubbleSize val="0"/>
        </c:dLbls>
        <c:marker val="1"/>
        <c:smooth val="0"/>
        <c:axId val="130496384"/>
        <c:axId val="130497920"/>
      </c:lineChart>
      <c:catAx>
        <c:axId val="130496384"/>
        <c:scaling>
          <c:orientation val="minMax"/>
        </c:scaling>
        <c:delete val="0"/>
        <c:axPos val="b"/>
        <c:numFmt formatCode="General" sourceLinked="1"/>
        <c:majorTickMark val="out"/>
        <c:minorTickMark val="none"/>
        <c:tickLblPos val="nextTo"/>
        <c:txPr>
          <a:bodyPr/>
          <a:lstStyle/>
          <a:p>
            <a:pPr>
              <a:defRPr sz="1000"/>
            </a:pPr>
            <a:endParaRPr lang="en-US"/>
          </a:p>
        </c:txPr>
        <c:crossAx val="130497920"/>
        <c:crosses val="autoZero"/>
        <c:auto val="1"/>
        <c:lblAlgn val="ctr"/>
        <c:lblOffset val="100"/>
        <c:noMultiLvlLbl val="0"/>
      </c:catAx>
      <c:valAx>
        <c:axId val="130497920"/>
        <c:scaling>
          <c:orientation val="minMax"/>
        </c:scaling>
        <c:delete val="1"/>
        <c:axPos val="l"/>
        <c:majorGridlines>
          <c:spPr>
            <a:ln>
              <a:noFill/>
            </a:ln>
          </c:spPr>
        </c:majorGridlines>
        <c:numFmt formatCode="0" sourceLinked="0"/>
        <c:majorTickMark val="out"/>
        <c:minorTickMark val="none"/>
        <c:tickLblPos val="nextTo"/>
        <c:crossAx val="130496384"/>
        <c:crosses val="autoZero"/>
        <c:crossBetween val="between"/>
      </c:valAx>
      <c:spPr>
        <a:noFill/>
        <a:ln>
          <a:noFill/>
        </a:ln>
      </c:spPr>
    </c:plotArea>
    <c:legend>
      <c:legendPos val="b"/>
      <c:layout/>
      <c:overlay val="0"/>
      <c:txPr>
        <a:bodyPr/>
        <a:lstStyle/>
        <a:p>
          <a:pPr>
            <a:defRPr sz="1000"/>
          </a:pPr>
          <a:endParaRPr lang="en-US"/>
        </a:p>
      </c:txPr>
    </c:legend>
    <c:plotVisOnly val="1"/>
    <c:dispBlanksAs val="gap"/>
    <c:showDLblsOverMax val="0"/>
  </c:chart>
  <c:spPr>
    <a:noFill/>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9708158607564"/>
          <c:y val="3.6474621360874065E-2"/>
          <c:w val="0.82232039999524942"/>
          <c:h val="0.81390052384530764"/>
        </c:manualLayout>
      </c:layout>
      <c:barChart>
        <c:barDir val="bar"/>
        <c:grouping val="clustered"/>
        <c:varyColors val="0"/>
        <c:ser>
          <c:idx val="1"/>
          <c:order val="0"/>
          <c:tx>
            <c:v>Southwark females</c:v>
          </c:tx>
          <c:spPr>
            <a:solidFill>
              <a:schemeClr val="accent3"/>
            </a:solidFill>
            <a:ln>
              <a:solidFill>
                <a:schemeClr val="bg1">
                  <a:lumMod val="50000"/>
                </a:schemeClr>
              </a:solidFill>
            </a:ln>
          </c:spPr>
          <c:invertIfNegative val="0"/>
          <c:cat>
            <c:strRef>
              <c:f>'S:\SWKPH\People and Intelligence\Health Intelligence\Population\Population Estimates\Local Authority Estimates\[ONS local authority estimates by SYOA 2015.xls]Pop pyramids'!$K$29:$K$47</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f>'Age profile'!$O$29:$O$47</c:f>
              <c:numCache>
                <c:formatCode>0%</c:formatCode>
                <c:ptCount val="19"/>
                <c:pt idx="0">
                  <c:v>3.4017297580318177E-2</c:v>
                </c:pt>
                <c:pt idx="1">
                  <c:v>2.9279459043556826E-2</c:v>
                </c:pt>
                <c:pt idx="2">
                  <c:v>2.3596606890298605E-2</c:v>
                </c:pt>
                <c:pt idx="3">
                  <c:v>2.3414627916851571E-2</c:v>
                </c:pt>
                <c:pt idx="4">
                  <c:v>4.1772155940017174E-2</c:v>
                </c:pt>
                <c:pt idx="5">
                  <c:v>6.6071137815549949E-2</c:v>
                </c:pt>
                <c:pt idx="6">
                  <c:v>5.5886700529654589E-2</c:v>
                </c:pt>
                <c:pt idx="7">
                  <c:v>4.3416351928178963E-2</c:v>
                </c:pt>
                <c:pt idx="8">
                  <c:v>3.4026875421025914E-2</c:v>
                </c:pt>
                <c:pt idx="9">
                  <c:v>3.2018721485970063E-2</c:v>
                </c:pt>
                <c:pt idx="10">
                  <c:v>3.1191834571535296E-2</c:v>
                </c:pt>
                <c:pt idx="11">
                  <c:v>2.558879775750823E-2</c:v>
                </c:pt>
                <c:pt idx="12">
                  <c:v>1.7051749073343912E-2</c:v>
                </c:pt>
                <c:pt idx="13">
                  <c:v>1.34983701707729E-2</c:v>
                </c:pt>
                <c:pt idx="14">
                  <c:v>1.0075888424540982E-2</c:v>
                </c:pt>
                <c:pt idx="15">
                  <c:v>8.0038822181002032E-3</c:v>
                </c:pt>
                <c:pt idx="16">
                  <c:v>6.1745146429221355E-3</c:v>
                </c:pt>
                <c:pt idx="17">
                  <c:v>4.0737749143581409E-3</c:v>
                </c:pt>
                <c:pt idx="18">
                  <c:v>2.6434840353358469E-3</c:v>
                </c:pt>
              </c:numCache>
            </c:numRef>
          </c:val>
        </c:ser>
        <c:ser>
          <c:idx val="0"/>
          <c:order val="1"/>
          <c:tx>
            <c:v>Southwark males</c:v>
          </c:tx>
          <c:spPr>
            <a:solidFill>
              <a:srgbClr val="0065BD"/>
            </a:solidFill>
            <a:ln>
              <a:solidFill>
                <a:schemeClr val="bg1">
                  <a:lumMod val="50000"/>
                </a:schemeClr>
              </a:solidFill>
            </a:ln>
          </c:spPr>
          <c:invertIfNegative val="0"/>
          <c:cat>
            <c:strRef>
              <c:f>'S:\SWKPH\People and Intelligence\Health Intelligence\Population\Population Estimates\Local Authority Estimates\[ONS local authority estimates by SYOA 2015.xls]Pop pyramids'!$K$29:$K$47</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f>'Age profile'!$N$29:$N$47</c:f>
              <c:numCache>
                <c:formatCode>0%</c:formatCode>
                <c:ptCount val="19"/>
                <c:pt idx="0">
                  <c:v>-3.5233683350200974E-2</c:v>
                </c:pt>
                <c:pt idx="1">
                  <c:v>-3.0572467539101533E-2</c:v>
                </c:pt>
                <c:pt idx="2">
                  <c:v>-2.4484153462549046E-2</c:v>
                </c:pt>
                <c:pt idx="3">
                  <c:v>-2.4101039834239505E-2</c:v>
                </c:pt>
                <c:pt idx="4">
                  <c:v>-3.6462839574360757E-2</c:v>
                </c:pt>
                <c:pt idx="5">
                  <c:v>-6.0219077143121677E-2</c:v>
                </c:pt>
                <c:pt idx="6">
                  <c:v>-6.0870370311247896E-2</c:v>
                </c:pt>
                <c:pt idx="7">
                  <c:v>-4.7215562075581932E-2</c:v>
                </c:pt>
                <c:pt idx="8">
                  <c:v>-3.7366349214457431E-2</c:v>
                </c:pt>
                <c:pt idx="9">
                  <c:v>-3.4991044718938262E-2</c:v>
                </c:pt>
                <c:pt idx="10">
                  <c:v>-3.0125501639407068E-2</c:v>
                </c:pt>
                <c:pt idx="11">
                  <c:v>-2.4334100624794474E-2</c:v>
                </c:pt>
                <c:pt idx="12">
                  <c:v>-1.6531353061556783E-2</c:v>
                </c:pt>
                <c:pt idx="13">
                  <c:v>-1.2403303716521456E-2</c:v>
                </c:pt>
                <c:pt idx="14">
                  <c:v>-8.620056636964718E-3</c:v>
                </c:pt>
                <c:pt idx="15">
                  <c:v>-6.6214805426166026E-3</c:v>
                </c:pt>
                <c:pt idx="16">
                  <c:v>-4.3036430913438667E-3</c:v>
                </c:pt>
                <c:pt idx="17">
                  <c:v>-2.4295789261963522E-3</c:v>
                </c:pt>
                <c:pt idx="18">
                  <c:v>-1.312164176960185E-3</c:v>
                </c:pt>
              </c:numCache>
            </c:numRef>
          </c:val>
        </c:ser>
        <c:ser>
          <c:idx val="4"/>
          <c:order val="2"/>
          <c:tx>
            <c:v>London</c:v>
          </c:tx>
          <c:spPr>
            <a:noFill/>
            <a:ln w="25400">
              <a:solidFill>
                <a:sysClr val="windowText" lastClr="000000"/>
              </a:solidFill>
            </a:ln>
          </c:spPr>
          <c:invertIfNegative val="0"/>
          <c:val>
            <c:numRef>
              <c:f>'Age profile'!$G$29:$G$47</c:f>
              <c:numCache>
                <c:formatCode>0%</c:formatCode>
                <c:ptCount val="19"/>
                <c:pt idx="0">
                  <c:v>-3.7028561570852256E-2</c:v>
                </c:pt>
                <c:pt idx="1">
                  <c:v>-3.3740287204257861E-2</c:v>
                </c:pt>
                <c:pt idx="2">
                  <c:v>-2.834718496768053E-2</c:v>
                </c:pt>
                <c:pt idx="3">
                  <c:v>-2.7465517327704983E-2</c:v>
                </c:pt>
                <c:pt idx="4">
                  <c:v>-3.240674782985499E-2</c:v>
                </c:pt>
                <c:pt idx="5">
                  <c:v>-4.6571009293241199E-2</c:v>
                </c:pt>
                <c:pt idx="6">
                  <c:v>-5.0593930831193644E-2</c:v>
                </c:pt>
                <c:pt idx="7">
                  <c:v>-4.4539008899972823E-2</c:v>
                </c:pt>
                <c:pt idx="8">
                  <c:v>-3.6681720712999202E-2</c:v>
                </c:pt>
                <c:pt idx="9">
                  <c:v>-3.3777269907276967E-2</c:v>
                </c:pt>
                <c:pt idx="10">
                  <c:v>-3.0601081579063556E-2</c:v>
                </c:pt>
                <c:pt idx="11">
                  <c:v>-2.5143686335699165E-2</c:v>
                </c:pt>
                <c:pt idx="12">
                  <c:v>-1.9572156781171184E-2</c:v>
                </c:pt>
                <c:pt idx="13">
                  <c:v>-1.70790674259538E-2</c:v>
                </c:pt>
                <c:pt idx="14">
                  <c:v>-1.2377940011097087E-2</c:v>
                </c:pt>
                <c:pt idx="15">
                  <c:v>-9.6182338153450227E-3</c:v>
                </c:pt>
                <c:pt idx="16">
                  <c:v>-6.9994032698626699E-3</c:v>
                </c:pt>
                <c:pt idx="17">
                  <c:v>-3.9074217116004612E-3</c:v>
                </c:pt>
                <c:pt idx="18">
                  <c:v>-1.8821351013417096E-3</c:v>
                </c:pt>
              </c:numCache>
            </c:numRef>
          </c:val>
        </c:ser>
        <c:ser>
          <c:idx val="5"/>
          <c:order val="3"/>
          <c:tx>
            <c:v>London females</c:v>
          </c:tx>
          <c:spPr>
            <a:noFill/>
            <a:ln w="25400">
              <a:solidFill>
                <a:sysClr val="windowText" lastClr="000000"/>
              </a:solidFill>
            </a:ln>
          </c:spPr>
          <c:invertIfNegative val="0"/>
          <c:val>
            <c:numRef>
              <c:f>'Age profile'!$H$29:$H$47</c:f>
              <c:numCache>
                <c:formatCode>0%</c:formatCode>
                <c:ptCount val="19"/>
                <c:pt idx="0">
                  <c:v>3.5293788316925152E-2</c:v>
                </c:pt>
                <c:pt idx="1">
                  <c:v>3.2223199829947841E-2</c:v>
                </c:pt>
                <c:pt idx="2">
                  <c:v>2.7137793682489499E-2</c:v>
                </c:pt>
                <c:pt idx="3">
                  <c:v>2.5862288703593535E-2</c:v>
                </c:pt>
                <c:pt idx="4">
                  <c:v>3.2356451353748997E-2</c:v>
                </c:pt>
                <c:pt idx="5">
                  <c:v>4.7445166599680559E-2</c:v>
                </c:pt>
                <c:pt idx="6">
                  <c:v>4.766205592877109E-2</c:v>
                </c:pt>
                <c:pt idx="7">
                  <c:v>4.1863737060036696E-2</c:v>
                </c:pt>
                <c:pt idx="8">
                  <c:v>3.5404850218914846E-2</c:v>
                </c:pt>
                <c:pt idx="9">
                  <c:v>3.3686804526045611E-2</c:v>
                </c:pt>
                <c:pt idx="10">
                  <c:v>3.1694859244970237E-2</c:v>
                </c:pt>
                <c:pt idx="11">
                  <c:v>2.5835092192757945E-2</c:v>
                </c:pt>
                <c:pt idx="12">
                  <c:v>2.0869054831352048E-2</c:v>
                </c:pt>
                <c:pt idx="13">
                  <c:v>1.8812019992963044E-2</c:v>
                </c:pt>
                <c:pt idx="14">
                  <c:v>1.4495740275369793E-2</c:v>
                </c:pt>
                <c:pt idx="15">
                  <c:v>1.1701668614043049E-2</c:v>
                </c:pt>
                <c:pt idx="16">
                  <c:v>9.1462207318888308E-3</c:v>
                </c:pt>
                <c:pt idx="17">
                  <c:v>6.1128425337953632E-3</c:v>
                </c:pt>
                <c:pt idx="18">
                  <c:v>4.0640007865367488E-3</c:v>
                </c:pt>
              </c:numCache>
            </c:numRef>
          </c:val>
        </c:ser>
        <c:dLbls>
          <c:showLegendKey val="0"/>
          <c:showVal val="0"/>
          <c:showCatName val="0"/>
          <c:showSerName val="0"/>
          <c:showPercent val="0"/>
          <c:showBubbleSize val="0"/>
        </c:dLbls>
        <c:gapWidth val="0"/>
        <c:overlap val="100"/>
        <c:axId val="65143936"/>
        <c:axId val="65145472"/>
      </c:barChart>
      <c:catAx>
        <c:axId val="65143936"/>
        <c:scaling>
          <c:orientation val="minMax"/>
        </c:scaling>
        <c:delete val="0"/>
        <c:axPos val="l"/>
        <c:numFmt formatCode="General" sourceLinked="1"/>
        <c:majorTickMark val="out"/>
        <c:minorTickMark val="none"/>
        <c:tickLblPos val="low"/>
        <c:txPr>
          <a:bodyPr rot="0" vert="horz"/>
          <a:lstStyle/>
          <a:p>
            <a:pPr>
              <a:defRPr sz="1000" b="0" i="0" u="none" strike="noStrike" baseline="0">
                <a:solidFill>
                  <a:srgbClr val="000000"/>
                </a:solidFill>
                <a:latin typeface="Arial"/>
                <a:ea typeface="Arial"/>
                <a:cs typeface="Arial"/>
              </a:defRPr>
            </a:pPr>
            <a:endParaRPr lang="en-US"/>
          </a:p>
        </c:txPr>
        <c:crossAx val="65145472"/>
        <c:crosses val="autoZero"/>
        <c:auto val="1"/>
        <c:lblAlgn val="ctr"/>
        <c:lblOffset val="100"/>
        <c:noMultiLvlLbl val="0"/>
      </c:catAx>
      <c:valAx>
        <c:axId val="65145472"/>
        <c:scaling>
          <c:orientation val="minMax"/>
          <c:max val="8.0000000000000016E-2"/>
          <c:min val="-8.0000000000000016E-2"/>
        </c:scaling>
        <c:delete val="0"/>
        <c:axPos val="b"/>
        <c:title>
          <c:tx>
            <c:rich>
              <a:bodyPr/>
              <a:lstStyle/>
              <a:p>
                <a:pPr>
                  <a:defRPr sz="1000" b="0" i="0" u="none" strike="noStrike" baseline="0">
                    <a:solidFill>
                      <a:srgbClr val="000000"/>
                    </a:solidFill>
                    <a:latin typeface="Arial"/>
                    <a:ea typeface="Arial"/>
                    <a:cs typeface="Arial"/>
                  </a:defRPr>
                </a:pPr>
                <a:r>
                  <a:rPr lang="en-GB" sz="1000"/>
                  <a:t>Percentage of population</a:t>
                </a:r>
              </a:p>
            </c:rich>
          </c:tx>
          <c:layout/>
          <c:overlay val="0"/>
        </c:title>
        <c:numFmt formatCode="0%;0%;0%" sourceLinked="0"/>
        <c:majorTickMark val="out"/>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65143936"/>
        <c:crosses val="autoZero"/>
        <c:crossBetween val="between"/>
        <c:majorUnit val="2.0000000000000004E-2"/>
      </c:valAx>
      <c:spPr>
        <a:noFill/>
        <a:ln w="25400">
          <a:noFill/>
        </a:ln>
      </c:spPr>
    </c:plotArea>
    <c:legend>
      <c:legendPos val="b"/>
      <c:legendEntry>
        <c:idx val="0"/>
        <c:delete val="1"/>
      </c:legendEntry>
      <c:layout/>
      <c:overlay val="0"/>
      <c:txPr>
        <a:bodyPr/>
        <a:lstStyle/>
        <a:p>
          <a:pPr>
            <a:defRPr sz="1000"/>
          </a:pPr>
          <a:endParaRPr lang="en-US"/>
        </a:p>
      </c:txPr>
    </c:legend>
    <c:plotVisOnly val="1"/>
    <c:dispBlanksAs val="gap"/>
    <c:showDLblsOverMax val="0"/>
  </c:chart>
  <c:spPr>
    <a:noFill/>
    <a:ln>
      <a:noFill/>
    </a:ln>
  </c:spPr>
  <c:txPr>
    <a:bodyPr/>
    <a:lstStyle/>
    <a:p>
      <a:pPr>
        <a:defRPr sz="160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81664307434533"/>
          <c:y val="6.2305295950155763E-2"/>
          <c:w val="0.84233157354186561"/>
          <c:h val="0.68428983262338106"/>
        </c:manualLayout>
      </c:layout>
      <c:barChart>
        <c:barDir val="col"/>
        <c:grouping val="percentStacked"/>
        <c:varyColors val="0"/>
        <c:ser>
          <c:idx val="4"/>
          <c:order val="0"/>
          <c:tx>
            <c:strRef>
              <c:f>'10 year age groups'!$F$37</c:f>
              <c:strCache>
                <c:ptCount val="1"/>
                <c:pt idx="0">
                  <c:v>White</c:v>
                </c:pt>
              </c:strCache>
            </c:strRef>
          </c:tx>
          <c:invertIfNegative val="0"/>
          <c:cat>
            <c:strRef>
              <c:f>'10 year age groups'!$A$38:$A$45</c:f>
              <c:strCache>
                <c:ptCount val="8"/>
                <c:pt idx="0">
                  <c:v>0-9</c:v>
                </c:pt>
                <c:pt idx="1">
                  <c:v>10-19</c:v>
                </c:pt>
                <c:pt idx="2">
                  <c:v>20-29</c:v>
                </c:pt>
                <c:pt idx="3">
                  <c:v>30-39</c:v>
                </c:pt>
                <c:pt idx="4">
                  <c:v>40-49</c:v>
                </c:pt>
                <c:pt idx="5">
                  <c:v>50-59</c:v>
                </c:pt>
                <c:pt idx="6">
                  <c:v>60-69</c:v>
                </c:pt>
                <c:pt idx="7">
                  <c:v>70+</c:v>
                </c:pt>
              </c:strCache>
            </c:strRef>
          </c:cat>
          <c:val>
            <c:numRef>
              <c:f>'10 year age groups'!$F$38:$F$45</c:f>
              <c:numCache>
                <c:formatCode>0.0%</c:formatCode>
                <c:ptCount val="8"/>
                <c:pt idx="0">
                  <c:v>0.36396611324796729</c:v>
                </c:pt>
                <c:pt idx="1">
                  <c:v>0.35856241023414276</c:v>
                </c:pt>
                <c:pt idx="2">
                  <c:v>0.58831793206793204</c:v>
                </c:pt>
                <c:pt idx="3">
                  <c:v>0.61582390517971219</c:v>
                </c:pt>
                <c:pt idx="4">
                  <c:v>0.54989619377162635</c:v>
                </c:pt>
                <c:pt idx="5">
                  <c:v>0.55328492293562181</c:v>
                </c:pt>
                <c:pt idx="6">
                  <c:v>0.66296236645729323</c:v>
                </c:pt>
                <c:pt idx="7">
                  <c:v>0.68771702666117351</c:v>
                </c:pt>
              </c:numCache>
            </c:numRef>
          </c:val>
        </c:ser>
        <c:ser>
          <c:idx val="0"/>
          <c:order val="1"/>
          <c:tx>
            <c:strRef>
              <c:f>'10 year age groups'!$B$37</c:f>
              <c:strCache>
                <c:ptCount val="1"/>
                <c:pt idx="0">
                  <c:v>Asian</c:v>
                </c:pt>
              </c:strCache>
            </c:strRef>
          </c:tx>
          <c:invertIfNegative val="0"/>
          <c:cat>
            <c:strRef>
              <c:f>'10 year age groups'!$A$38:$A$45</c:f>
              <c:strCache>
                <c:ptCount val="8"/>
                <c:pt idx="0">
                  <c:v>0-9</c:v>
                </c:pt>
                <c:pt idx="1">
                  <c:v>10-19</c:v>
                </c:pt>
                <c:pt idx="2">
                  <c:v>20-29</c:v>
                </c:pt>
                <c:pt idx="3">
                  <c:v>30-39</c:v>
                </c:pt>
                <c:pt idx="4">
                  <c:v>40-49</c:v>
                </c:pt>
                <c:pt idx="5">
                  <c:v>50-59</c:v>
                </c:pt>
                <c:pt idx="6">
                  <c:v>60-69</c:v>
                </c:pt>
                <c:pt idx="7">
                  <c:v>70+</c:v>
                </c:pt>
              </c:strCache>
            </c:strRef>
          </c:cat>
          <c:val>
            <c:numRef>
              <c:f>'10 year age groups'!$B$38:$B$45</c:f>
              <c:numCache>
                <c:formatCode>0.0%</c:formatCode>
                <c:ptCount val="8"/>
                <c:pt idx="0">
                  <c:v>7.8728273041530752E-2</c:v>
                </c:pt>
                <c:pt idx="1">
                  <c:v>0.10491332375830856</c:v>
                </c:pt>
                <c:pt idx="2">
                  <c:v>0.1610889110889111</c:v>
                </c:pt>
                <c:pt idx="3">
                  <c:v>0.1157238513045486</c:v>
                </c:pt>
                <c:pt idx="4">
                  <c:v>8.184544405997693E-2</c:v>
                </c:pt>
                <c:pt idx="5">
                  <c:v>5.8121179070635173E-2</c:v>
                </c:pt>
                <c:pt idx="6">
                  <c:v>7.3763891125785144E-2</c:v>
                </c:pt>
                <c:pt idx="7">
                  <c:v>6.1738567476899535E-2</c:v>
                </c:pt>
              </c:numCache>
            </c:numRef>
          </c:val>
        </c:ser>
        <c:ser>
          <c:idx val="1"/>
          <c:order val="2"/>
          <c:tx>
            <c:strRef>
              <c:f>'10 year age groups'!$C$37</c:f>
              <c:strCache>
                <c:ptCount val="1"/>
                <c:pt idx="0">
                  <c:v>Black</c:v>
                </c:pt>
              </c:strCache>
            </c:strRef>
          </c:tx>
          <c:invertIfNegative val="0"/>
          <c:cat>
            <c:strRef>
              <c:f>'10 year age groups'!$A$38:$A$45</c:f>
              <c:strCache>
                <c:ptCount val="8"/>
                <c:pt idx="0">
                  <c:v>0-9</c:v>
                </c:pt>
                <c:pt idx="1">
                  <c:v>10-19</c:v>
                </c:pt>
                <c:pt idx="2">
                  <c:v>20-29</c:v>
                </c:pt>
                <c:pt idx="3">
                  <c:v>30-39</c:v>
                </c:pt>
                <c:pt idx="4">
                  <c:v>40-49</c:v>
                </c:pt>
                <c:pt idx="5">
                  <c:v>50-59</c:v>
                </c:pt>
                <c:pt idx="6">
                  <c:v>60-69</c:v>
                </c:pt>
                <c:pt idx="7">
                  <c:v>70+</c:v>
                </c:pt>
              </c:strCache>
            </c:strRef>
          </c:cat>
          <c:val>
            <c:numRef>
              <c:f>'10 year age groups'!$C$38:$C$45</c:f>
              <c:numCache>
                <c:formatCode>0.0%</c:formatCode>
                <c:ptCount val="8"/>
                <c:pt idx="0">
                  <c:v>0.34765567943911585</c:v>
                </c:pt>
                <c:pt idx="1">
                  <c:v>0.38297872340425532</c:v>
                </c:pt>
                <c:pt idx="2">
                  <c:v>0.15269105894105894</c:v>
                </c:pt>
                <c:pt idx="3">
                  <c:v>0.1761871777110752</c:v>
                </c:pt>
                <c:pt idx="4">
                  <c:v>0.28419838523644753</c:v>
                </c:pt>
                <c:pt idx="5">
                  <c:v>0.32171866479148131</c:v>
                </c:pt>
                <c:pt idx="6">
                  <c:v>0.21254093520158909</c:v>
                </c:pt>
                <c:pt idx="7">
                  <c:v>0.21058207286210345</c:v>
                </c:pt>
              </c:numCache>
            </c:numRef>
          </c:val>
        </c:ser>
        <c:ser>
          <c:idx val="2"/>
          <c:order val="3"/>
          <c:tx>
            <c:strRef>
              <c:f>'10 year age groups'!$D$37</c:f>
              <c:strCache>
                <c:ptCount val="1"/>
                <c:pt idx="0">
                  <c:v>Mixed</c:v>
                </c:pt>
              </c:strCache>
            </c:strRef>
          </c:tx>
          <c:invertIfNegative val="0"/>
          <c:cat>
            <c:strRef>
              <c:f>'10 year age groups'!$A$38:$A$45</c:f>
              <c:strCache>
                <c:ptCount val="8"/>
                <c:pt idx="0">
                  <c:v>0-9</c:v>
                </c:pt>
                <c:pt idx="1">
                  <c:v>10-19</c:v>
                </c:pt>
                <c:pt idx="2">
                  <c:v>20-29</c:v>
                </c:pt>
                <c:pt idx="3">
                  <c:v>30-39</c:v>
                </c:pt>
                <c:pt idx="4">
                  <c:v>40-49</c:v>
                </c:pt>
                <c:pt idx="5">
                  <c:v>50-59</c:v>
                </c:pt>
                <c:pt idx="6">
                  <c:v>60-69</c:v>
                </c:pt>
                <c:pt idx="7">
                  <c:v>70+</c:v>
                </c:pt>
              </c:strCache>
            </c:strRef>
          </c:cat>
          <c:val>
            <c:numRef>
              <c:f>'10 year age groups'!$D$38:$D$45</c:f>
              <c:numCache>
                <c:formatCode>0.0%</c:formatCode>
                <c:ptCount val="8"/>
                <c:pt idx="0">
                  <c:v>0.16802181216222795</c:v>
                </c:pt>
                <c:pt idx="1">
                  <c:v>0.11409866729015665</c:v>
                </c:pt>
                <c:pt idx="2">
                  <c:v>6.5325299700299697E-2</c:v>
                </c:pt>
                <c:pt idx="3">
                  <c:v>5.1212191179866084E-2</c:v>
                </c:pt>
                <c:pt idx="4">
                  <c:v>4.1499423298731256E-2</c:v>
                </c:pt>
                <c:pt idx="5">
                  <c:v>3.4126460204930972E-2</c:v>
                </c:pt>
                <c:pt idx="6">
                  <c:v>1.9756267783325281E-2</c:v>
                </c:pt>
                <c:pt idx="7">
                  <c:v>1.9363192278264964E-2</c:v>
                </c:pt>
              </c:numCache>
            </c:numRef>
          </c:val>
        </c:ser>
        <c:ser>
          <c:idx val="3"/>
          <c:order val="4"/>
          <c:tx>
            <c:strRef>
              <c:f>'10 year age groups'!$E$37</c:f>
              <c:strCache>
                <c:ptCount val="1"/>
                <c:pt idx="0">
                  <c:v>Other</c:v>
                </c:pt>
              </c:strCache>
            </c:strRef>
          </c:tx>
          <c:invertIfNegative val="0"/>
          <c:cat>
            <c:strRef>
              <c:f>'10 year age groups'!$A$38:$A$45</c:f>
              <c:strCache>
                <c:ptCount val="8"/>
                <c:pt idx="0">
                  <c:v>0-9</c:v>
                </c:pt>
                <c:pt idx="1">
                  <c:v>10-19</c:v>
                </c:pt>
                <c:pt idx="2">
                  <c:v>20-29</c:v>
                </c:pt>
                <c:pt idx="3">
                  <c:v>30-39</c:v>
                </c:pt>
                <c:pt idx="4">
                  <c:v>40-49</c:v>
                </c:pt>
                <c:pt idx="5">
                  <c:v>50-59</c:v>
                </c:pt>
                <c:pt idx="6">
                  <c:v>60-69</c:v>
                </c:pt>
                <c:pt idx="7">
                  <c:v>70+</c:v>
                </c:pt>
              </c:strCache>
            </c:strRef>
          </c:cat>
          <c:val>
            <c:numRef>
              <c:f>'10 year age groups'!$E$38:$E$45</c:f>
              <c:numCache>
                <c:formatCode>0.0%</c:formatCode>
                <c:ptCount val="8"/>
                <c:pt idx="0">
                  <c:v>4.1628122109158186E-2</c:v>
                </c:pt>
                <c:pt idx="1">
                  <c:v>3.944687531313671E-2</c:v>
                </c:pt>
                <c:pt idx="2">
                  <c:v>3.25767982017982E-2</c:v>
                </c:pt>
                <c:pt idx="3">
                  <c:v>4.1052874624797966E-2</c:v>
                </c:pt>
                <c:pt idx="4">
                  <c:v>4.2560553633217993E-2</c:v>
                </c:pt>
                <c:pt idx="5">
                  <c:v>3.2748772997330734E-2</c:v>
                </c:pt>
                <c:pt idx="6">
                  <c:v>3.0976539432007302E-2</c:v>
                </c:pt>
                <c:pt idx="7">
                  <c:v>2.0599140721558471E-2</c:v>
                </c:pt>
              </c:numCache>
            </c:numRef>
          </c:val>
        </c:ser>
        <c:dLbls>
          <c:showLegendKey val="0"/>
          <c:showVal val="0"/>
          <c:showCatName val="0"/>
          <c:showSerName val="0"/>
          <c:showPercent val="0"/>
          <c:showBubbleSize val="0"/>
        </c:dLbls>
        <c:gapWidth val="54"/>
        <c:overlap val="100"/>
        <c:axId val="60161024"/>
        <c:axId val="66323200"/>
      </c:barChart>
      <c:catAx>
        <c:axId val="60161024"/>
        <c:scaling>
          <c:orientation val="minMax"/>
        </c:scaling>
        <c:delete val="0"/>
        <c:axPos val="b"/>
        <c:majorTickMark val="out"/>
        <c:minorTickMark val="none"/>
        <c:tickLblPos val="nextTo"/>
        <c:crossAx val="66323200"/>
        <c:crosses val="autoZero"/>
        <c:auto val="1"/>
        <c:lblAlgn val="ctr"/>
        <c:lblOffset val="100"/>
        <c:noMultiLvlLbl val="0"/>
      </c:catAx>
      <c:valAx>
        <c:axId val="66323200"/>
        <c:scaling>
          <c:orientation val="minMax"/>
        </c:scaling>
        <c:delete val="0"/>
        <c:axPos val="l"/>
        <c:majorGridlines>
          <c:spPr>
            <a:ln>
              <a:noFill/>
            </a:ln>
          </c:spPr>
        </c:majorGridlines>
        <c:numFmt formatCode="0%" sourceLinked="1"/>
        <c:majorTickMark val="out"/>
        <c:minorTickMark val="none"/>
        <c:tickLblPos val="nextTo"/>
        <c:crossAx val="60161024"/>
        <c:crosses val="autoZero"/>
        <c:crossBetween val="between"/>
      </c:valAx>
      <c:spPr>
        <a:noFill/>
      </c:spPr>
    </c:plotArea>
    <c:legend>
      <c:legendPos val="b"/>
      <c:layout/>
      <c:overlay val="0"/>
    </c:legend>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4920807312878996E-2"/>
          <c:y val="0"/>
          <c:w val="0.89861797447732827"/>
          <c:h val="0.6449074005936174"/>
        </c:manualLayout>
      </c:layout>
      <c:lineChart>
        <c:grouping val="standard"/>
        <c:varyColors val="0"/>
        <c:ser>
          <c:idx val="1"/>
          <c:order val="0"/>
          <c:tx>
            <c:strRef>
              <c:f>'Life expectancy'!$D$3</c:f>
              <c:strCache>
                <c:ptCount val="1"/>
                <c:pt idx="0">
                  <c:v>London</c:v>
                </c:pt>
              </c:strCache>
            </c:strRef>
          </c:tx>
          <c:marker>
            <c:symbol val="circle"/>
            <c:size val="7"/>
            <c:spPr>
              <a:solidFill>
                <a:schemeClr val="bg1"/>
              </a:solidFill>
            </c:spPr>
          </c:marker>
          <c:dLbls>
            <c:dLbl>
              <c:idx val="0"/>
              <c:layout>
                <c:manualLayout>
                  <c:x val="-5.459770114942529E-2"/>
                  <c:y val="-0.11764705882352941"/>
                </c:manualLayout>
              </c:layout>
              <c:spPr/>
              <c:txPr>
                <a:bodyPr/>
                <a:lstStyle/>
                <a:p>
                  <a:pPr>
                    <a:defRPr b="1">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dLbl>
            <c:dLbl>
              <c:idx val="13"/>
              <c:layout>
                <c:manualLayout>
                  <c:x val="-3.4482758620689551E-2"/>
                  <c:y val="-6.535947712418301E-2"/>
                </c:manualLayout>
              </c:layout>
              <c:spPr/>
              <c:txPr>
                <a:bodyPr/>
                <a:lstStyle/>
                <a:p>
                  <a:pPr>
                    <a:defRPr b="1">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dLbl>
            <c:txPr>
              <a:bodyPr/>
              <a:lstStyle/>
              <a:p>
                <a:pPr>
                  <a:defRPr>
                    <a:latin typeface="Arial" panose="020B0604020202020204" pitchFamily="34" charset="0"/>
                    <a:cs typeface="Arial" panose="020B0604020202020204" pitchFamily="34" charset="0"/>
                  </a:defRPr>
                </a:pPr>
                <a:endParaRPr lang="en-US"/>
              </a:p>
            </c:txPr>
            <c:showLegendKey val="0"/>
            <c:showVal val="0"/>
            <c:showCatName val="0"/>
            <c:showSerName val="0"/>
            <c:showPercent val="0"/>
            <c:showBubbleSize val="0"/>
          </c:dLbls>
          <c:cat>
            <c:strRef>
              <c:f>'Life expectancy'!$B$4:$B$17</c:f>
              <c:strCache>
                <c:ptCount val="14"/>
                <c:pt idx="0">
                  <c:v>2001-03</c:v>
                </c:pt>
                <c:pt idx="1">
                  <c:v>2002-04</c:v>
                </c:pt>
                <c:pt idx="2">
                  <c:v>2003-05</c:v>
                </c:pt>
                <c:pt idx="3">
                  <c:v>2004-06</c:v>
                </c:pt>
                <c:pt idx="4">
                  <c:v>2005-07</c:v>
                </c:pt>
                <c:pt idx="5">
                  <c:v>2006-08</c:v>
                </c:pt>
                <c:pt idx="6">
                  <c:v>2007-09</c:v>
                </c:pt>
                <c:pt idx="7">
                  <c:v>2008-10</c:v>
                </c:pt>
                <c:pt idx="8">
                  <c:v>2009-11</c:v>
                </c:pt>
                <c:pt idx="9">
                  <c:v>2010-12</c:v>
                </c:pt>
                <c:pt idx="10">
                  <c:v>2011-13</c:v>
                </c:pt>
                <c:pt idx="11">
                  <c:v>2012-14</c:v>
                </c:pt>
                <c:pt idx="12">
                  <c:v>2013-15</c:v>
                </c:pt>
                <c:pt idx="13">
                  <c:v>2014-16</c:v>
                </c:pt>
              </c:strCache>
            </c:strRef>
          </c:cat>
          <c:val>
            <c:numRef>
              <c:f>'Life expectancy'!$D$4:$D$17</c:f>
              <c:numCache>
                <c:formatCode>0.0</c:formatCode>
                <c:ptCount val="14"/>
                <c:pt idx="0">
                  <c:v>75.954239999999999</c:v>
                </c:pt>
                <c:pt idx="1">
                  <c:v>76.371139999999997</c:v>
                </c:pt>
                <c:pt idx="2">
                  <c:v>76.793189999999996</c:v>
                </c:pt>
                <c:pt idx="3">
                  <c:v>77.25385</c:v>
                </c:pt>
                <c:pt idx="4">
                  <c:v>77.627769999999998</c:v>
                </c:pt>
                <c:pt idx="5">
                  <c:v>77.951210000000003</c:v>
                </c:pt>
                <c:pt idx="6">
                  <c:v>78.337339999999998</c:v>
                </c:pt>
                <c:pt idx="7">
                  <c:v>78.681830000000005</c:v>
                </c:pt>
                <c:pt idx="8">
                  <c:v>79.157330000000002</c:v>
                </c:pt>
                <c:pt idx="9">
                  <c:v>79.509140000000002</c:v>
                </c:pt>
                <c:pt idx="10">
                  <c:v>79.859669999999994</c:v>
                </c:pt>
                <c:pt idx="11">
                  <c:v>80.151128678191853</c:v>
                </c:pt>
                <c:pt idx="12">
                  <c:v>80.219380000000001</c:v>
                </c:pt>
                <c:pt idx="13">
                  <c:v>80.395489999999995</c:v>
                </c:pt>
              </c:numCache>
            </c:numRef>
          </c:val>
          <c:smooth val="0"/>
        </c:ser>
        <c:ser>
          <c:idx val="2"/>
          <c:order val="1"/>
          <c:tx>
            <c:strRef>
              <c:f>'Life expectancy'!$E$3</c:f>
              <c:strCache>
                <c:ptCount val="1"/>
                <c:pt idx="0">
                  <c:v>Southwark </c:v>
                </c:pt>
              </c:strCache>
            </c:strRef>
          </c:tx>
          <c:spPr>
            <a:ln>
              <a:solidFill>
                <a:schemeClr val="accent1"/>
              </a:solidFill>
            </a:ln>
          </c:spPr>
          <c:marker>
            <c:symbol val="circle"/>
            <c:size val="7"/>
            <c:spPr>
              <a:solidFill>
                <a:schemeClr val="bg1"/>
              </a:solidFill>
              <a:ln>
                <a:solidFill>
                  <a:schemeClr val="accent1"/>
                </a:solidFill>
              </a:ln>
            </c:spPr>
          </c:marker>
          <c:dLbls>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txPr>
              <a:bodyPr/>
              <a:lstStyle/>
              <a:p>
                <a:pPr>
                  <a:defRPr b="1">
                    <a:latin typeface="Arial" panose="020B0604020202020204" pitchFamily="34" charset="0"/>
                    <a:cs typeface="Arial" panose="020B0604020202020204" pitchFamily="34" charset="0"/>
                  </a:defRPr>
                </a:pPr>
                <a:endParaRPr lang="en-US"/>
              </a:p>
            </c:txPr>
            <c:dLblPos val="b"/>
            <c:showLegendKey val="0"/>
            <c:showVal val="1"/>
            <c:showCatName val="0"/>
            <c:showSerName val="0"/>
            <c:showPercent val="0"/>
            <c:showBubbleSize val="0"/>
            <c:showLeaderLines val="0"/>
          </c:dLbls>
          <c:cat>
            <c:strRef>
              <c:f>'Life expectancy'!$B$4:$B$17</c:f>
              <c:strCache>
                <c:ptCount val="14"/>
                <c:pt idx="0">
                  <c:v>2001-03</c:v>
                </c:pt>
                <c:pt idx="1">
                  <c:v>2002-04</c:v>
                </c:pt>
                <c:pt idx="2">
                  <c:v>2003-05</c:v>
                </c:pt>
                <c:pt idx="3">
                  <c:v>2004-06</c:v>
                </c:pt>
                <c:pt idx="4">
                  <c:v>2005-07</c:v>
                </c:pt>
                <c:pt idx="5">
                  <c:v>2006-08</c:v>
                </c:pt>
                <c:pt idx="6">
                  <c:v>2007-09</c:v>
                </c:pt>
                <c:pt idx="7">
                  <c:v>2008-10</c:v>
                </c:pt>
                <c:pt idx="8">
                  <c:v>2009-11</c:v>
                </c:pt>
                <c:pt idx="9">
                  <c:v>2010-12</c:v>
                </c:pt>
                <c:pt idx="10">
                  <c:v>2011-13</c:v>
                </c:pt>
                <c:pt idx="11">
                  <c:v>2012-14</c:v>
                </c:pt>
                <c:pt idx="12">
                  <c:v>2013-15</c:v>
                </c:pt>
                <c:pt idx="13">
                  <c:v>2014-16</c:v>
                </c:pt>
              </c:strCache>
            </c:strRef>
          </c:cat>
          <c:val>
            <c:numRef>
              <c:f>'Life expectancy'!$E$4:$E$17</c:f>
              <c:numCache>
                <c:formatCode>0.0</c:formatCode>
                <c:ptCount val="14"/>
                <c:pt idx="0">
                  <c:v>73.963239999999999</c:v>
                </c:pt>
                <c:pt idx="1">
                  <c:v>74.602230000000006</c:v>
                </c:pt>
                <c:pt idx="2">
                  <c:v>75.165490000000005</c:v>
                </c:pt>
                <c:pt idx="3">
                  <c:v>76.04777</c:v>
                </c:pt>
                <c:pt idx="4">
                  <c:v>76.282629999999997</c:v>
                </c:pt>
                <c:pt idx="5">
                  <c:v>76.269750000000002</c:v>
                </c:pt>
                <c:pt idx="6">
                  <c:v>76.649280000000005</c:v>
                </c:pt>
                <c:pt idx="7">
                  <c:v>76.945639999999997</c:v>
                </c:pt>
                <c:pt idx="8">
                  <c:v>77.625820000000004</c:v>
                </c:pt>
                <c:pt idx="9">
                  <c:v>77.92362</c:v>
                </c:pt>
                <c:pt idx="10">
                  <c:v>78.409809999999993</c:v>
                </c:pt>
                <c:pt idx="11">
                  <c:v>78.75497</c:v>
                </c:pt>
                <c:pt idx="12">
                  <c:v>78.820350000000005</c:v>
                </c:pt>
                <c:pt idx="13">
                  <c:v>79.062129999999996</c:v>
                </c:pt>
              </c:numCache>
            </c:numRef>
          </c:val>
          <c:smooth val="0"/>
        </c:ser>
        <c:dLbls>
          <c:showLegendKey val="0"/>
          <c:showVal val="0"/>
          <c:showCatName val="0"/>
          <c:showSerName val="0"/>
          <c:showPercent val="0"/>
          <c:showBubbleSize val="0"/>
        </c:dLbls>
        <c:marker val="1"/>
        <c:smooth val="0"/>
        <c:axId val="66354560"/>
        <c:axId val="66366464"/>
      </c:lineChart>
      <c:catAx>
        <c:axId val="66354560"/>
        <c:scaling>
          <c:orientation val="minMax"/>
        </c:scaling>
        <c:delete val="0"/>
        <c:axPos val="b"/>
        <c:majorTickMark val="out"/>
        <c:minorTickMark val="none"/>
        <c:tickLblPos val="nextTo"/>
        <c:txPr>
          <a:bodyPr/>
          <a:lstStyle/>
          <a:p>
            <a:pPr>
              <a:defRPr sz="900">
                <a:latin typeface="Arial" panose="020B0604020202020204" pitchFamily="34" charset="0"/>
                <a:cs typeface="Arial" panose="020B0604020202020204" pitchFamily="34" charset="0"/>
              </a:defRPr>
            </a:pPr>
            <a:endParaRPr lang="en-US"/>
          </a:p>
        </c:txPr>
        <c:crossAx val="66366464"/>
        <c:crosses val="autoZero"/>
        <c:auto val="1"/>
        <c:lblAlgn val="l"/>
        <c:lblOffset val="100"/>
        <c:noMultiLvlLbl val="0"/>
      </c:catAx>
      <c:valAx>
        <c:axId val="66366464"/>
        <c:scaling>
          <c:orientation val="minMax"/>
          <c:max val="86"/>
          <c:min val="70"/>
        </c:scaling>
        <c:delete val="1"/>
        <c:axPos val="l"/>
        <c:majorGridlines>
          <c:spPr>
            <a:ln>
              <a:noFill/>
            </a:ln>
          </c:spPr>
        </c:majorGridlines>
        <c:numFmt formatCode="0" sourceLinked="0"/>
        <c:majorTickMark val="out"/>
        <c:minorTickMark val="none"/>
        <c:tickLblPos val="nextTo"/>
        <c:crossAx val="66354560"/>
        <c:crosses val="autoZero"/>
        <c:crossBetween val="between"/>
        <c:majorUnit val="2"/>
      </c:valAx>
      <c:spPr>
        <a:noFill/>
      </c:spPr>
    </c:plotArea>
    <c:legend>
      <c:legendPos val="b"/>
      <c:layout>
        <c:manualLayout>
          <c:xMode val="edge"/>
          <c:yMode val="edge"/>
          <c:x val="0.13148859625305456"/>
          <c:y val="0.90142615350651267"/>
          <c:w val="0.66231016381572994"/>
          <c:h val="9.8489052504800542E-2"/>
        </c:manualLayout>
      </c:layout>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2229103133596903E-2"/>
          <c:y val="3.6882033581418769E-2"/>
          <c:w val="0.89856712355400026"/>
          <c:h val="0.59900830577995934"/>
        </c:manualLayout>
      </c:layout>
      <c:lineChart>
        <c:grouping val="standard"/>
        <c:varyColors val="0"/>
        <c:ser>
          <c:idx val="1"/>
          <c:order val="0"/>
          <c:tx>
            <c:strRef>
              <c:f>'Life expectancy'!$G$3</c:f>
              <c:strCache>
                <c:ptCount val="1"/>
                <c:pt idx="0">
                  <c:v>London</c:v>
                </c:pt>
              </c:strCache>
            </c:strRef>
          </c:tx>
          <c:marker>
            <c:symbol val="circle"/>
            <c:size val="7"/>
            <c:spPr>
              <a:solidFill>
                <a:schemeClr val="bg1"/>
              </a:solidFill>
            </c:spPr>
          </c:marker>
          <c:dLbls>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txPr>
              <a:bodyPr/>
              <a:lstStyle/>
              <a:p>
                <a:pPr>
                  <a:defRPr b="1">
                    <a:latin typeface="Arial" panose="020B0604020202020204" pitchFamily="34" charset="0"/>
                    <a:cs typeface="Arial" panose="020B0604020202020204" pitchFamily="34" charset="0"/>
                  </a:defRPr>
                </a:pPr>
                <a:endParaRPr lang="en-US"/>
              </a:p>
            </c:txPr>
            <c:dLblPos val="t"/>
            <c:showLegendKey val="0"/>
            <c:showVal val="1"/>
            <c:showCatName val="0"/>
            <c:showSerName val="0"/>
            <c:showPercent val="0"/>
            <c:showBubbleSize val="0"/>
            <c:showLeaderLines val="0"/>
          </c:dLbls>
          <c:cat>
            <c:strRef>
              <c:f>'Life expectancy'!$B$4:$B$17</c:f>
              <c:strCache>
                <c:ptCount val="14"/>
                <c:pt idx="0">
                  <c:v>2001-03</c:v>
                </c:pt>
                <c:pt idx="1">
                  <c:v>2002-04</c:v>
                </c:pt>
                <c:pt idx="2">
                  <c:v>2003-05</c:v>
                </c:pt>
                <c:pt idx="3">
                  <c:v>2004-06</c:v>
                </c:pt>
                <c:pt idx="4">
                  <c:v>2005-07</c:v>
                </c:pt>
                <c:pt idx="5">
                  <c:v>2006-08</c:v>
                </c:pt>
                <c:pt idx="6">
                  <c:v>2007-09</c:v>
                </c:pt>
                <c:pt idx="7">
                  <c:v>2008-10</c:v>
                </c:pt>
                <c:pt idx="8">
                  <c:v>2009-11</c:v>
                </c:pt>
                <c:pt idx="9">
                  <c:v>2010-12</c:v>
                </c:pt>
                <c:pt idx="10">
                  <c:v>2011-13</c:v>
                </c:pt>
                <c:pt idx="11">
                  <c:v>2012-14</c:v>
                </c:pt>
                <c:pt idx="12">
                  <c:v>2013-15</c:v>
                </c:pt>
                <c:pt idx="13">
                  <c:v>2014-16</c:v>
                </c:pt>
              </c:strCache>
            </c:strRef>
          </c:cat>
          <c:val>
            <c:numRef>
              <c:f>'Life expectancy'!$G$4:$G$17</c:f>
              <c:numCache>
                <c:formatCode>0.0</c:formatCode>
                <c:ptCount val="14"/>
                <c:pt idx="0">
                  <c:v>80.785529999999994</c:v>
                </c:pt>
                <c:pt idx="1">
                  <c:v>81.042850000000001</c:v>
                </c:pt>
                <c:pt idx="2">
                  <c:v>81.347939999999994</c:v>
                </c:pt>
                <c:pt idx="3">
                  <c:v>81.847239999999999</c:v>
                </c:pt>
                <c:pt idx="4">
                  <c:v>82.191590000000005</c:v>
                </c:pt>
                <c:pt idx="5">
                  <c:v>82.425120000000007</c:v>
                </c:pt>
                <c:pt idx="6">
                  <c:v>82.706609999999998</c:v>
                </c:pt>
                <c:pt idx="7">
                  <c:v>82.923969999999997</c:v>
                </c:pt>
                <c:pt idx="8">
                  <c:v>83.359639999999999</c:v>
                </c:pt>
                <c:pt idx="9">
                  <c:v>83.576830000000001</c:v>
                </c:pt>
                <c:pt idx="10">
                  <c:v>83.870660000000001</c:v>
                </c:pt>
                <c:pt idx="11">
                  <c:v>84.005934999999994</c:v>
                </c:pt>
                <c:pt idx="12">
                  <c:v>84.060509999999994</c:v>
                </c:pt>
                <c:pt idx="13">
                  <c:v>84.21651</c:v>
                </c:pt>
              </c:numCache>
            </c:numRef>
          </c:val>
          <c:smooth val="0"/>
        </c:ser>
        <c:ser>
          <c:idx val="2"/>
          <c:order val="1"/>
          <c:tx>
            <c:strRef>
              <c:f>'Life expectancy'!$H$3</c:f>
              <c:strCache>
                <c:ptCount val="1"/>
                <c:pt idx="0">
                  <c:v>Southwark </c:v>
                </c:pt>
              </c:strCache>
            </c:strRef>
          </c:tx>
          <c:spPr>
            <a:ln>
              <a:solidFill>
                <a:schemeClr val="accent1"/>
              </a:solidFill>
            </a:ln>
          </c:spPr>
          <c:marker>
            <c:symbol val="circle"/>
            <c:size val="7"/>
            <c:spPr>
              <a:solidFill>
                <a:schemeClr val="bg1"/>
              </a:solidFill>
              <a:ln>
                <a:solidFill>
                  <a:schemeClr val="accent1"/>
                </a:solidFill>
              </a:ln>
            </c:spPr>
          </c:marker>
          <c:dLbls>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delete val="1"/>
            </c:dLbl>
            <c:dLbl>
              <c:idx val="12"/>
              <c:delete val="1"/>
            </c:dLbl>
            <c:dLbl>
              <c:idx val="13"/>
              <c:layout>
                <c:manualLayout>
                  <c:x val="-3.9153561946071933E-2"/>
                  <c:y val="9.4412939063248533E-2"/>
                </c:manualLayout>
              </c:layout>
              <c:dLblPos val="r"/>
              <c:showLegendKey val="0"/>
              <c:showVal val="1"/>
              <c:showCatName val="0"/>
              <c:showSerName val="0"/>
              <c:showPercent val="0"/>
              <c:showBubbleSize val="0"/>
            </c:dLbl>
            <c:txPr>
              <a:bodyPr/>
              <a:lstStyle/>
              <a:p>
                <a:pPr>
                  <a:defRPr b="1">
                    <a:latin typeface="Arial" panose="020B0604020202020204" pitchFamily="34" charset="0"/>
                    <a:cs typeface="Arial" panose="020B0604020202020204" pitchFamily="34" charset="0"/>
                  </a:defRPr>
                </a:pPr>
                <a:endParaRPr lang="en-US"/>
              </a:p>
            </c:txPr>
            <c:dLblPos val="b"/>
            <c:showLegendKey val="0"/>
            <c:showVal val="1"/>
            <c:showCatName val="0"/>
            <c:showSerName val="0"/>
            <c:showPercent val="0"/>
            <c:showBubbleSize val="0"/>
            <c:showLeaderLines val="0"/>
          </c:dLbls>
          <c:cat>
            <c:strRef>
              <c:f>'Life expectancy'!$B$4:$B$17</c:f>
              <c:strCache>
                <c:ptCount val="14"/>
                <c:pt idx="0">
                  <c:v>2001-03</c:v>
                </c:pt>
                <c:pt idx="1">
                  <c:v>2002-04</c:v>
                </c:pt>
                <c:pt idx="2">
                  <c:v>2003-05</c:v>
                </c:pt>
                <c:pt idx="3">
                  <c:v>2004-06</c:v>
                </c:pt>
                <c:pt idx="4">
                  <c:v>2005-07</c:v>
                </c:pt>
                <c:pt idx="5">
                  <c:v>2006-08</c:v>
                </c:pt>
                <c:pt idx="6">
                  <c:v>2007-09</c:v>
                </c:pt>
                <c:pt idx="7">
                  <c:v>2008-10</c:v>
                </c:pt>
                <c:pt idx="8">
                  <c:v>2009-11</c:v>
                </c:pt>
                <c:pt idx="9">
                  <c:v>2010-12</c:v>
                </c:pt>
                <c:pt idx="10">
                  <c:v>2011-13</c:v>
                </c:pt>
                <c:pt idx="11">
                  <c:v>2012-14</c:v>
                </c:pt>
                <c:pt idx="12">
                  <c:v>2013-15</c:v>
                </c:pt>
                <c:pt idx="13">
                  <c:v>2014-16</c:v>
                </c:pt>
              </c:strCache>
            </c:strRef>
          </c:cat>
          <c:val>
            <c:numRef>
              <c:f>'Life expectancy'!$H$4:$H$17</c:f>
              <c:numCache>
                <c:formatCode>0.0</c:formatCode>
                <c:ptCount val="14"/>
                <c:pt idx="0">
                  <c:v>79.921769999999995</c:v>
                </c:pt>
                <c:pt idx="1">
                  <c:v>80.174030000000002</c:v>
                </c:pt>
                <c:pt idx="2">
                  <c:v>80.582130000000006</c:v>
                </c:pt>
                <c:pt idx="3">
                  <c:v>81.035870000000003</c:v>
                </c:pt>
                <c:pt idx="4">
                  <c:v>81.183850000000007</c:v>
                </c:pt>
                <c:pt idx="5">
                  <c:v>81.398430000000005</c:v>
                </c:pt>
                <c:pt idx="6">
                  <c:v>81.627799999999993</c:v>
                </c:pt>
                <c:pt idx="7">
                  <c:v>81.981999999999999</c:v>
                </c:pt>
                <c:pt idx="8">
                  <c:v>82.352680000000007</c:v>
                </c:pt>
                <c:pt idx="9">
                  <c:v>82.784099999999995</c:v>
                </c:pt>
                <c:pt idx="10">
                  <c:v>83.476460000000003</c:v>
                </c:pt>
                <c:pt idx="11">
                  <c:v>83.663150000000002</c:v>
                </c:pt>
                <c:pt idx="12">
                  <c:v>83.681389999999993</c:v>
                </c:pt>
                <c:pt idx="13">
                  <c:v>83.775270000000006</c:v>
                </c:pt>
              </c:numCache>
            </c:numRef>
          </c:val>
          <c:smooth val="0"/>
        </c:ser>
        <c:dLbls>
          <c:showLegendKey val="0"/>
          <c:showVal val="0"/>
          <c:showCatName val="0"/>
          <c:showSerName val="0"/>
          <c:showPercent val="0"/>
          <c:showBubbleSize val="0"/>
        </c:dLbls>
        <c:marker val="1"/>
        <c:smooth val="0"/>
        <c:axId val="66896256"/>
        <c:axId val="66897792"/>
      </c:lineChart>
      <c:catAx>
        <c:axId val="66896256"/>
        <c:scaling>
          <c:orientation val="minMax"/>
        </c:scaling>
        <c:delete val="0"/>
        <c:axPos val="b"/>
        <c:majorTickMark val="out"/>
        <c:minorTickMark val="none"/>
        <c:tickLblPos val="nextTo"/>
        <c:txPr>
          <a:bodyPr/>
          <a:lstStyle/>
          <a:p>
            <a:pPr>
              <a:defRPr sz="900">
                <a:latin typeface="Arial" panose="020B0604020202020204" pitchFamily="34" charset="0"/>
                <a:cs typeface="Arial" panose="020B0604020202020204" pitchFamily="34" charset="0"/>
              </a:defRPr>
            </a:pPr>
            <a:endParaRPr lang="en-US"/>
          </a:p>
        </c:txPr>
        <c:crossAx val="66897792"/>
        <c:crosses val="autoZero"/>
        <c:auto val="1"/>
        <c:lblAlgn val="ctr"/>
        <c:lblOffset val="100"/>
        <c:noMultiLvlLbl val="0"/>
      </c:catAx>
      <c:valAx>
        <c:axId val="66897792"/>
        <c:scaling>
          <c:orientation val="minMax"/>
          <c:min val="70"/>
        </c:scaling>
        <c:delete val="1"/>
        <c:axPos val="l"/>
        <c:majorGridlines>
          <c:spPr>
            <a:ln>
              <a:noFill/>
            </a:ln>
          </c:spPr>
        </c:majorGridlines>
        <c:numFmt formatCode="0.0" sourceLinked="1"/>
        <c:majorTickMark val="out"/>
        <c:minorTickMark val="none"/>
        <c:tickLblPos val="nextTo"/>
        <c:crossAx val="66896256"/>
        <c:crosses val="autoZero"/>
        <c:crossBetween val="between"/>
      </c:valAx>
      <c:spPr>
        <a:noFill/>
      </c:spPr>
    </c:plotArea>
    <c:legend>
      <c:legendPos val="b"/>
      <c:layout>
        <c:manualLayout>
          <c:xMode val="edge"/>
          <c:yMode val="edge"/>
          <c:x val="0.11972552450551525"/>
          <c:y val="0.89629387235686442"/>
          <c:w val="0.75026281103508352"/>
          <c:h val="0.10281788305873531"/>
        </c:manualLayout>
      </c:layout>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8405335156668712E-2"/>
          <c:y val="6.8967423809927098E-2"/>
          <c:w val="0.91288678281730617"/>
          <c:h val="0.72309944226508738"/>
        </c:manualLayout>
      </c:layout>
      <c:lineChart>
        <c:grouping val="standard"/>
        <c:varyColors val="0"/>
        <c:ser>
          <c:idx val="0"/>
          <c:order val="0"/>
          <c:tx>
            <c:v>Male</c:v>
          </c:tx>
          <c:spPr>
            <a:ln w="38100">
              <a:solidFill>
                <a:schemeClr val="accent2"/>
              </a:solidFill>
            </a:ln>
          </c:spPr>
          <c:marker>
            <c:symbol val="circle"/>
            <c:size val="13"/>
            <c:spPr>
              <a:solidFill>
                <a:schemeClr val="bg1"/>
              </a:solidFill>
              <a:ln w="25400">
                <a:solidFill>
                  <a:schemeClr val="accent2"/>
                </a:solidFill>
              </a:ln>
            </c:spPr>
          </c:marker>
          <c:dLbls>
            <c:dLbl>
              <c:idx val="0"/>
              <c:layout/>
              <c:dLblPos val="t"/>
              <c:showLegendKey val="0"/>
              <c:showVal val="1"/>
              <c:showCatName val="0"/>
              <c:showSerName val="0"/>
              <c:showPercent val="0"/>
              <c:showBubbleSize val="0"/>
            </c:dLbl>
            <c:dLbl>
              <c:idx val="4"/>
              <c:layout>
                <c:manualLayout>
                  <c:x val="-4.5439645774429327E-2"/>
                  <c:y val="-6.6641537617923602E-2"/>
                </c:manualLayout>
              </c:layout>
              <c:showLegendKey val="0"/>
              <c:showVal val="1"/>
              <c:showCatName val="0"/>
              <c:showSerName val="0"/>
              <c:showPercent val="0"/>
              <c:showBubbleSize val="0"/>
            </c:dLbl>
            <c:txPr>
              <a:bodyPr/>
              <a:lstStyle/>
              <a:p>
                <a:pPr>
                  <a:defRPr sz="1000" b="1"/>
                </a:pPr>
                <a:endParaRPr lang="en-US"/>
              </a:p>
            </c:txPr>
            <c:showLegendKey val="0"/>
            <c:showVal val="0"/>
            <c:showCatName val="0"/>
            <c:showSerName val="0"/>
            <c:showPercent val="0"/>
            <c:showBubbleSize val="0"/>
          </c:dLbls>
          <c:cat>
            <c:strRef>
              <c:f>'Life expectancy'!$B$51:$B$55</c:f>
              <c:strCache>
                <c:ptCount val="5"/>
                <c:pt idx="0">
                  <c:v>2010 - 12</c:v>
                </c:pt>
                <c:pt idx="1">
                  <c:v>2011 - 13</c:v>
                </c:pt>
                <c:pt idx="2">
                  <c:v>2012 - 14</c:v>
                </c:pt>
                <c:pt idx="3">
                  <c:v>2013 - 15</c:v>
                </c:pt>
                <c:pt idx="4">
                  <c:v>2014 - 16</c:v>
                </c:pt>
              </c:strCache>
            </c:strRef>
          </c:cat>
          <c:val>
            <c:numRef>
              <c:f>'Life expectancy'!$C$44:$C$48</c:f>
              <c:numCache>
                <c:formatCode>General</c:formatCode>
                <c:ptCount val="5"/>
                <c:pt idx="0">
                  <c:v>7.6</c:v>
                </c:pt>
                <c:pt idx="1">
                  <c:v>7.7</c:v>
                </c:pt>
                <c:pt idx="2">
                  <c:v>9.1</c:v>
                </c:pt>
                <c:pt idx="3">
                  <c:v>9.6</c:v>
                </c:pt>
                <c:pt idx="4">
                  <c:v>9.5</c:v>
                </c:pt>
              </c:numCache>
            </c:numRef>
          </c:val>
          <c:smooth val="0"/>
        </c:ser>
        <c:ser>
          <c:idx val="1"/>
          <c:order val="1"/>
          <c:tx>
            <c:v>Female</c:v>
          </c:tx>
          <c:spPr>
            <a:ln w="38100">
              <a:solidFill>
                <a:schemeClr val="accent1"/>
              </a:solidFill>
            </a:ln>
          </c:spPr>
          <c:marker>
            <c:symbol val="circle"/>
            <c:size val="13"/>
            <c:spPr>
              <a:solidFill>
                <a:schemeClr val="bg1"/>
              </a:solidFill>
              <a:ln w="22225">
                <a:solidFill>
                  <a:schemeClr val="accent1"/>
                </a:solidFill>
              </a:ln>
            </c:spPr>
          </c:marker>
          <c:dLbls>
            <c:dLbl>
              <c:idx val="0"/>
              <c:layout/>
              <c:dLblPos val="b"/>
              <c:showLegendKey val="0"/>
              <c:showVal val="1"/>
              <c:showCatName val="0"/>
              <c:showSerName val="0"/>
              <c:showPercent val="0"/>
              <c:showBubbleSize val="0"/>
            </c:dLbl>
            <c:dLbl>
              <c:idx val="4"/>
              <c:layout>
                <c:manualLayout>
                  <c:x val="-4.5439645774429327E-2"/>
                  <c:y val="5.275788394752285E-2"/>
                </c:manualLayout>
              </c:layout>
              <c:showLegendKey val="0"/>
              <c:showVal val="1"/>
              <c:showCatName val="0"/>
              <c:showSerName val="0"/>
              <c:showPercent val="0"/>
              <c:showBubbleSize val="0"/>
            </c:dLbl>
            <c:txPr>
              <a:bodyPr/>
              <a:lstStyle/>
              <a:p>
                <a:pPr>
                  <a:defRPr sz="1000" b="1"/>
                </a:pPr>
                <a:endParaRPr lang="en-US"/>
              </a:p>
            </c:txPr>
            <c:showLegendKey val="0"/>
            <c:showVal val="0"/>
            <c:showCatName val="0"/>
            <c:showSerName val="0"/>
            <c:showPercent val="0"/>
            <c:showBubbleSize val="0"/>
          </c:dLbls>
          <c:cat>
            <c:strRef>
              <c:f>'Life expectancy'!$B$51:$B$55</c:f>
              <c:strCache>
                <c:ptCount val="5"/>
                <c:pt idx="0">
                  <c:v>2010 - 12</c:v>
                </c:pt>
                <c:pt idx="1">
                  <c:v>2011 - 13</c:v>
                </c:pt>
                <c:pt idx="2">
                  <c:v>2012 - 14</c:v>
                </c:pt>
                <c:pt idx="3">
                  <c:v>2013 - 15</c:v>
                </c:pt>
                <c:pt idx="4">
                  <c:v>2014 - 16</c:v>
                </c:pt>
              </c:strCache>
            </c:strRef>
          </c:cat>
          <c:val>
            <c:numRef>
              <c:f>'Life expectancy'!$C$51:$C$55</c:f>
              <c:numCache>
                <c:formatCode>General</c:formatCode>
                <c:ptCount val="5"/>
                <c:pt idx="0">
                  <c:v>5.5</c:v>
                </c:pt>
                <c:pt idx="1">
                  <c:v>5.3</c:v>
                </c:pt>
                <c:pt idx="2">
                  <c:v>5.3</c:v>
                </c:pt>
                <c:pt idx="3">
                  <c:v>5.6</c:v>
                </c:pt>
                <c:pt idx="4">
                  <c:v>5.5</c:v>
                </c:pt>
              </c:numCache>
            </c:numRef>
          </c:val>
          <c:smooth val="0"/>
        </c:ser>
        <c:dLbls>
          <c:showLegendKey val="0"/>
          <c:showVal val="0"/>
          <c:showCatName val="0"/>
          <c:showSerName val="0"/>
          <c:showPercent val="0"/>
          <c:showBubbleSize val="0"/>
        </c:dLbls>
        <c:marker val="1"/>
        <c:smooth val="0"/>
        <c:axId val="77556352"/>
        <c:axId val="77566336"/>
      </c:lineChart>
      <c:catAx>
        <c:axId val="77556352"/>
        <c:scaling>
          <c:orientation val="minMax"/>
        </c:scaling>
        <c:delete val="0"/>
        <c:axPos val="b"/>
        <c:majorTickMark val="out"/>
        <c:minorTickMark val="none"/>
        <c:tickLblPos val="nextTo"/>
        <c:txPr>
          <a:bodyPr/>
          <a:lstStyle/>
          <a:p>
            <a:pPr>
              <a:defRPr sz="1000"/>
            </a:pPr>
            <a:endParaRPr lang="en-US"/>
          </a:p>
        </c:txPr>
        <c:crossAx val="77566336"/>
        <c:crosses val="autoZero"/>
        <c:auto val="1"/>
        <c:lblAlgn val="ctr"/>
        <c:lblOffset val="100"/>
        <c:noMultiLvlLbl val="0"/>
      </c:catAx>
      <c:valAx>
        <c:axId val="77566336"/>
        <c:scaling>
          <c:orientation val="minMax"/>
          <c:min val="4"/>
        </c:scaling>
        <c:delete val="1"/>
        <c:axPos val="l"/>
        <c:majorGridlines>
          <c:spPr>
            <a:ln>
              <a:noFill/>
            </a:ln>
          </c:spPr>
        </c:majorGridlines>
        <c:numFmt formatCode="General" sourceLinked="1"/>
        <c:majorTickMark val="out"/>
        <c:minorTickMark val="none"/>
        <c:tickLblPos val="nextTo"/>
        <c:crossAx val="77556352"/>
        <c:crosses val="autoZero"/>
        <c:crossBetween val="between"/>
      </c:valAx>
      <c:spPr>
        <a:noFill/>
        <a:ln>
          <a:noFill/>
        </a:ln>
      </c:spPr>
    </c:plotArea>
    <c:legend>
      <c:legendPos val="b"/>
      <c:layout/>
      <c:overlay val="0"/>
      <c:txPr>
        <a:bodyPr/>
        <a:lstStyle/>
        <a:p>
          <a:pPr>
            <a:defRPr sz="1000"/>
          </a:pPr>
          <a:endParaRPr lang="en-US"/>
        </a:p>
      </c:txPr>
    </c:legend>
    <c:plotVisOnly val="1"/>
    <c:dispBlanksAs val="gap"/>
    <c:showDLblsOverMax val="0"/>
  </c:chart>
  <c:spPr>
    <a:noFill/>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'Life expectancy'!$B$26</c:f>
              <c:strCache>
                <c:ptCount val="1"/>
                <c:pt idx="0">
                  <c:v>Life Expectancy</c:v>
                </c:pt>
              </c:strCache>
            </c:strRef>
          </c:tx>
          <c:spPr>
            <a:solidFill>
              <a:schemeClr val="accent4"/>
            </a:solidFill>
          </c:spPr>
          <c:invertIfNegative val="0"/>
          <c:dLbls>
            <c:txPr>
              <a:bodyPr/>
              <a:lstStyle/>
              <a:p>
                <a:pPr>
                  <a:defRPr sz="1000" b="1">
                    <a:solidFill>
                      <a:schemeClr val="bg1"/>
                    </a:solidFill>
                  </a:defRPr>
                </a:pPr>
                <a:endParaRPr lang="en-US"/>
              </a:p>
            </c:txPr>
            <c:dLblPos val="ctr"/>
            <c:showLegendKey val="0"/>
            <c:showVal val="1"/>
            <c:showCatName val="0"/>
            <c:showSerName val="0"/>
            <c:showPercent val="0"/>
            <c:showBubbleSize val="0"/>
            <c:showLeaderLines val="0"/>
          </c:dLbls>
          <c:cat>
            <c:strRef>
              <c:f>('Life expectancy'!$D$24,'Life expectancy'!$G$24)</c:f>
              <c:strCache>
                <c:ptCount val="2"/>
                <c:pt idx="0">
                  <c:v>Male</c:v>
                </c:pt>
                <c:pt idx="1">
                  <c:v>Female</c:v>
                </c:pt>
              </c:strCache>
            </c:strRef>
          </c:cat>
          <c:val>
            <c:numRef>
              <c:f>('Life expectancy'!$E$26,'Life expectancy'!$H$26)</c:f>
              <c:numCache>
                <c:formatCode>0.0</c:formatCode>
                <c:ptCount val="2"/>
                <c:pt idx="0">
                  <c:v>79.062129999999996</c:v>
                </c:pt>
                <c:pt idx="1">
                  <c:v>83.775270000000006</c:v>
                </c:pt>
              </c:numCache>
            </c:numRef>
          </c:val>
        </c:ser>
        <c:ser>
          <c:idx val="1"/>
          <c:order val="1"/>
          <c:tx>
            <c:strRef>
              <c:f>'Life expectancy'!$B$30</c:f>
              <c:strCache>
                <c:ptCount val="1"/>
                <c:pt idx="0">
                  <c:v>Healthy Life Expectancy</c:v>
                </c:pt>
              </c:strCache>
            </c:strRef>
          </c:tx>
          <c:spPr>
            <a:solidFill>
              <a:schemeClr val="accent1"/>
            </a:solidFill>
          </c:spPr>
          <c:invertIfNegative val="0"/>
          <c:dLbls>
            <c:txPr>
              <a:bodyPr/>
              <a:lstStyle/>
              <a:p>
                <a:pPr>
                  <a:defRPr sz="1000" b="1">
                    <a:solidFill>
                      <a:schemeClr val="bg1"/>
                    </a:solidFill>
                  </a:defRPr>
                </a:pPr>
                <a:endParaRPr lang="en-US"/>
              </a:p>
            </c:txPr>
            <c:dLblPos val="ctr"/>
            <c:showLegendKey val="0"/>
            <c:showVal val="1"/>
            <c:showCatName val="0"/>
            <c:showSerName val="0"/>
            <c:showPercent val="0"/>
            <c:showBubbleSize val="0"/>
            <c:showLeaderLines val="0"/>
          </c:dLbls>
          <c:cat>
            <c:strRef>
              <c:f>('Life expectancy'!$D$24,'Life expectancy'!$G$24)</c:f>
              <c:strCache>
                <c:ptCount val="2"/>
                <c:pt idx="0">
                  <c:v>Male</c:v>
                </c:pt>
                <c:pt idx="1">
                  <c:v>Female</c:v>
                </c:pt>
              </c:strCache>
            </c:strRef>
          </c:cat>
          <c:val>
            <c:numRef>
              <c:f>('Life expectancy'!$E$30,'Life expectancy'!$H$30)</c:f>
              <c:numCache>
                <c:formatCode>0.0</c:formatCode>
                <c:ptCount val="2"/>
                <c:pt idx="0">
                  <c:v>61.20993</c:v>
                </c:pt>
                <c:pt idx="1">
                  <c:v>62.62397</c:v>
                </c:pt>
              </c:numCache>
            </c:numRef>
          </c:val>
        </c:ser>
        <c:dLbls>
          <c:showLegendKey val="0"/>
          <c:showVal val="0"/>
          <c:showCatName val="0"/>
          <c:showSerName val="0"/>
          <c:showPercent val="0"/>
          <c:showBubbleSize val="0"/>
        </c:dLbls>
        <c:gapWidth val="135"/>
        <c:overlap val="-22"/>
        <c:axId val="80040704"/>
        <c:axId val="80042240"/>
      </c:barChart>
      <c:catAx>
        <c:axId val="80040704"/>
        <c:scaling>
          <c:orientation val="minMax"/>
        </c:scaling>
        <c:delete val="0"/>
        <c:axPos val="b"/>
        <c:numFmt formatCode="General" sourceLinked="1"/>
        <c:majorTickMark val="out"/>
        <c:minorTickMark val="none"/>
        <c:tickLblPos val="nextTo"/>
        <c:txPr>
          <a:bodyPr/>
          <a:lstStyle/>
          <a:p>
            <a:pPr>
              <a:defRPr sz="1000"/>
            </a:pPr>
            <a:endParaRPr lang="en-US"/>
          </a:p>
        </c:txPr>
        <c:crossAx val="80042240"/>
        <c:crosses val="autoZero"/>
        <c:auto val="1"/>
        <c:lblAlgn val="ctr"/>
        <c:lblOffset val="100"/>
        <c:noMultiLvlLbl val="0"/>
      </c:catAx>
      <c:valAx>
        <c:axId val="80042240"/>
        <c:scaling>
          <c:orientation val="minMax"/>
          <c:max val="80"/>
        </c:scaling>
        <c:delete val="1"/>
        <c:axPos val="l"/>
        <c:numFmt formatCode="0" sourceLinked="0"/>
        <c:majorTickMark val="out"/>
        <c:minorTickMark val="none"/>
        <c:tickLblPos val="nextTo"/>
        <c:crossAx val="80040704"/>
        <c:crosses val="autoZero"/>
        <c:crossBetween val="between"/>
      </c:valAx>
      <c:spPr>
        <a:noFill/>
        <a:ln w="25400">
          <a:noFill/>
        </a:ln>
      </c:spPr>
    </c:plotArea>
    <c:legend>
      <c:legendPos val="b"/>
      <c:layout/>
      <c:overlay val="0"/>
      <c:txPr>
        <a:bodyPr/>
        <a:lstStyle/>
        <a:p>
          <a:pPr>
            <a:defRPr sz="1000"/>
          </a:pPr>
          <a:endParaRPr lang="en-US"/>
        </a:p>
      </c:txPr>
    </c:legend>
    <c:plotVisOnly val="1"/>
    <c:dispBlanksAs val="gap"/>
    <c:showDLblsOverMax val="0"/>
  </c:chart>
  <c:spPr>
    <a:noFill/>
    <a:ln>
      <a:noFill/>
    </a:ln>
  </c:spPr>
  <c:txPr>
    <a:bodyPr/>
    <a:lstStyle/>
    <a:p>
      <a:pPr>
        <a:defRPr sz="1400">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'Summary Tables'!$C$135</c:f>
              <c:strCache>
                <c:ptCount val="1"/>
                <c:pt idx="0">
                  <c:v>Southwark</c:v>
                </c:pt>
              </c:strCache>
            </c:strRef>
          </c:tx>
          <c:invertIfNegative val="0"/>
          <c:dLbls>
            <c:txPr>
              <a:bodyPr/>
              <a:lstStyle/>
              <a:p>
                <a:pPr>
                  <a:defRPr b="1">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dLbls>
          <c:cat>
            <c:strRef>
              <c:f>'Summary Tables'!$B$136:$B$137</c:f>
              <c:strCache>
                <c:ptCount val="2"/>
                <c:pt idx="0">
                  <c:v>Reception</c:v>
                </c:pt>
                <c:pt idx="1">
                  <c:v>Year 6</c:v>
                </c:pt>
              </c:strCache>
            </c:strRef>
          </c:cat>
          <c:val>
            <c:numRef>
              <c:f>'Summary Tables'!$C$136:$C$137</c:f>
              <c:numCache>
                <c:formatCode>0%</c:formatCode>
                <c:ptCount val="2"/>
                <c:pt idx="0">
                  <c:v>0.26320725226633301</c:v>
                </c:pt>
                <c:pt idx="1">
                  <c:v>0.43001808318263995</c:v>
                </c:pt>
              </c:numCache>
            </c:numRef>
          </c:val>
        </c:ser>
        <c:ser>
          <c:idx val="1"/>
          <c:order val="1"/>
          <c:tx>
            <c:strRef>
              <c:f>'Summary Tables'!$D$135</c:f>
              <c:strCache>
                <c:ptCount val="1"/>
                <c:pt idx="0">
                  <c:v>London</c:v>
                </c:pt>
              </c:strCache>
            </c:strRef>
          </c:tx>
          <c:spPr>
            <a:solidFill>
              <a:schemeClr val="accent2"/>
            </a:solidFill>
          </c:spPr>
          <c:invertIfNegative val="0"/>
          <c:dLbls>
            <c:txPr>
              <a:bodyPr/>
              <a:lstStyle/>
              <a:p>
                <a:pPr>
                  <a:defRPr b="1">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dLbls>
          <c:cat>
            <c:strRef>
              <c:f>'Summary Tables'!$B$136:$B$137</c:f>
              <c:strCache>
                <c:ptCount val="2"/>
                <c:pt idx="0">
                  <c:v>Reception</c:v>
                </c:pt>
                <c:pt idx="1">
                  <c:v>Year 6</c:v>
                </c:pt>
              </c:strCache>
            </c:strRef>
          </c:cat>
          <c:val>
            <c:numRef>
              <c:f>'Summary Tables'!$D$136:$D$137</c:f>
              <c:numCache>
                <c:formatCode>0%</c:formatCode>
                <c:ptCount val="2"/>
                <c:pt idx="0">
                  <c:v>0.223124822522413</c:v>
                </c:pt>
                <c:pt idx="1">
                  <c:v>0.38549273245705501</c:v>
                </c:pt>
              </c:numCache>
            </c:numRef>
          </c:val>
        </c:ser>
        <c:ser>
          <c:idx val="2"/>
          <c:order val="2"/>
          <c:tx>
            <c:strRef>
              <c:f>'Summary Tables'!$E$135</c:f>
              <c:strCache>
                <c:ptCount val="1"/>
                <c:pt idx="0">
                  <c:v>England</c:v>
                </c:pt>
              </c:strCache>
            </c:strRef>
          </c:tx>
          <c:invertIfNegative val="0"/>
          <c:dLbls>
            <c:txPr>
              <a:bodyPr/>
              <a:lstStyle/>
              <a:p>
                <a:pPr>
                  <a:defRPr b="1">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dLbls>
          <c:cat>
            <c:strRef>
              <c:f>'Summary Tables'!$B$136:$B$137</c:f>
              <c:strCache>
                <c:ptCount val="2"/>
                <c:pt idx="0">
                  <c:v>Reception</c:v>
                </c:pt>
                <c:pt idx="1">
                  <c:v>Year 6</c:v>
                </c:pt>
              </c:strCache>
            </c:strRef>
          </c:cat>
          <c:val>
            <c:numRef>
              <c:f>'Summary Tables'!$E$136:$E$137</c:f>
              <c:numCache>
                <c:formatCode>0%</c:formatCode>
                <c:ptCount val="2"/>
                <c:pt idx="0">
                  <c:v>0.22629214804269102</c:v>
                </c:pt>
                <c:pt idx="1">
                  <c:v>0.34248057334684801</c:v>
                </c:pt>
              </c:numCache>
            </c:numRef>
          </c:val>
        </c:ser>
        <c:dLbls>
          <c:dLblPos val="outEnd"/>
          <c:showLegendKey val="0"/>
          <c:showVal val="1"/>
          <c:showCatName val="0"/>
          <c:showSerName val="0"/>
          <c:showPercent val="0"/>
          <c:showBubbleSize val="0"/>
        </c:dLbls>
        <c:gapWidth val="141"/>
        <c:overlap val="-11"/>
        <c:axId val="77619584"/>
        <c:axId val="77621120"/>
      </c:barChart>
      <c:catAx>
        <c:axId val="77619584"/>
        <c:scaling>
          <c:orientation val="minMax"/>
        </c:scaling>
        <c:delete val="0"/>
        <c:axPos val="b"/>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77621120"/>
        <c:crosses val="autoZero"/>
        <c:auto val="1"/>
        <c:lblAlgn val="ctr"/>
        <c:lblOffset val="100"/>
        <c:noMultiLvlLbl val="0"/>
      </c:catAx>
      <c:valAx>
        <c:axId val="77621120"/>
        <c:scaling>
          <c:orientation val="minMax"/>
        </c:scaling>
        <c:delete val="1"/>
        <c:axPos val="l"/>
        <c:majorGridlines>
          <c:spPr>
            <a:ln>
              <a:noFill/>
            </a:ln>
          </c:spPr>
        </c:majorGridlines>
        <c:numFmt formatCode="0%" sourceLinked="1"/>
        <c:majorTickMark val="out"/>
        <c:minorTickMark val="none"/>
        <c:tickLblPos val="nextTo"/>
        <c:crossAx val="77619584"/>
        <c:crosses val="autoZero"/>
        <c:crossBetween val="between"/>
      </c:valAx>
      <c:spPr>
        <a:noFill/>
      </c:spPr>
    </c:plotArea>
    <c:legend>
      <c:legendPos val="b"/>
      <c:layout/>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spPr>
    <a:noFill/>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7067078364452432E-2"/>
          <c:y val="4.2617235345581803E-2"/>
          <c:w val="0.9116069661192806"/>
          <c:h val="0.67687093461143444"/>
        </c:manualLayout>
      </c:layout>
      <c:lineChart>
        <c:grouping val="standard"/>
        <c:varyColors val="0"/>
        <c:ser>
          <c:idx val="3"/>
          <c:order val="0"/>
          <c:tx>
            <c:strRef>
              <c:f>'STIs &amp; HIV - Tables &amp; charts'!$D$4</c:f>
              <c:strCache>
                <c:ptCount val="1"/>
                <c:pt idx="0">
                  <c:v>Southwark</c:v>
                </c:pt>
              </c:strCache>
            </c:strRef>
          </c:tx>
          <c:spPr>
            <a:ln w="38100">
              <a:solidFill>
                <a:srgbClr val="CF0072"/>
              </a:solidFill>
            </a:ln>
          </c:spPr>
          <c:marker>
            <c:symbol val="circle"/>
            <c:size val="10"/>
            <c:spPr>
              <a:solidFill>
                <a:schemeClr val="bg1"/>
              </a:solidFill>
              <a:ln w="22225">
                <a:solidFill>
                  <a:srgbClr val="CF0072"/>
                </a:solidFill>
              </a:ln>
            </c:spPr>
          </c:marker>
          <c:dLbls>
            <c:dLbl>
              <c:idx val="0"/>
              <c:layout/>
              <c:dLblPos val="t"/>
              <c:showLegendKey val="0"/>
              <c:showVal val="1"/>
              <c:showCatName val="0"/>
              <c:showSerName val="0"/>
              <c:showPercent val="0"/>
              <c:showBubbleSize val="0"/>
            </c:dLbl>
            <c:dLbl>
              <c:idx val="4"/>
              <c:layout/>
              <c:dLblPos val="t"/>
              <c:showLegendKey val="0"/>
              <c:showVal val="1"/>
              <c:showCatName val="0"/>
              <c:showSerName val="0"/>
              <c:showPercent val="0"/>
              <c:showBubbleSize val="0"/>
            </c:dLbl>
            <c:numFmt formatCode="#,##0" sourceLinked="0"/>
            <c:txPr>
              <a:bodyPr/>
              <a:lstStyle/>
              <a:p>
                <a:pPr>
                  <a:defRPr sz="1000" b="1"/>
                </a:pPr>
                <a:endParaRPr lang="en-US"/>
              </a:p>
            </c:txPr>
            <c:showLegendKey val="0"/>
            <c:showVal val="0"/>
            <c:showCatName val="0"/>
            <c:showSerName val="0"/>
            <c:showPercent val="0"/>
            <c:showBubbleSize val="0"/>
          </c:dLbls>
          <c:cat>
            <c:numRef>
              <c:f>'STIs &amp; HIV - Tables &amp; charts'!$A$5:$A$9</c:f>
              <c:numCache>
                <c:formatCode>General</c:formatCode>
                <c:ptCount val="5"/>
                <c:pt idx="0">
                  <c:v>2012</c:v>
                </c:pt>
                <c:pt idx="1">
                  <c:v>2013</c:v>
                </c:pt>
                <c:pt idx="2">
                  <c:v>2014</c:v>
                </c:pt>
                <c:pt idx="3">
                  <c:v>2015</c:v>
                </c:pt>
                <c:pt idx="4">
                  <c:v>2016</c:v>
                </c:pt>
              </c:numCache>
            </c:numRef>
          </c:cat>
          <c:val>
            <c:numRef>
              <c:f>'STIs &amp; HIV - Tables &amp; charts'!$D$5:$D$9</c:f>
              <c:numCache>
                <c:formatCode>0.0</c:formatCode>
                <c:ptCount val="5"/>
                <c:pt idx="0">
                  <c:v>2389.88</c:v>
                </c:pt>
                <c:pt idx="1">
                  <c:v>2598.29</c:v>
                </c:pt>
                <c:pt idx="2">
                  <c:v>2696.85</c:v>
                </c:pt>
                <c:pt idx="3">
                  <c:v>2873.09</c:v>
                </c:pt>
                <c:pt idx="4">
                  <c:v>2627.7</c:v>
                </c:pt>
              </c:numCache>
            </c:numRef>
          </c:val>
          <c:smooth val="0"/>
        </c:ser>
        <c:ser>
          <c:idx val="2"/>
          <c:order val="1"/>
          <c:tx>
            <c:strRef>
              <c:f>'STIs &amp; HIV - Tables &amp; charts'!$C$4</c:f>
              <c:strCache>
                <c:ptCount val="1"/>
                <c:pt idx="0">
                  <c:v>London</c:v>
                </c:pt>
              </c:strCache>
            </c:strRef>
          </c:tx>
          <c:spPr>
            <a:ln w="38100">
              <a:solidFill>
                <a:srgbClr val="0070C0"/>
              </a:solidFill>
            </a:ln>
          </c:spPr>
          <c:marker>
            <c:symbol val="circle"/>
            <c:size val="10"/>
            <c:spPr>
              <a:solidFill>
                <a:schemeClr val="bg1"/>
              </a:solidFill>
              <a:ln w="22225">
                <a:solidFill>
                  <a:srgbClr val="0070C0"/>
                </a:solidFill>
              </a:ln>
            </c:spPr>
          </c:marker>
          <c:dLbls>
            <c:dLbl>
              <c:idx val="0"/>
              <c:layout/>
              <c:dLblPos val="t"/>
              <c:showLegendKey val="0"/>
              <c:showVal val="1"/>
              <c:showCatName val="0"/>
              <c:showSerName val="0"/>
              <c:showPercent val="0"/>
              <c:showBubbleSize val="0"/>
            </c:dLbl>
            <c:dLbl>
              <c:idx val="4"/>
              <c:layout/>
              <c:dLblPos val="t"/>
              <c:showLegendKey val="0"/>
              <c:showVal val="1"/>
              <c:showCatName val="0"/>
              <c:showSerName val="0"/>
              <c:showPercent val="0"/>
              <c:showBubbleSize val="0"/>
            </c:dLbl>
            <c:numFmt formatCode="#,##0" sourceLinked="0"/>
            <c:txPr>
              <a:bodyPr/>
              <a:lstStyle/>
              <a:p>
                <a:pPr>
                  <a:defRPr sz="1000" b="1"/>
                </a:pPr>
                <a:endParaRPr lang="en-US"/>
              </a:p>
            </c:txPr>
            <c:showLegendKey val="0"/>
            <c:showVal val="0"/>
            <c:showCatName val="0"/>
            <c:showSerName val="0"/>
            <c:showPercent val="0"/>
            <c:showBubbleSize val="0"/>
          </c:dLbls>
          <c:cat>
            <c:numRef>
              <c:f>'STIs &amp; HIV - Tables &amp; charts'!$A$5:$A$9</c:f>
              <c:numCache>
                <c:formatCode>General</c:formatCode>
                <c:ptCount val="5"/>
                <c:pt idx="0">
                  <c:v>2012</c:v>
                </c:pt>
                <c:pt idx="1">
                  <c:v>2013</c:v>
                </c:pt>
                <c:pt idx="2">
                  <c:v>2014</c:v>
                </c:pt>
                <c:pt idx="3">
                  <c:v>2015</c:v>
                </c:pt>
                <c:pt idx="4">
                  <c:v>2016</c:v>
                </c:pt>
              </c:numCache>
            </c:numRef>
          </c:cat>
          <c:val>
            <c:numRef>
              <c:f>'STIs &amp; HIV - Tables &amp; charts'!$C$5:$C$9</c:f>
              <c:numCache>
                <c:formatCode>0.0</c:formatCode>
                <c:ptCount val="5"/>
                <c:pt idx="0">
                  <c:v>1378.19</c:v>
                </c:pt>
                <c:pt idx="1">
                  <c:v>1378.77</c:v>
                </c:pt>
                <c:pt idx="2">
                  <c:v>1425.07</c:v>
                </c:pt>
                <c:pt idx="3">
                  <c:v>1427.68</c:v>
                </c:pt>
                <c:pt idx="4">
                  <c:v>1355.27</c:v>
                </c:pt>
              </c:numCache>
            </c:numRef>
          </c:val>
          <c:smooth val="0"/>
        </c:ser>
        <c:ser>
          <c:idx val="1"/>
          <c:order val="2"/>
          <c:tx>
            <c:strRef>
              <c:f>'STIs &amp; HIV - Tables &amp; charts'!$B$4</c:f>
              <c:strCache>
                <c:ptCount val="1"/>
                <c:pt idx="0">
                  <c:v>England</c:v>
                </c:pt>
              </c:strCache>
            </c:strRef>
          </c:tx>
          <c:spPr>
            <a:ln w="38100">
              <a:solidFill>
                <a:srgbClr val="00A9E0"/>
              </a:solidFill>
            </a:ln>
          </c:spPr>
          <c:marker>
            <c:symbol val="circle"/>
            <c:size val="10"/>
            <c:spPr>
              <a:solidFill>
                <a:schemeClr val="bg1"/>
              </a:solidFill>
              <a:ln w="22225">
                <a:solidFill>
                  <a:srgbClr val="00A9E0"/>
                </a:solidFill>
              </a:ln>
            </c:spPr>
          </c:marker>
          <c:dLbls>
            <c:dLbl>
              <c:idx val="0"/>
              <c:layout/>
              <c:dLblPos val="b"/>
              <c:showLegendKey val="0"/>
              <c:showVal val="1"/>
              <c:showCatName val="0"/>
              <c:showSerName val="0"/>
              <c:showPercent val="0"/>
              <c:showBubbleSize val="0"/>
            </c:dLbl>
            <c:dLbl>
              <c:idx val="4"/>
              <c:layout/>
              <c:dLblPos val="b"/>
              <c:showLegendKey val="0"/>
              <c:showVal val="1"/>
              <c:showCatName val="0"/>
              <c:showSerName val="0"/>
              <c:showPercent val="0"/>
              <c:showBubbleSize val="0"/>
            </c:dLbl>
            <c:numFmt formatCode="#,##0" sourceLinked="0"/>
            <c:txPr>
              <a:bodyPr/>
              <a:lstStyle/>
              <a:p>
                <a:pPr>
                  <a:defRPr sz="1000" b="1"/>
                </a:pPr>
                <a:endParaRPr lang="en-US"/>
              </a:p>
            </c:txPr>
            <c:showLegendKey val="0"/>
            <c:showVal val="0"/>
            <c:showCatName val="0"/>
            <c:showSerName val="0"/>
            <c:showPercent val="0"/>
            <c:showBubbleSize val="0"/>
          </c:dLbls>
          <c:cat>
            <c:numRef>
              <c:f>'STIs &amp; HIV - Tables &amp; charts'!$A$5:$A$9</c:f>
              <c:numCache>
                <c:formatCode>General</c:formatCode>
                <c:ptCount val="5"/>
                <c:pt idx="0">
                  <c:v>2012</c:v>
                </c:pt>
                <c:pt idx="1">
                  <c:v>2013</c:v>
                </c:pt>
                <c:pt idx="2">
                  <c:v>2014</c:v>
                </c:pt>
                <c:pt idx="3">
                  <c:v>2015</c:v>
                </c:pt>
                <c:pt idx="4">
                  <c:v>2016</c:v>
                </c:pt>
              </c:numCache>
            </c:numRef>
          </c:cat>
          <c:val>
            <c:numRef>
              <c:f>'STIs &amp; HIV - Tables &amp; charts'!$B$5:$B$9</c:f>
              <c:numCache>
                <c:formatCode>0.0</c:formatCode>
                <c:ptCount val="5"/>
                <c:pt idx="0">
                  <c:v>812.19</c:v>
                </c:pt>
                <c:pt idx="1">
                  <c:v>817.29</c:v>
                </c:pt>
                <c:pt idx="2">
                  <c:v>811.68</c:v>
                </c:pt>
                <c:pt idx="3">
                  <c:v>777.8</c:v>
                </c:pt>
                <c:pt idx="4">
                  <c:v>749.67</c:v>
                </c:pt>
              </c:numCache>
            </c:numRef>
          </c:val>
          <c:smooth val="0"/>
        </c:ser>
        <c:dLbls>
          <c:showLegendKey val="0"/>
          <c:showVal val="0"/>
          <c:showCatName val="0"/>
          <c:showSerName val="0"/>
          <c:showPercent val="0"/>
          <c:showBubbleSize val="0"/>
        </c:dLbls>
        <c:marker val="1"/>
        <c:smooth val="0"/>
        <c:axId val="78763904"/>
        <c:axId val="78765440"/>
      </c:lineChart>
      <c:catAx>
        <c:axId val="78763904"/>
        <c:scaling>
          <c:orientation val="minMax"/>
        </c:scaling>
        <c:delete val="0"/>
        <c:axPos val="b"/>
        <c:numFmt formatCode="General" sourceLinked="1"/>
        <c:majorTickMark val="out"/>
        <c:minorTickMark val="none"/>
        <c:tickLblPos val="nextTo"/>
        <c:txPr>
          <a:bodyPr/>
          <a:lstStyle/>
          <a:p>
            <a:pPr>
              <a:defRPr sz="1000"/>
            </a:pPr>
            <a:endParaRPr lang="en-US"/>
          </a:p>
        </c:txPr>
        <c:crossAx val="78765440"/>
        <c:crosses val="autoZero"/>
        <c:auto val="1"/>
        <c:lblAlgn val="ctr"/>
        <c:lblOffset val="100"/>
        <c:noMultiLvlLbl val="0"/>
      </c:catAx>
      <c:valAx>
        <c:axId val="78765440"/>
        <c:scaling>
          <c:orientation val="minMax"/>
          <c:max val="3000"/>
        </c:scaling>
        <c:delete val="1"/>
        <c:axPos val="l"/>
        <c:majorGridlines>
          <c:spPr>
            <a:ln>
              <a:noFill/>
            </a:ln>
          </c:spPr>
        </c:majorGridlines>
        <c:numFmt formatCode="0" sourceLinked="0"/>
        <c:majorTickMark val="out"/>
        <c:minorTickMark val="none"/>
        <c:tickLblPos val="nextTo"/>
        <c:crossAx val="78763904"/>
        <c:crosses val="autoZero"/>
        <c:crossBetween val="between"/>
      </c:valAx>
      <c:spPr>
        <a:noFill/>
        <a:ln>
          <a:noFill/>
        </a:ln>
      </c:spPr>
    </c:plotArea>
    <c:legend>
      <c:legendPos val="b"/>
      <c:layout/>
      <c:overlay val="0"/>
      <c:txPr>
        <a:bodyPr/>
        <a:lstStyle/>
        <a:p>
          <a:pPr>
            <a:defRPr sz="1000"/>
          </a:pPr>
          <a:endParaRPr lang="en-US"/>
        </a:p>
      </c:txPr>
    </c:legend>
    <c:plotVisOnly val="1"/>
    <c:dispBlanksAs val="gap"/>
    <c:showDLblsOverMax val="0"/>
  </c:chart>
  <c:spPr>
    <a:noFill/>
    <a:ln>
      <a:noFill/>
    </a:ln>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26AB2-2B78-4B47-AADF-940F6102EB7C}" type="doc">
      <dgm:prSet loTypeId="urn:microsoft.com/office/officeart/2005/8/layout/pyramid1" loCatId="pyramid" qsTypeId="urn:microsoft.com/office/officeart/2005/8/quickstyle/simple1" qsCatId="simple" csTypeId="urn:microsoft.com/office/officeart/2005/8/colors/accent1_5" csCatId="accent1" phldr="1"/>
      <dgm:spPr/>
      <dgm:t>
        <a:bodyPr/>
        <a:lstStyle/>
        <a:p>
          <a:endParaRPr lang="en-GB"/>
        </a:p>
      </dgm:t>
    </dgm:pt>
    <dgm:pt modelId="{9681876F-EECC-41E9-82A7-750B7D741B2C}">
      <dgm:prSet phldrT="[Text]" custT="1"/>
      <dgm:spPr>
        <a:solidFill>
          <a:srgbClr val="0065BD"/>
        </a:solidFill>
      </dgm:spPr>
      <dgm:t>
        <a:bodyPr/>
        <a:lstStyle/>
        <a:p>
          <a:pPr algn="ctr"/>
          <a:endParaRPr lang="en-GB" sz="800" b="1" dirty="0" smtClean="0">
            <a:solidFill>
              <a:schemeClr val="bg1"/>
            </a:solidFill>
            <a:latin typeface="Arial" panose="020B0604020202020204" pitchFamily="34" charset="0"/>
            <a:cs typeface="Arial" panose="020B0604020202020204" pitchFamily="34" charset="0"/>
          </a:endParaRPr>
        </a:p>
        <a:p>
          <a:pPr algn="ctr"/>
          <a:r>
            <a:rPr lang="en-GB" sz="800" b="1" dirty="0" smtClean="0">
              <a:solidFill>
                <a:schemeClr val="bg1"/>
              </a:solidFill>
              <a:latin typeface="Arial" panose="020B0604020202020204" pitchFamily="34" charset="0"/>
              <a:cs typeface="Arial" panose="020B0604020202020204" pitchFamily="34" charset="0"/>
            </a:rPr>
            <a:t>APHR</a:t>
          </a:r>
          <a:endParaRPr lang="en-GB" sz="800" b="1" dirty="0">
            <a:solidFill>
              <a:schemeClr val="bg1"/>
            </a:solidFill>
            <a:latin typeface="Arial" panose="020B0604020202020204" pitchFamily="34" charset="0"/>
            <a:cs typeface="Arial" panose="020B0604020202020204" pitchFamily="34" charset="0"/>
          </a:endParaRPr>
        </a:p>
      </dgm:t>
    </dgm:pt>
    <dgm:pt modelId="{FBE675AD-3587-4389-8C87-F22836E4706B}" type="parTrans" cxnId="{36D770C0-23AE-4997-A4F1-657D5B6161DB}">
      <dgm:prSet/>
      <dgm:spPr/>
      <dgm:t>
        <a:bodyPr/>
        <a:lstStyle/>
        <a:p>
          <a:pPr algn="ctr"/>
          <a:endParaRPr lang="en-GB" sz="800">
            <a:latin typeface="Arial" panose="020B0604020202020204" pitchFamily="34" charset="0"/>
            <a:cs typeface="Arial" panose="020B0604020202020204" pitchFamily="34" charset="0"/>
          </a:endParaRPr>
        </a:p>
      </dgm:t>
    </dgm:pt>
    <dgm:pt modelId="{B308E373-A6D5-4264-A330-C93E58187B63}" type="sibTrans" cxnId="{36D770C0-23AE-4997-A4F1-657D5B6161DB}">
      <dgm:prSet/>
      <dgm:spPr/>
      <dgm:t>
        <a:bodyPr/>
        <a:lstStyle/>
        <a:p>
          <a:pPr algn="ctr"/>
          <a:endParaRPr lang="en-GB" sz="800">
            <a:latin typeface="Arial" panose="020B0604020202020204" pitchFamily="34" charset="0"/>
            <a:cs typeface="Arial" panose="020B0604020202020204" pitchFamily="34" charset="0"/>
          </a:endParaRPr>
        </a:p>
      </dgm:t>
    </dgm:pt>
    <dgm:pt modelId="{EF10B49A-2392-487C-8820-CE3BCF09EABF}">
      <dgm:prSet phldrT="[Text]" custT="1"/>
      <dgm:spPr>
        <a:solidFill>
          <a:srgbClr val="00A9E0"/>
        </a:solidFill>
      </dgm:spPr>
      <dgm:t>
        <a:bodyPr/>
        <a:lstStyle/>
        <a:p>
          <a:pPr algn="ctr"/>
          <a:r>
            <a:rPr lang="en-GB" sz="800" b="1" dirty="0" smtClean="0">
              <a:solidFill>
                <a:schemeClr val="bg1"/>
              </a:solidFill>
              <a:latin typeface="Arial" panose="020B0604020202020204" pitchFamily="34" charset="0"/>
              <a:cs typeface="Arial" panose="020B0604020202020204" pitchFamily="34" charset="0"/>
            </a:rPr>
            <a:t>JSNA Factsheets</a:t>
          </a:r>
          <a:endParaRPr lang="en-GB" sz="800" b="1" dirty="0">
            <a:solidFill>
              <a:schemeClr val="bg1"/>
            </a:solidFill>
            <a:latin typeface="Arial" panose="020B0604020202020204" pitchFamily="34" charset="0"/>
            <a:cs typeface="Arial" panose="020B0604020202020204" pitchFamily="34" charset="0"/>
          </a:endParaRPr>
        </a:p>
      </dgm:t>
    </dgm:pt>
    <dgm:pt modelId="{E61F31BD-CF0C-44F3-B7FE-185FDD74C4C2}" type="parTrans" cxnId="{A3C58A10-0AB4-45E8-87DA-77C24567C13B}">
      <dgm:prSet/>
      <dgm:spPr/>
      <dgm:t>
        <a:bodyPr/>
        <a:lstStyle/>
        <a:p>
          <a:pPr algn="ctr"/>
          <a:endParaRPr lang="en-GB" sz="800">
            <a:latin typeface="Arial" panose="020B0604020202020204" pitchFamily="34" charset="0"/>
            <a:cs typeface="Arial" panose="020B0604020202020204" pitchFamily="34" charset="0"/>
          </a:endParaRPr>
        </a:p>
      </dgm:t>
    </dgm:pt>
    <dgm:pt modelId="{A219AE40-82A5-4AB5-A673-B26F6FF23409}" type="sibTrans" cxnId="{A3C58A10-0AB4-45E8-87DA-77C24567C13B}">
      <dgm:prSet/>
      <dgm:spPr/>
      <dgm:t>
        <a:bodyPr/>
        <a:lstStyle/>
        <a:p>
          <a:pPr algn="ctr"/>
          <a:endParaRPr lang="en-GB" sz="800">
            <a:latin typeface="Arial" panose="020B0604020202020204" pitchFamily="34" charset="0"/>
            <a:cs typeface="Arial" panose="020B0604020202020204" pitchFamily="34" charset="0"/>
          </a:endParaRPr>
        </a:p>
      </dgm:t>
    </dgm:pt>
    <dgm:pt modelId="{89814B32-5538-4E46-8087-32E8EE677691}">
      <dgm:prSet phldrT="[Text]" custT="1"/>
      <dgm:spPr>
        <a:solidFill>
          <a:srgbClr val="00C0B5"/>
        </a:solidFill>
      </dgm:spPr>
      <dgm:t>
        <a:bodyPr/>
        <a:lstStyle/>
        <a:p>
          <a:pPr algn="ctr"/>
          <a:r>
            <a:rPr lang="en-GB" sz="800" b="1" dirty="0" smtClean="0">
              <a:solidFill>
                <a:schemeClr val="bg1"/>
              </a:solidFill>
              <a:latin typeface="Arial" panose="020B0604020202020204" pitchFamily="34" charset="0"/>
              <a:cs typeface="Arial" panose="020B0604020202020204" pitchFamily="34" charset="0"/>
            </a:rPr>
            <a:t>Health Needs Assessments</a:t>
          </a:r>
          <a:endParaRPr lang="en-GB" sz="800" b="1" dirty="0">
            <a:solidFill>
              <a:schemeClr val="bg1"/>
            </a:solidFill>
            <a:latin typeface="Arial" panose="020B0604020202020204" pitchFamily="34" charset="0"/>
            <a:cs typeface="Arial" panose="020B0604020202020204" pitchFamily="34" charset="0"/>
          </a:endParaRPr>
        </a:p>
      </dgm:t>
    </dgm:pt>
    <dgm:pt modelId="{28D243B8-A534-46C0-B606-E5BE4F954E5C}" type="parTrans" cxnId="{73E85D25-F744-4039-9BC1-61AD5500E877}">
      <dgm:prSet/>
      <dgm:spPr/>
      <dgm:t>
        <a:bodyPr/>
        <a:lstStyle/>
        <a:p>
          <a:pPr algn="ctr"/>
          <a:endParaRPr lang="en-GB" sz="800">
            <a:latin typeface="Arial" panose="020B0604020202020204" pitchFamily="34" charset="0"/>
            <a:cs typeface="Arial" panose="020B0604020202020204" pitchFamily="34" charset="0"/>
          </a:endParaRPr>
        </a:p>
      </dgm:t>
    </dgm:pt>
    <dgm:pt modelId="{F3253060-BE3E-4D42-8276-262F69623407}" type="sibTrans" cxnId="{73E85D25-F744-4039-9BC1-61AD5500E877}">
      <dgm:prSet/>
      <dgm:spPr/>
      <dgm:t>
        <a:bodyPr/>
        <a:lstStyle/>
        <a:p>
          <a:pPr algn="ctr"/>
          <a:endParaRPr lang="en-GB" sz="800">
            <a:latin typeface="Arial" panose="020B0604020202020204" pitchFamily="34" charset="0"/>
            <a:cs typeface="Arial" panose="020B0604020202020204" pitchFamily="34" charset="0"/>
          </a:endParaRPr>
        </a:p>
      </dgm:t>
    </dgm:pt>
    <dgm:pt modelId="{34EA98E9-19E6-4ACD-B866-F6417A5303C7}">
      <dgm:prSet custT="1"/>
      <dgm:spPr>
        <a:solidFill>
          <a:srgbClr val="34B233"/>
        </a:solidFill>
      </dgm:spPr>
      <dgm:t>
        <a:bodyPr/>
        <a:lstStyle/>
        <a:p>
          <a:r>
            <a:rPr lang="en-GB" sz="800" b="1">
              <a:solidFill>
                <a:schemeClr val="bg1"/>
              </a:solidFill>
              <a:latin typeface="Arial" panose="020B0604020202020204" pitchFamily="34" charset="0"/>
              <a:cs typeface="Arial" panose="020B0604020202020204" pitchFamily="34" charset="0"/>
            </a:rPr>
            <a:t>Other Intelligence Sources </a:t>
          </a:r>
        </a:p>
      </dgm:t>
    </dgm:pt>
    <dgm:pt modelId="{6C5E1F4F-33A5-43DB-A6C0-A51DCC626F8A}" type="parTrans" cxnId="{A2E40E1E-9656-4C38-97F0-74851432A03D}">
      <dgm:prSet/>
      <dgm:spPr/>
      <dgm:t>
        <a:bodyPr/>
        <a:lstStyle/>
        <a:p>
          <a:endParaRPr lang="en-GB" sz="800">
            <a:latin typeface="Arial" panose="020B0604020202020204" pitchFamily="34" charset="0"/>
            <a:cs typeface="Arial" panose="020B0604020202020204" pitchFamily="34" charset="0"/>
          </a:endParaRPr>
        </a:p>
      </dgm:t>
    </dgm:pt>
    <dgm:pt modelId="{C96A7E65-5512-4FB3-B889-1A76F30A1CDD}" type="sibTrans" cxnId="{A2E40E1E-9656-4C38-97F0-74851432A03D}">
      <dgm:prSet/>
      <dgm:spPr/>
      <dgm:t>
        <a:bodyPr/>
        <a:lstStyle/>
        <a:p>
          <a:endParaRPr lang="en-GB" sz="800">
            <a:latin typeface="Arial" panose="020B0604020202020204" pitchFamily="34" charset="0"/>
            <a:cs typeface="Arial" panose="020B0604020202020204" pitchFamily="34" charset="0"/>
          </a:endParaRPr>
        </a:p>
      </dgm:t>
    </dgm:pt>
    <dgm:pt modelId="{068674BD-2091-4A15-8292-4EC404B18A0D}" type="pres">
      <dgm:prSet presAssocID="{37626AB2-2B78-4B47-AADF-940F6102EB7C}" presName="Name0" presStyleCnt="0">
        <dgm:presLayoutVars>
          <dgm:dir/>
          <dgm:animLvl val="lvl"/>
          <dgm:resizeHandles val="exact"/>
        </dgm:presLayoutVars>
      </dgm:prSet>
      <dgm:spPr/>
      <dgm:t>
        <a:bodyPr/>
        <a:lstStyle/>
        <a:p>
          <a:endParaRPr lang="en-GB"/>
        </a:p>
      </dgm:t>
    </dgm:pt>
    <dgm:pt modelId="{ED14808C-F7C2-4845-B701-44DDD64000E7}" type="pres">
      <dgm:prSet presAssocID="{9681876F-EECC-41E9-82A7-750B7D741B2C}" presName="Name8" presStyleCnt="0"/>
      <dgm:spPr/>
    </dgm:pt>
    <dgm:pt modelId="{A22FF8F4-5CAB-4D53-8AD8-DE3FE2A74A72}" type="pres">
      <dgm:prSet presAssocID="{9681876F-EECC-41E9-82A7-750B7D741B2C}" presName="level" presStyleLbl="node1" presStyleIdx="0" presStyleCnt="4">
        <dgm:presLayoutVars>
          <dgm:chMax val="1"/>
          <dgm:bulletEnabled val="1"/>
        </dgm:presLayoutVars>
      </dgm:prSet>
      <dgm:spPr/>
      <dgm:t>
        <a:bodyPr/>
        <a:lstStyle/>
        <a:p>
          <a:endParaRPr lang="en-GB"/>
        </a:p>
      </dgm:t>
    </dgm:pt>
    <dgm:pt modelId="{EB1CCA46-363F-4A05-86BA-EBAE47B2F86F}" type="pres">
      <dgm:prSet presAssocID="{9681876F-EECC-41E9-82A7-750B7D741B2C}" presName="levelTx" presStyleLbl="revTx" presStyleIdx="0" presStyleCnt="0">
        <dgm:presLayoutVars>
          <dgm:chMax val="1"/>
          <dgm:bulletEnabled val="1"/>
        </dgm:presLayoutVars>
      </dgm:prSet>
      <dgm:spPr/>
      <dgm:t>
        <a:bodyPr/>
        <a:lstStyle/>
        <a:p>
          <a:endParaRPr lang="en-GB"/>
        </a:p>
      </dgm:t>
    </dgm:pt>
    <dgm:pt modelId="{10D00E1D-813B-435E-B963-9F6C3B112064}" type="pres">
      <dgm:prSet presAssocID="{EF10B49A-2392-487C-8820-CE3BCF09EABF}" presName="Name8" presStyleCnt="0"/>
      <dgm:spPr/>
    </dgm:pt>
    <dgm:pt modelId="{2A80C906-D5F3-48A2-B155-0161B077B8FF}" type="pres">
      <dgm:prSet presAssocID="{EF10B49A-2392-487C-8820-CE3BCF09EABF}" presName="level" presStyleLbl="node1" presStyleIdx="1" presStyleCnt="4">
        <dgm:presLayoutVars>
          <dgm:chMax val="1"/>
          <dgm:bulletEnabled val="1"/>
        </dgm:presLayoutVars>
      </dgm:prSet>
      <dgm:spPr/>
      <dgm:t>
        <a:bodyPr/>
        <a:lstStyle/>
        <a:p>
          <a:endParaRPr lang="en-GB"/>
        </a:p>
      </dgm:t>
    </dgm:pt>
    <dgm:pt modelId="{D6A6DDE5-1FAB-45D3-AB97-47BC57560E36}" type="pres">
      <dgm:prSet presAssocID="{EF10B49A-2392-487C-8820-CE3BCF09EABF}" presName="levelTx" presStyleLbl="revTx" presStyleIdx="0" presStyleCnt="0">
        <dgm:presLayoutVars>
          <dgm:chMax val="1"/>
          <dgm:bulletEnabled val="1"/>
        </dgm:presLayoutVars>
      </dgm:prSet>
      <dgm:spPr/>
      <dgm:t>
        <a:bodyPr/>
        <a:lstStyle/>
        <a:p>
          <a:endParaRPr lang="en-GB"/>
        </a:p>
      </dgm:t>
    </dgm:pt>
    <dgm:pt modelId="{3A63E114-7ECF-40C3-B494-D426404D8DB1}" type="pres">
      <dgm:prSet presAssocID="{89814B32-5538-4E46-8087-32E8EE677691}" presName="Name8" presStyleCnt="0"/>
      <dgm:spPr/>
    </dgm:pt>
    <dgm:pt modelId="{5920FDD8-1D09-43EB-8689-5086E0834F3F}" type="pres">
      <dgm:prSet presAssocID="{89814B32-5538-4E46-8087-32E8EE677691}" presName="level" presStyleLbl="node1" presStyleIdx="2" presStyleCnt="4">
        <dgm:presLayoutVars>
          <dgm:chMax val="1"/>
          <dgm:bulletEnabled val="1"/>
        </dgm:presLayoutVars>
      </dgm:prSet>
      <dgm:spPr/>
      <dgm:t>
        <a:bodyPr/>
        <a:lstStyle/>
        <a:p>
          <a:endParaRPr lang="en-GB"/>
        </a:p>
      </dgm:t>
    </dgm:pt>
    <dgm:pt modelId="{D5A35C2F-2A6C-4535-8A2A-06BC7E26E9A3}" type="pres">
      <dgm:prSet presAssocID="{89814B32-5538-4E46-8087-32E8EE677691}" presName="levelTx" presStyleLbl="revTx" presStyleIdx="0" presStyleCnt="0">
        <dgm:presLayoutVars>
          <dgm:chMax val="1"/>
          <dgm:bulletEnabled val="1"/>
        </dgm:presLayoutVars>
      </dgm:prSet>
      <dgm:spPr/>
      <dgm:t>
        <a:bodyPr/>
        <a:lstStyle/>
        <a:p>
          <a:endParaRPr lang="en-GB"/>
        </a:p>
      </dgm:t>
    </dgm:pt>
    <dgm:pt modelId="{EF30FF46-2EDB-4B92-941D-6982B66F3E3B}" type="pres">
      <dgm:prSet presAssocID="{34EA98E9-19E6-4ACD-B866-F6417A5303C7}" presName="Name8" presStyleCnt="0"/>
      <dgm:spPr/>
    </dgm:pt>
    <dgm:pt modelId="{6EFF4A2C-7687-45BE-9F4C-21080903868B}" type="pres">
      <dgm:prSet presAssocID="{34EA98E9-19E6-4ACD-B866-F6417A5303C7}" presName="level" presStyleLbl="node1" presStyleIdx="3" presStyleCnt="4">
        <dgm:presLayoutVars>
          <dgm:chMax val="1"/>
          <dgm:bulletEnabled val="1"/>
        </dgm:presLayoutVars>
      </dgm:prSet>
      <dgm:spPr/>
      <dgm:t>
        <a:bodyPr/>
        <a:lstStyle/>
        <a:p>
          <a:endParaRPr lang="en-GB"/>
        </a:p>
      </dgm:t>
    </dgm:pt>
    <dgm:pt modelId="{D01B4B51-A040-45E3-A7E6-AB565ACB57D8}" type="pres">
      <dgm:prSet presAssocID="{34EA98E9-19E6-4ACD-B866-F6417A5303C7}" presName="levelTx" presStyleLbl="revTx" presStyleIdx="0" presStyleCnt="0">
        <dgm:presLayoutVars>
          <dgm:chMax val="1"/>
          <dgm:bulletEnabled val="1"/>
        </dgm:presLayoutVars>
      </dgm:prSet>
      <dgm:spPr/>
      <dgm:t>
        <a:bodyPr/>
        <a:lstStyle/>
        <a:p>
          <a:endParaRPr lang="en-GB"/>
        </a:p>
      </dgm:t>
    </dgm:pt>
  </dgm:ptLst>
  <dgm:cxnLst>
    <dgm:cxn modelId="{1A936884-369C-41AD-BDE5-58174AE57777}" type="presOf" srcId="{9681876F-EECC-41E9-82A7-750B7D741B2C}" destId="{EB1CCA46-363F-4A05-86BA-EBAE47B2F86F}" srcOrd="1" destOrd="0" presId="urn:microsoft.com/office/officeart/2005/8/layout/pyramid1"/>
    <dgm:cxn modelId="{1478A5E5-C4B3-4351-943B-4A71D55071FC}" type="presOf" srcId="{34EA98E9-19E6-4ACD-B866-F6417A5303C7}" destId="{6EFF4A2C-7687-45BE-9F4C-21080903868B}" srcOrd="0" destOrd="0" presId="urn:microsoft.com/office/officeart/2005/8/layout/pyramid1"/>
    <dgm:cxn modelId="{A2E40E1E-9656-4C38-97F0-74851432A03D}" srcId="{37626AB2-2B78-4B47-AADF-940F6102EB7C}" destId="{34EA98E9-19E6-4ACD-B866-F6417A5303C7}" srcOrd="3" destOrd="0" parTransId="{6C5E1F4F-33A5-43DB-A6C0-A51DCC626F8A}" sibTransId="{C96A7E65-5512-4FB3-B889-1A76F30A1CDD}"/>
    <dgm:cxn modelId="{36D770C0-23AE-4997-A4F1-657D5B6161DB}" srcId="{37626AB2-2B78-4B47-AADF-940F6102EB7C}" destId="{9681876F-EECC-41E9-82A7-750B7D741B2C}" srcOrd="0" destOrd="0" parTransId="{FBE675AD-3587-4389-8C87-F22836E4706B}" sibTransId="{B308E373-A6D5-4264-A330-C93E58187B63}"/>
    <dgm:cxn modelId="{7EF498B0-C68F-479A-871A-B00BEA54036B}" type="presOf" srcId="{89814B32-5538-4E46-8087-32E8EE677691}" destId="{D5A35C2F-2A6C-4535-8A2A-06BC7E26E9A3}" srcOrd="1" destOrd="0" presId="urn:microsoft.com/office/officeart/2005/8/layout/pyramid1"/>
    <dgm:cxn modelId="{EC820ECC-E6E5-4714-9FFD-513DAF0DF09D}" type="presOf" srcId="{37626AB2-2B78-4B47-AADF-940F6102EB7C}" destId="{068674BD-2091-4A15-8292-4EC404B18A0D}" srcOrd="0" destOrd="0" presId="urn:microsoft.com/office/officeart/2005/8/layout/pyramid1"/>
    <dgm:cxn modelId="{BE2AD6F7-CBB3-46D0-A81D-D70281D68937}" type="presOf" srcId="{EF10B49A-2392-487C-8820-CE3BCF09EABF}" destId="{D6A6DDE5-1FAB-45D3-AB97-47BC57560E36}" srcOrd="1" destOrd="0" presId="urn:microsoft.com/office/officeart/2005/8/layout/pyramid1"/>
    <dgm:cxn modelId="{E7A2EE3A-FCF5-4E1C-9C4D-211641229267}" type="presOf" srcId="{9681876F-EECC-41E9-82A7-750B7D741B2C}" destId="{A22FF8F4-5CAB-4D53-8AD8-DE3FE2A74A72}" srcOrd="0" destOrd="0" presId="urn:microsoft.com/office/officeart/2005/8/layout/pyramid1"/>
    <dgm:cxn modelId="{58BB5D27-0FDE-4DE7-A015-A4B437739093}" type="presOf" srcId="{34EA98E9-19E6-4ACD-B866-F6417A5303C7}" destId="{D01B4B51-A040-45E3-A7E6-AB565ACB57D8}" srcOrd="1" destOrd="0" presId="urn:microsoft.com/office/officeart/2005/8/layout/pyramid1"/>
    <dgm:cxn modelId="{B62FDA8F-0506-4ED3-AA07-0DD4C67A282B}" type="presOf" srcId="{89814B32-5538-4E46-8087-32E8EE677691}" destId="{5920FDD8-1D09-43EB-8689-5086E0834F3F}" srcOrd="0" destOrd="0" presId="urn:microsoft.com/office/officeart/2005/8/layout/pyramid1"/>
    <dgm:cxn modelId="{73E85D25-F744-4039-9BC1-61AD5500E877}" srcId="{37626AB2-2B78-4B47-AADF-940F6102EB7C}" destId="{89814B32-5538-4E46-8087-32E8EE677691}" srcOrd="2" destOrd="0" parTransId="{28D243B8-A534-46C0-B606-E5BE4F954E5C}" sibTransId="{F3253060-BE3E-4D42-8276-262F69623407}"/>
    <dgm:cxn modelId="{1485AA2E-9007-4FB4-A95E-126D4901112C}" type="presOf" srcId="{EF10B49A-2392-487C-8820-CE3BCF09EABF}" destId="{2A80C906-D5F3-48A2-B155-0161B077B8FF}" srcOrd="0" destOrd="0" presId="urn:microsoft.com/office/officeart/2005/8/layout/pyramid1"/>
    <dgm:cxn modelId="{A3C58A10-0AB4-45E8-87DA-77C24567C13B}" srcId="{37626AB2-2B78-4B47-AADF-940F6102EB7C}" destId="{EF10B49A-2392-487C-8820-CE3BCF09EABF}" srcOrd="1" destOrd="0" parTransId="{E61F31BD-CF0C-44F3-B7FE-185FDD74C4C2}" sibTransId="{A219AE40-82A5-4AB5-A673-B26F6FF23409}"/>
    <dgm:cxn modelId="{69D04B06-07E8-4A94-86E2-234B078E1292}" type="presParOf" srcId="{068674BD-2091-4A15-8292-4EC404B18A0D}" destId="{ED14808C-F7C2-4845-B701-44DDD64000E7}" srcOrd="0" destOrd="0" presId="urn:microsoft.com/office/officeart/2005/8/layout/pyramid1"/>
    <dgm:cxn modelId="{6F391FED-2057-40FF-8762-57D534D7D728}" type="presParOf" srcId="{ED14808C-F7C2-4845-B701-44DDD64000E7}" destId="{A22FF8F4-5CAB-4D53-8AD8-DE3FE2A74A72}" srcOrd="0" destOrd="0" presId="urn:microsoft.com/office/officeart/2005/8/layout/pyramid1"/>
    <dgm:cxn modelId="{AE7AA3D7-91A6-47AA-B1DA-79005DBA2832}" type="presParOf" srcId="{ED14808C-F7C2-4845-B701-44DDD64000E7}" destId="{EB1CCA46-363F-4A05-86BA-EBAE47B2F86F}" srcOrd="1" destOrd="0" presId="urn:microsoft.com/office/officeart/2005/8/layout/pyramid1"/>
    <dgm:cxn modelId="{AF9ADD39-7454-41CF-8A85-E0253E13832F}" type="presParOf" srcId="{068674BD-2091-4A15-8292-4EC404B18A0D}" destId="{10D00E1D-813B-435E-B963-9F6C3B112064}" srcOrd="1" destOrd="0" presId="urn:microsoft.com/office/officeart/2005/8/layout/pyramid1"/>
    <dgm:cxn modelId="{BFCA957A-1AB4-4563-B19D-586132C65C23}" type="presParOf" srcId="{10D00E1D-813B-435E-B963-9F6C3B112064}" destId="{2A80C906-D5F3-48A2-B155-0161B077B8FF}" srcOrd="0" destOrd="0" presId="urn:microsoft.com/office/officeart/2005/8/layout/pyramid1"/>
    <dgm:cxn modelId="{101B87E6-84E2-46E1-BA32-4131E54E7702}" type="presParOf" srcId="{10D00E1D-813B-435E-B963-9F6C3B112064}" destId="{D6A6DDE5-1FAB-45D3-AB97-47BC57560E36}" srcOrd="1" destOrd="0" presId="urn:microsoft.com/office/officeart/2005/8/layout/pyramid1"/>
    <dgm:cxn modelId="{249BE2CD-3952-4BDC-A009-4BB75FBBAB27}" type="presParOf" srcId="{068674BD-2091-4A15-8292-4EC404B18A0D}" destId="{3A63E114-7ECF-40C3-B494-D426404D8DB1}" srcOrd="2" destOrd="0" presId="urn:microsoft.com/office/officeart/2005/8/layout/pyramid1"/>
    <dgm:cxn modelId="{16416787-C26D-477C-90DD-C5107AC50124}" type="presParOf" srcId="{3A63E114-7ECF-40C3-B494-D426404D8DB1}" destId="{5920FDD8-1D09-43EB-8689-5086E0834F3F}" srcOrd="0" destOrd="0" presId="urn:microsoft.com/office/officeart/2005/8/layout/pyramid1"/>
    <dgm:cxn modelId="{52681098-5761-44BC-A40E-E6F1ACB7A66B}" type="presParOf" srcId="{3A63E114-7ECF-40C3-B494-D426404D8DB1}" destId="{D5A35C2F-2A6C-4535-8A2A-06BC7E26E9A3}" srcOrd="1" destOrd="0" presId="urn:microsoft.com/office/officeart/2005/8/layout/pyramid1"/>
    <dgm:cxn modelId="{A1035C8B-56E5-4C41-A4EF-578E64963CAE}" type="presParOf" srcId="{068674BD-2091-4A15-8292-4EC404B18A0D}" destId="{EF30FF46-2EDB-4B92-941D-6982B66F3E3B}" srcOrd="3" destOrd="0" presId="urn:microsoft.com/office/officeart/2005/8/layout/pyramid1"/>
    <dgm:cxn modelId="{95A9E174-916B-4C02-ABCA-F2620BD1811A}" type="presParOf" srcId="{EF30FF46-2EDB-4B92-941D-6982B66F3E3B}" destId="{6EFF4A2C-7687-45BE-9F4C-21080903868B}" srcOrd="0" destOrd="0" presId="urn:microsoft.com/office/officeart/2005/8/layout/pyramid1"/>
    <dgm:cxn modelId="{14BB7DBC-4F94-4415-AA56-AB8C0ECDAF59}" type="presParOf" srcId="{EF30FF46-2EDB-4B92-941D-6982B66F3E3B}" destId="{D01B4B51-A040-45E3-A7E6-AB565ACB57D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FF8F4-5CAB-4D53-8AD8-DE3FE2A74A72}">
      <dsp:nvSpPr>
        <dsp:cNvPr id="0" name=""/>
        <dsp:cNvSpPr/>
      </dsp:nvSpPr>
      <dsp:spPr>
        <a:xfrm>
          <a:off x="1117996" y="0"/>
          <a:ext cx="745331" cy="555856"/>
        </a:xfrm>
        <a:prstGeom prst="trapezoid">
          <a:avLst>
            <a:gd name="adj" fmla="val 67044"/>
          </a:avLst>
        </a:prstGeom>
        <a:solidFill>
          <a:srgbClr val="0065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GB" sz="800" b="1" kern="1200" dirty="0" smtClean="0">
            <a:solidFill>
              <a:schemeClr val="bg1"/>
            </a:solidFill>
            <a:latin typeface="Arial" panose="020B0604020202020204" pitchFamily="34" charset="0"/>
            <a:cs typeface="Arial" panose="020B0604020202020204" pitchFamily="34" charset="0"/>
          </a:endParaRPr>
        </a:p>
        <a:p>
          <a:pPr lvl="0" algn="ctr" defTabSz="355600">
            <a:lnSpc>
              <a:spcPct val="90000"/>
            </a:lnSpc>
            <a:spcBef>
              <a:spcPct val="0"/>
            </a:spcBef>
            <a:spcAft>
              <a:spcPct val="35000"/>
            </a:spcAft>
          </a:pPr>
          <a:r>
            <a:rPr lang="en-GB" sz="800" b="1" kern="1200" dirty="0" smtClean="0">
              <a:solidFill>
                <a:schemeClr val="bg1"/>
              </a:solidFill>
              <a:latin typeface="Arial" panose="020B0604020202020204" pitchFamily="34" charset="0"/>
              <a:cs typeface="Arial" panose="020B0604020202020204" pitchFamily="34" charset="0"/>
            </a:rPr>
            <a:t>APHR</a:t>
          </a:r>
          <a:endParaRPr lang="en-GB" sz="800" b="1" kern="1200" dirty="0">
            <a:solidFill>
              <a:schemeClr val="bg1"/>
            </a:solidFill>
            <a:latin typeface="Arial" panose="020B0604020202020204" pitchFamily="34" charset="0"/>
            <a:cs typeface="Arial" panose="020B0604020202020204" pitchFamily="34" charset="0"/>
          </a:endParaRPr>
        </a:p>
      </dsp:txBody>
      <dsp:txXfrm>
        <a:off x="1117996" y="0"/>
        <a:ext cx="745331" cy="555856"/>
      </dsp:txXfrm>
    </dsp:sp>
    <dsp:sp modelId="{2A80C906-D5F3-48A2-B155-0161B077B8FF}">
      <dsp:nvSpPr>
        <dsp:cNvPr id="0" name=""/>
        <dsp:cNvSpPr/>
      </dsp:nvSpPr>
      <dsp:spPr>
        <a:xfrm>
          <a:off x="745331" y="555856"/>
          <a:ext cx="1490662" cy="555856"/>
        </a:xfrm>
        <a:prstGeom prst="trapezoid">
          <a:avLst>
            <a:gd name="adj" fmla="val 67044"/>
          </a:avLst>
        </a:prstGeom>
        <a:solidFill>
          <a:srgbClr val="00A9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b="1" kern="1200" dirty="0" smtClean="0">
              <a:solidFill>
                <a:schemeClr val="bg1"/>
              </a:solidFill>
              <a:latin typeface="Arial" panose="020B0604020202020204" pitchFamily="34" charset="0"/>
              <a:cs typeface="Arial" panose="020B0604020202020204" pitchFamily="34" charset="0"/>
            </a:rPr>
            <a:t>JSNA Factsheets</a:t>
          </a:r>
          <a:endParaRPr lang="en-GB" sz="800" b="1" kern="1200" dirty="0">
            <a:solidFill>
              <a:schemeClr val="bg1"/>
            </a:solidFill>
            <a:latin typeface="Arial" panose="020B0604020202020204" pitchFamily="34" charset="0"/>
            <a:cs typeface="Arial" panose="020B0604020202020204" pitchFamily="34" charset="0"/>
          </a:endParaRPr>
        </a:p>
      </dsp:txBody>
      <dsp:txXfrm>
        <a:off x="1006196" y="555856"/>
        <a:ext cx="968930" cy="555856"/>
      </dsp:txXfrm>
    </dsp:sp>
    <dsp:sp modelId="{5920FDD8-1D09-43EB-8689-5086E0834F3F}">
      <dsp:nvSpPr>
        <dsp:cNvPr id="0" name=""/>
        <dsp:cNvSpPr/>
      </dsp:nvSpPr>
      <dsp:spPr>
        <a:xfrm>
          <a:off x="372665" y="1111712"/>
          <a:ext cx="2235993" cy="555856"/>
        </a:xfrm>
        <a:prstGeom prst="trapezoid">
          <a:avLst>
            <a:gd name="adj" fmla="val 67044"/>
          </a:avLst>
        </a:prstGeom>
        <a:solidFill>
          <a:srgbClr val="00C0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b="1" kern="1200" dirty="0" smtClean="0">
              <a:solidFill>
                <a:schemeClr val="bg1"/>
              </a:solidFill>
              <a:latin typeface="Arial" panose="020B0604020202020204" pitchFamily="34" charset="0"/>
              <a:cs typeface="Arial" panose="020B0604020202020204" pitchFamily="34" charset="0"/>
            </a:rPr>
            <a:t>Health Needs Assessments</a:t>
          </a:r>
          <a:endParaRPr lang="en-GB" sz="800" b="1" kern="1200" dirty="0">
            <a:solidFill>
              <a:schemeClr val="bg1"/>
            </a:solidFill>
            <a:latin typeface="Arial" panose="020B0604020202020204" pitchFamily="34" charset="0"/>
            <a:cs typeface="Arial" panose="020B0604020202020204" pitchFamily="34" charset="0"/>
          </a:endParaRPr>
        </a:p>
      </dsp:txBody>
      <dsp:txXfrm>
        <a:off x="763964" y="1111712"/>
        <a:ext cx="1453395" cy="555856"/>
      </dsp:txXfrm>
    </dsp:sp>
    <dsp:sp modelId="{6EFF4A2C-7687-45BE-9F4C-21080903868B}">
      <dsp:nvSpPr>
        <dsp:cNvPr id="0" name=""/>
        <dsp:cNvSpPr/>
      </dsp:nvSpPr>
      <dsp:spPr>
        <a:xfrm>
          <a:off x="0" y="1667568"/>
          <a:ext cx="2981324" cy="555856"/>
        </a:xfrm>
        <a:prstGeom prst="trapezoid">
          <a:avLst>
            <a:gd name="adj" fmla="val 67044"/>
          </a:avLst>
        </a:prstGeom>
        <a:solidFill>
          <a:srgbClr val="34B2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b="1" kern="1200">
              <a:solidFill>
                <a:schemeClr val="bg1"/>
              </a:solidFill>
              <a:latin typeface="Arial" panose="020B0604020202020204" pitchFamily="34" charset="0"/>
              <a:cs typeface="Arial" panose="020B0604020202020204" pitchFamily="34" charset="0"/>
            </a:rPr>
            <a:t>Other Intelligence Sources </a:t>
          </a:r>
        </a:p>
      </dsp:txBody>
      <dsp:txXfrm>
        <a:off x="521731" y="1667568"/>
        <a:ext cx="1937860" cy="55585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0.26853</cdr:x>
      <cdr:y>0.04322</cdr:y>
    </cdr:from>
    <cdr:to>
      <cdr:x>0.42456</cdr:x>
      <cdr:y>0.2788</cdr:y>
    </cdr:to>
    <cdr:sp macro="" textlink="">
      <cdr:nvSpPr>
        <cdr:cNvPr id="2" name="TextBox 1"/>
        <cdr:cNvSpPr txBox="1"/>
      </cdr:nvSpPr>
      <cdr:spPr>
        <a:xfrm xmlns:a="http://schemas.openxmlformats.org/drawingml/2006/main">
          <a:off x="1230694" y="101789"/>
          <a:ext cx="715107" cy="5548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000" b="1" dirty="0">
              <a:latin typeface="Arial" panose="020B0604020202020204" pitchFamily="34" charset="0"/>
              <a:cs typeface="Arial" panose="020B0604020202020204" pitchFamily="34" charset="0"/>
            </a:rPr>
            <a:t>17.9 </a:t>
          </a:r>
        </a:p>
        <a:p xmlns:a="http://schemas.openxmlformats.org/drawingml/2006/main">
          <a:pPr algn="ctr"/>
          <a:r>
            <a:rPr lang="en-GB" sz="1000" b="1" dirty="0">
              <a:latin typeface="Arial" panose="020B0604020202020204" pitchFamily="34" charset="0"/>
              <a:cs typeface="Arial" panose="020B0604020202020204" pitchFamily="34" charset="0"/>
            </a:rPr>
            <a:t>year gap</a:t>
          </a:r>
        </a:p>
      </cdr:txBody>
    </cdr:sp>
  </cdr:relSizeAnchor>
  <cdr:relSizeAnchor xmlns:cdr="http://schemas.openxmlformats.org/drawingml/2006/chartDrawing">
    <cdr:from>
      <cdr:x>0.7176</cdr:x>
      <cdr:y>0.03677</cdr:y>
    </cdr:from>
    <cdr:to>
      <cdr:x>0.9093</cdr:x>
      <cdr:y>0.20893</cdr:y>
    </cdr:to>
    <cdr:sp macro="" textlink="">
      <cdr:nvSpPr>
        <cdr:cNvPr id="3" name="TextBox 1"/>
        <cdr:cNvSpPr txBox="1"/>
      </cdr:nvSpPr>
      <cdr:spPr>
        <a:xfrm xmlns:a="http://schemas.openxmlformats.org/drawingml/2006/main">
          <a:off x="3288825" y="86598"/>
          <a:ext cx="878563" cy="4054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000" b="1" dirty="0">
              <a:latin typeface="Arial" panose="020B0604020202020204" pitchFamily="34" charset="0"/>
              <a:cs typeface="Arial" panose="020B0604020202020204" pitchFamily="34" charset="0"/>
            </a:rPr>
            <a:t>21.2</a:t>
          </a:r>
        </a:p>
        <a:p xmlns:a="http://schemas.openxmlformats.org/drawingml/2006/main">
          <a:pPr algn="ctr"/>
          <a:r>
            <a:rPr lang="en-GB" sz="1000" b="1" dirty="0">
              <a:latin typeface="Arial" panose="020B0604020202020204" pitchFamily="34" charset="0"/>
              <a:cs typeface="Arial" panose="020B0604020202020204" pitchFamily="34" charset="0"/>
            </a:rPr>
            <a:t>year gap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550B1-D57E-3344-A258-A4489C3A0F92}" type="datetimeFigureOut">
              <a:rPr lang="en-US" smtClean="0"/>
              <a:t>3/14/2018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20516-AA53-C240-9956-211695846ADB}" type="slidenum">
              <a:rPr lang="en-US" smtClean="0"/>
              <a:t>‹#›</a:t>
            </a:fld>
            <a:endParaRPr lang="en-US"/>
          </a:p>
        </p:txBody>
      </p:sp>
    </p:spTree>
    <p:extLst>
      <p:ext uri="{BB962C8B-B14F-4D97-AF65-F5344CB8AC3E}">
        <p14:creationId xmlns:p14="http://schemas.microsoft.com/office/powerpoint/2010/main" val="1199917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4070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304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239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Coloured Background">
    <p:spTree>
      <p:nvGrpSpPr>
        <p:cNvPr id="1" name=""/>
        <p:cNvGrpSpPr/>
        <p:nvPr/>
      </p:nvGrpSpPr>
      <p:grpSpPr>
        <a:xfrm>
          <a:off x="0" y="0"/>
          <a:ext cx="0" cy="0"/>
          <a:chOff x="0" y="0"/>
          <a:chExt cx="0" cy="0"/>
        </a:xfrm>
      </p:grpSpPr>
      <p:sp>
        <p:nvSpPr>
          <p:cNvPr id="9" name="Rectangle 8"/>
          <p:cNvSpPr/>
          <p:nvPr userDrawn="1"/>
        </p:nvSpPr>
        <p:spPr>
          <a:xfrm>
            <a:off x="360000" y="360000"/>
            <a:ext cx="8409350" cy="5112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sp>
        <p:nvSpPr>
          <p:cNvPr id="2" name="Title 1"/>
          <p:cNvSpPr>
            <a:spLocks noGrp="1"/>
          </p:cNvSpPr>
          <p:nvPr>
            <p:ph type="ctrTitle"/>
          </p:nvPr>
        </p:nvSpPr>
        <p:spPr>
          <a:xfrm>
            <a:off x="720000" y="720000"/>
            <a:ext cx="6559200" cy="1692771"/>
          </a:xfrm>
        </p:spPr>
        <p:txBody>
          <a:bodyPr/>
          <a:lstStyle>
            <a:lvl1pPr>
              <a:defRPr>
                <a:solidFill>
                  <a:srgbClr val="FFFFFF"/>
                </a:solidFill>
              </a:defRPr>
            </a:lvl1pPr>
          </a:lstStyle>
          <a:p>
            <a:r>
              <a:rPr lang="en-US" smtClean="0"/>
              <a:t>Click to edit Master title style</a:t>
            </a:r>
            <a:endParaRPr lang="en-GB"/>
          </a:p>
        </p:txBody>
      </p:sp>
      <p:sp>
        <p:nvSpPr>
          <p:cNvPr id="3" name="Subtitle 2"/>
          <p:cNvSpPr>
            <a:spLocks noGrp="1"/>
          </p:cNvSpPr>
          <p:nvPr>
            <p:ph type="subTitle" idx="1"/>
          </p:nvPr>
        </p:nvSpPr>
        <p:spPr>
          <a:xfrm>
            <a:off x="720000" y="2566800"/>
            <a:ext cx="6559200" cy="359073"/>
          </a:xfrm>
        </p:spPr>
        <p:txBody>
          <a:bodyPr>
            <a:noAutofit/>
          </a:bodyPr>
          <a:lstStyle>
            <a:lvl1pPr marL="0" indent="0" algn="l">
              <a:lnSpc>
                <a:spcPts val="2800"/>
              </a:lnSpc>
              <a:buNone/>
              <a:defRPr sz="26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Rectangle 7"/>
          <p:cNvSpPr/>
          <p:nvPr userDrawn="1"/>
        </p:nvSpPr>
        <p:spPr>
          <a:xfrm>
            <a:off x="360000" y="5472000"/>
            <a:ext cx="8401050" cy="1476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5922000"/>
            <a:ext cx="1296000" cy="57483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298" y="5661248"/>
            <a:ext cx="3224791" cy="344425"/>
          </a:xfrm>
          <a:prstGeom prst="rect">
            <a:avLst/>
          </a:prstGeom>
        </p:spPr>
      </p:pic>
      <p:sp>
        <p:nvSpPr>
          <p:cNvPr id="15" name="Picture Placeholder 14"/>
          <p:cNvSpPr>
            <a:spLocks noGrp="1"/>
          </p:cNvSpPr>
          <p:nvPr>
            <p:ph type="pic" sz="quarter" idx="10" hasCustomPrompt="1"/>
          </p:nvPr>
        </p:nvSpPr>
        <p:spPr>
          <a:xfrm>
            <a:off x="36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smtClean="0"/>
              <a:t>SECONDARY</a:t>
            </a:r>
          </a:p>
          <a:p>
            <a:r>
              <a:rPr lang="en-GB" smtClean="0"/>
              <a:t>LOGO</a:t>
            </a:r>
          </a:p>
        </p:txBody>
      </p:sp>
      <p:sp>
        <p:nvSpPr>
          <p:cNvPr id="16" name="Picture Placeholder 14"/>
          <p:cNvSpPr>
            <a:spLocks noGrp="1"/>
          </p:cNvSpPr>
          <p:nvPr>
            <p:ph type="pic" sz="quarter" idx="11" hasCustomPrompt="1"/>
          </p:nvPr>
        </p:nvSpPr>
        <p:spPr>
          <a:xfrm>
            <a:off x="153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smtClean="0"/>
              <a:t>SECONDARY</a:t>
            </a:r>
          </a:p>
          <a:p>
            <a:r>
              <a:rPr lang="en-GB" smtClean="0"/>
              <a:t>LOGO</a:t>
            </a:r>
          </a:p>
        </p:txBody>
      </p:sp>
      <p:sp>
        <p:nvSpPr>
          <p:cNvPr id="17" name="Picture Placeholder 14"/>
          <p:cNvSpPr>
            <a:spLocks noGrp="1"/>
          </p:cNvSpPr>
          <p:nvPr>
            <p:ph type="pic" sz="quarter" idx="12" hasCustomPrompt="1"/>
          </p:nvPr>
        </p:nvSpPr>
        <p:spPr>
          <a:xfrm>
            <a:off x="270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smtClean="0"/>
              <a:t>CAMPAIGN</a:t>
            </a:r>
          </a:p>
          <a:p>
            <a:r>
              <a:rPr lang="en-GB" smtClean="0"/>
              <a:t>LOGO</a:t>
            </a:r>
            <a:endParaRPr lang="en-GB"/>
          </a:p>
        </p:txBody>
      </p:sp>
    </p:spTree>
    <p:extLst>
      <p:ext uri="{BB962C8B-B14F-4D97-AF65-F5344CB8AC3E}">
        <p14:creationId xmlns:p14="http://schemas.microsoft.com/office/powerpoint/2010/main" val="90385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5806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6874934" y="6488668"/>
            <a:ext cx="660758" cy="246221"/>
          </a:xfrm>
          <a:prstGeom prst="rect">
            <a:avLst/>
          </a:prstGeom>
          <a:noFill/>
        </p:spPr>
        <p:txBody>
          <a:bodyPr wrap="none" rtlCol="0">
            <a:spAutoFit/>
          </a:bodyPr>
          <a:lstStyle/>
          <a:p>
            <a:r>
              <a:rPr lang="en-GB" sz="1000" dirty="0" smtClean="0">
                <a:solidFill>
                  <a:schemeClr val="tx1">
                    <a:lumMod val="50000"/>
                    <a:lumOff val="50000"/>
                  </a:schemeClr>
                </a:solidFill>
                <a:latin typeface="Arial" pitchFamily="34" charset="0"/>
                <a:cs typeface="Arial" pitchFamily="34" charset="0"/>
              </a:rPr>
              <a:t>Slide </a:t>
            </a:r>
            <a:fld id="{6E13D522-C3E8-4D98-B602-83E2D495B990}" type="slidenum">
              <a:rPr lang="en-GB" sz="1000" smtClean="0">
                <a:solidFill>
                  <a:schemeClr val="tx1">
                    <a:lumMod val="50000"/>
                    <a:lumOff val="50000"/>
                  </a:schemeClr>
                </a:solidFill>
                <a:latin typeface="Arial" pitchFamily="34" charset="0"/>
                <a:cs typeface="Arial" pitchFamily="34" charset="0"/>
              </a:rPr>
              <a:t>‹#›</a:t>
            </a:fld>
            <a:endParaRPr lang="en-GB" sz="10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0670064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90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755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655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359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98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6874934" y="6488668"/>
            <a:ext cx="660758" cy="246221"/>
          </a:xfrm>
          <a:prstGeom prst="rect">
            <a:avLst/>
          </a:prstGeom>
          <a:noFill/>
        </p:spPr>
        <p:txBody>
          <a:bodyPr wrap="none" rtlCol="0">
            <a:spAutoFit/>
          </a:bodyPr>
          <a:lstStyle/>
          <a:p>
            <a:r>
              <a:rPr lang="en-GB" sz="1000" dirty="0" smtClean="0">
                <a:solidFill>
                  <a:schemeClr val="tx1">
                    <a:lumMod val="50000"/>
                    <a:lumOff val="50000"/>
                  </a:schemeClr>
                </a:solidFill>
                <a:latin typeface="Arial" pitchFamily="34" charset="0"/>
                <a:cs typeface="Arial" pitchFamily="34" charset="0"/>
              </a:rPr>
              <a:t>Slide </a:t>
            </a:r>
            <a:fld id="{6E13D522-C3E8-4D98-B602-83E2D495B990}" type="slidenum">
              <a:rPr lang="en-GB" sz="1000" smtClean="0">
                <a:solidFill>
                  <a:schemeClr val="tx1">
                    <a:lumMod val="50000"/>
                    <a:lumOff val="50000"/>
                  </a:schemeClr>
                </a:solidFill>
                <a:latin typeface="Arial" pitchFamily="34" charset="0"/>
                <a:cs typeface="Arial" pitchFamily="34" charset="0"/>
              </a:rPr>
              <a:t>‹#›</a:t>
            </a:fld>
            <a:endParaRPr lang="en-GB" sz="1000" dirty="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9570544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35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849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850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770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20191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23632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0481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7654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03243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6016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4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62826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86473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26391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76335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80002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Slide with Coloured Background">
    <p:spTree>
      <p:nvGrpSpPr>
        <p:cNvPr id="1" name=""/>
        <p:cNvGrpSpPr/>
        <p:nvPr/>
      </p:nvGrpSpPr>
      <p:grpSpPr>
        <a:xfrm>
          <a:off x="0" y="0"/>
          <a:ext cx="0" cy="0"/>
          <a:chOff x="0" y="0"/>
          <a:chExt cx="0" cy="0"/>
        </a:xfrm>
      </p:grpSpPr>
      <p:sp>
        <p:nvSpPr>
          <p:cNvPr id="9" name="Rectangle 8"/>
          <p:cNvSpPr/>
          <p:nvPr userDrawn="1"/>
        </p:nvSpPr>
        <p:spPr>
          <a:xfrm>
            <a:off x="360000" y="360000"/>
            <a:ext cx="8409350" cy="5112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sp>
        <p:nvSpPr>
          <p:cNvPr id="2" name="Title 1"/>
          <p:cNvSpPr>
            <a:spLocks noGrp="1"/>
          </p:cNvSpPr>
          <p:nvPr>
            <p:ph type="ctrTitle"/>
          </p:nvPr>
        </p:nvSpPr>
        <p:spPr>
          <a:xfrm>
            <a:off x="720000" y="720000"/>
            <a:ext cx="6559200" cy="1692771"/>
          </a:xfrm>
        </p:spPr>
        <p:txBody>
          <a:bodyPr/>
          <a:lstStyle>
            <a:lvl1pPr>
              <a:defRPr>
                <a:solidFill>
                  <a:srgbClr val="FFFFFF"/>
                </a:solidFill>
              </a:defRPr>
            </a:lvl1pPr>
          </a:lstStyle>
          <a:p>
            <a:r>
              <a:rPr lang="en-US" smtClean="0"/>
              <a:t>Click to edit Master title style</a:t>
            </a:r>
            <a:endParaRPr lang="en-GB"/>
          </a:p>
        </p:txBody>
      </p:sp>
      <p:sp>
        <p:nvSpPr>
          <p:cNvPr id="3" name="Subtitle 2"/>
          <p:cNvSpPr>
            <a:spLocks noGrp="1"/>
          </p:cNvSpPr>
          <p:nvPr>
            <p:ph type="subTitle" idx="1"/>
          </p:nvPr>
        </p:nvSpPr>
        <p:spPr>
          <a:xfrm>
            <a:off x="720000" y="2566800"/>
            <a:ext cx="6559200" cy="359073"/>
          </a:xfrm>
        </p:spPr>
        <p:txBody>
          <a:bodyPr>
            <a:noAutofit/>
          </a:bodyPr>
          <a:lstStyle>
            <a:lvl1pPr marL="0" indent="0" algn="l">
              <a:lnSpc>
                <a:spcPts val="2800"/>
              </a:lnSpc>
              <a:buNone/>
              <a:defRPr sz="26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Rectangle 7"/>
          <p:cNvSpPr/>
          <p:nvPr userDrawn="1"/>
        </p:nvSpPr>
        <p:spPr>
          <a:xfrm>
            <a:off x="360000" y="5472000"/>
            <a:ext cx="8401050" cy="1476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2320" y="5922000"/>
            <a:ext cx="1296000" cy="574837"/>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8298" y="5661248"/>
            <a:ext cx="3224791" cy="344425"/>
          </a:xfrm>
          <a:prstGeom prst="rect">
            <a:avLst/>
          </a:prstGeom>
        </p:spPr>
      </p:pic>
      <p:sp>
        <p:nvSpPr>
          <p:cNvPr id="15" name="Picture Placeholder 14"/>
          <p:cNvSpPr>
            <a:spLocks noGrp="1"/>
          </p:cNvSpPr>
          <p:nvPr>
            <p:ph type="pic" sz="quarter" idx="10" hasCustomPrompt="1"/>
          </p:nvPr>
        </p:nvSpPr>
        <p:spPr>
          <a:xfrm>
            <a:off x="36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smtClean="0"/>
              <a:t>SECONDARY</a:t>
            </a:r>
          </a:p>
          <a:p>
            <a:r>
              <a:rPr lang="en-GB" smtClean="0"/>
              <a:t>LOGO</a:t>
            </a:r>
          </a:p>
        </p:txBody>
      </p:sp>
      <p:sp>
        <p:nvSpPr>
          <p:cNvPr id="16" name="Picture Placeholder 14"/>
          <p:cNvSpPr>
            <a:spLocks noGrp="1"/>
          </p:cNvSpPr>
          <p:nvPr>
            <p:ph type="pic" sz="quarter" idx="11" hasCustomPrompt="1"/>
          </p:nvPr>
        </p:nvSpPr>
        <p:spPr>
          <a:xfrm>
            <a:off x="153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smtClean="0"/>
              <a:t>SECONDARY</a:t>
            </a:r>
          </a:p>
          <a:p>
            <a:r>
              <a:rPr lang="en-GB" smtClean="0"/>
              <a:t>LOGO</a:t>
            </a:r>
          </a:p>
        </p:txBody>
      </p:sp>
      <p:sp>
        <p:nvSpPr>
          <p:cNvPr id="17" name="Picture Placeholder 14"/>
          <p:cNvSpPr>
            <a:spLocks noGrp="1"/>
          </p:cNvSpPr>
          <p:nvPr>
            <p:ph type="pic" sz="quarter" idx="12" hasCustomPrompt="1"/>
          </p:nvPr>
        </p:nvSpPr>
        <p:spPr>
          <a:xfrm>
            <a:off x="270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smtClean="0"/>
              <a:t>CAMPAIGN</a:t>
            </a:r>
          </a:p>
          <a:p>
            <a:r>
              <a:rPr lang="en-GB" smtClean="0"/>
              <a:t>LOGO</a:t>
            </a:r>
            <a:endParaRPr lang="en-GB"/>
          </a:p>
        </p:txBody>
      </p:sp>
    </p:spTree>
    <p:extLst>
      <p:ext uri="{BB962C8B-B14F-4D97-AF65-F5344CB8AC3E}">
        <p14:creationId xmlns:p14="http://schemas.microsoft.com/office/powerpoint/2010/main" val="4023338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753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301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41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03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99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02DA66-B951-3F43-9CAF-63BBC412491F}" type="datetimeFigureOut">
              <a:rPr lang="en-US" smtClean="0">
                <a:solidFill>
                  <a:prstClr val="black">
                    <a:tint val="75000"/>
                  </a:prstClr>
                </a:solidFill>
              </a:rPr>
              <a:pPr/>
              <a:t>3/14/2018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90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E302DA66-B951-3F43-9CAF-63BBC412491F}" type="datetimeFigureOut">
              <a:rPr lang="en-US" smtClean="0">
                <a:solidFill>
                  <a:prstClr val="black">
                    <a:tint val="75000"/>
                  </a:prstClr>
                </a:solidFill>
              </a:rPr>
              <a:pPr/>
              <a:t>3/14/2018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rotWithShape="1">
          <a:blip r:embed="rId14"/>
          <a:srcRect b="20095"/>
          <a:stretch/>
        </p:blipFill>
        <p:spPr>
          <a:xfrm>
            <a:off x="7678016" y="6081636"/>
            <a:ext cx="1332673" cy="639839"/>
          </a:xfrm>
          <a:prstGeom prst="rect">
            <a:avLst/>
          </a:prstGeom>
        </p:spPr>
      </p:pic>
    </p:spTree>
    <p:extLst>
      <p:ext uri="{BB962C8B-B14F-4D97-AF65-F5344CB8AC3E}">
        <p14:creationId xmlns:p14="http://schemas.microsoft.com/office/powerpoint/2010/main" val="3671022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457200" rtl="0" eaLnBrk="1" latinLnBrk="0" hangingPunct="1">
        <a:spcBef>
          <a:spcPct val="0"/>
        </a:spcBef>
        <a:buNone/>
        <a:defRPr sz="28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E302DA66-B951-3F43-9CAF-63BBC412491F}" type="datetimeFigureOut">
              <a:rPr lang="en-US" smtClean="0">
                <a:solidFill>
                  <a:prstClr val="black">
                    <a:tint val="75000"/>
                  </a:prstClr>
                </a:solidFill>
              </a:rPr>
              <a:pPr/>
              <a:t>3/14/2018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rotWithShape="1">
          <a:blip r:embed="rId13"/>
          <a:srcRect b="20095"/>
          <a:stretch/>
        </p:blipFill>
        <p:spPr>
          <a:xfrm>
            <a:off x="7678016" y="6081636"/>
            <a:ext cx="1332673" cy="639839"/>
          </a:xfrm>
          <a:prstGeom prst="rect">
            <a:avLst/>
          </a:prstGeom>
        </p:spPr>
      </p:pic>
    </p:spTree>
    <p:extLst>
      <p:ext uri="{BB962C8B-B14F-4D97-AF65-F5344CB8AC3E}">
        <p14:creationId xmlns:p14="http://schemas.microsoft.com/office/powerpoint/2010/main" val="33826651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l" defTabSz="457200" rtl="0" eaLnBrk="1" latinLnBrk="0" hangingPunct="1">
        <a:spcBef>
          <a:spcPct val="0"/>
        </a:spcBef>
        <a:buNone/>
        <a:defRPr sz="28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E302DA66-B951-3F43-9CAF-63BBC412491F}" type="datetimeFigureOut">
              <a:rPr lang="en-US" smtClean="0">
                <a:solidFill>
                  <a:prstClr val="black">
                    <a:tint val="75000"/>
                  </a:prstClr>
                </a:solidFill>
              </a:rPr>
              <a:pPr/>
              <a:t>3/14/2018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678016" y="6081636"/>
            <a:ext cx="1332673" cy="639839"/>
          </a:xfrm>
          <a:prstGeom prst="rect">
            <a:avLst/>
          </a:prstGeom>
        </p:spPr>
      </p:pic>
    </p:spTree>
    <p:extLst>
      <p:ext uri="{BB962C8B-B14F-4D97-AF65-F5344CB8AC3E}">
        <p14:creationId xmlns:p14="http://schemas.microsoft.com/office/powerpoint/2010/main" val="24705012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txStyles>
    <p:titleStyle>
      <a:lvl1pPr algn="l" defTabSz="457200" rtl="0" eaLnBrk="1" latinLnBrk="0" hangingPunct="1">
        <a:spcBef>
          <a:spcPct val="0"/>
        </a:spcBef>
        <a:buNone/>
        <a:defRPr sz="28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publichealth@southwark.gov.uk"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www.southwark.gov.uk/JSNA" TargetMode="Externa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outhwark.gov.uk/health-and-wellbeing/public-health/for-professionals?chapter=2"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376" y="341867"/>
            <a:ext cx="8388000" cy="5135129"/>
          </a:xfrm>
          <a:prstGeom prst="rect">
            <a:avLst/>
          </a:prstGeom>
          <a:solidFill>
            <a:srgbClr val="E00034"/>
          </a:solidFill>
          <a:ln>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7" name="Title 6"/>
          <p:cNvSpPr>
            <a:spLocks noGrp="1"/>
          </p:cNvSpPr>
          <p:nvPr>
            <p:ph type="ctrTitle"/>
          </p:nvPr>
        </p:nvSpPr>
        <p:spPr>
          <a:xfrm>
            <a:off x="719999" y="1566385"/>
            <a:ext cx="7594267" cy="1692771"/>
          </a:xfrm>
        </p:spPr>
        <p:txBody>
          <a:bodyPr>
            <a:normAutofit fontScale="90000"/>
          </a:bodyPr>
          <a:lstStyle/>
          <a:p>
            <a:r>
              <a:rPr lang="en-GB" sz="3200" dirty="0" smtClean="0"/>
              <a:t>Healthy People in Healthy Places</a:t>
            </a:r>
            <a:br>
              <a:rPr lang="en-GB" sz="3200" dirty="0" smtClean="0"/>
            </a:br>
            <a:r>
              <a:rPr lang="en-GB" sz="3200" b="0" dirty="0" smtClean="0"/>
              <a:t>Annual Public Health Report of the </a:t>
            </a:r>
            <a:br>
              <a:rPr lang="en-GB" sz="3200" b="0" dirty="0" smtClean="0"/>
            </a:br>
            <a:r>
              <a:rPr lang="en-GB" sz="3200" b="0" dirty="0" smtClean="0"/>
              <a:t>Director of Health and Wellbeing 2017</a:t>
            </a:r>
            <a:br>
              <a:rPr lang="en-GB" sz="3200" b="0" dirty="0" smtClean="0"/>
            </a:br>
            <a:r>
              <a:rPr lang="en-GB" sz="2200" b="0" dirty="0" smtClean="0">
                <a:solidFill>
                  <a:schemeClr val="accent1">
                    <a:lumMod val="20000"/>
                    <a:lumOff val="80000"/>
                  </a:schemeClr>
                </a:solidFill>
              </a:rPr>
              <a:t>Accompanying slides</a:t>
            </a:r>
            <a:endParaRPr lang="en-GB" sz="2200" b="0" dirty="0">
              <a:solidFill>
                <a:schemeClr val="accent1">
                  <a:lumMod val="20000"/>
                  <a:lumOff val="80000"/>
                </a:schemeClr>
              </a:solidFill>
            </a:endParaRPr>
          </a:p>
        </p:txBody>
      </p:sp>
      <p:sp>
        <p:nvSpPr>
          <p:cNvPr id="12" name="Subtitle 7"/>
          <p:cNvSpPr txBox="1">
            <a:spLocks/>
          </p:cNvSpPr>
          <p:nvPr/>
        </p:nvSpPr>
        <p:spPr>
          <a:xfrm>
            <a:off x="720000" y="4692224"/>
            <a:ext cx="7884448" cy="793779"/>
          </a:xfrm>
          <a:prstGeom prst="rect">
            <a:avLst/>
          </a:prstGeom>
        </p:spPr>
        <p:txBody>
          <a:bodyPr vert="horz" lIns="0" tIns="0" rIns="0" bIns="0" rtlCol="0">
            <a:noAutofit/>
          </a:bodyPr>
          <a:lstStyle>
            <a:lvl1pPr marL="0" indent="0" algn="l" defTabSz="914400" rtl="0" eaLnBrk="1" latinLnBrk="0" hangingPunct="1">
              <a:lnSpc>
                <a:spcPts val="2800"/>
              </a:lnSpc>
              <a:spcBef>
                <a:spcPts val="0"/>
              </a:spcBef>
              <a:spcAft>
                <a:spcPts val="1134"/>
              </a:spcAft>
              <a:buFont typeface="Arial" panose="020B0604020202020204" pitchFamily="34" charset="0"/>
              <a:buNone/>
              <a:defRPr sz="2600" kern="1200">
                <a:solidFill>
                  <a:srgbClr val="FFFFFF"/>
                </a:solidFill>
                <a:latin typeface="+mj-lt"/>
                <a:ea typeface="+mn-ea"/>
                <a:cs typeface="+mn-cs"/>
              </a:defRPr>
            </a:lvl1pPr>
            <a:lvl2pPr marL="4572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2pPr>
            <a:lvl3pPr marL="9144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600" dirty="0">
                <a:latin typeface="Arial" panose="020B0604020202020204" pitchFamily="34" charset="0"/>
                <a:cs typeface="Arial" panose="020B0604020202020204" pitchFamily="34" charset="0"/>
              </a:rPr>
              <a:t>People &amp; Health Intelligence </a:t>
            </a:r>
            <a:r>
              <a:rPr lang="en-GB" sz="1600" dirty="0" smtClean="0">
                <a:latin typeface="Arial" panose="020B0604020202020204" pitchFamily="34" charset="0"/>
                <a:cs typeface="Arial" panose="020B0604020202020204" pitchFamily="34" charset="0"/>
              </a:rPr>
              <a:t>Section			</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     		   Southwark </a:t>
            </a:r>
            <a:r>
              <a:rPr lang="en-GB" sz="1600" dirty="0">
                <a:latin typeface="Arial" panose="020B0604020202020204" pitchFamily="34" charset="0"/>
                <a:cs typeface="Arial" panose="020B0604020202020204" pitchFamily="34" charset="0"/>
              </a:rPr>
              <a:t>Public </a:t>
            </a:r>
            <a:r>
              <a:rPr lang="en-GB" sz="1600" dirty="0" smtClean="0">
                <a:latin typeface="Arial" panose="020B0604020202020204" pitchFamily="34" charset="0"/>
                <a:cs typeface="Arial" panose="020B0604020202020204" pitchFamily="34" charset="0"/>
              </a:rPr>
              <a:t>Health				        14 March 2018</a:t>
            </a: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207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Southwark is a young borough, with a large proportion of young working age population</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MEDIAN AGE IN SOUTHWARK</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5"/>
            <a:ext cx="4403835" cy="4699445"/>
          </a:xfrm>
        </p:spPr>
        <p:txBody>
          <a:bodyPr>
            <a:normAutofit/>
          </a:bodyPr>
          <a:lstStyle/>
          <a:p>
            <a:pPr marL="0" lvl="1" indent="0" defTabSz="914400">
              <a:spcBef>
                <a:spcPts val="0"/>
              </a:spcBef>
              <a:buNone/>
            </a:pPr>
            <a:r>
              <a:rPr lang="en-GB" sz="1400" b="1" dirty="0">
                <a:latin typeface="Arial" panose="020B0604020202020204" pitchFamily="34" charset="0"/>
                <a:cs typeface="Arial" panose="020B0604020202020204" pitchFamily="34" charset="0"/>
              </a:rPr>
              <a:t>Southwark has a comparatively young population, with median age of 32.9 years, compared to 34.8 years in London and 39.8 years in England.</a:t>
            </a:r>
          </a:p>
          <a:p>
            <a:pPr defTabSz="914400">
              <a:spcBef>
                <a:spcPts val="0"/>
              </a:spcBef>
              <a:buFont typeface="Wingdings" panose="05000000000000000000" pitchFamily="2" charset="2"/>
              <a:buChar char="§"/>
            </a:pPr>
            <a:r>
              <a:rPr lang="en-GB" sz="1400" dirty="0"/>
              <a:t>Some 92% of Southwark’s population are under the age of 65: a much higher proportion than the national average of 82%.</a:t>
            </a:r>
          </a:p>
          <a:p>
            <a:pPr defTabSz="914400">
              <a:spcBef>
                <a:spcPts val="0"/>
              </a:spcBef>
              <a:buFont typeface="Wingdings" panose="05000000000000000000" pitchFamily="2" charset="2"/>
              <a:buChar char="§"/>
            </a:pPr>
            <a:r>
              <a:rPr lang="en-GB" sz="1400" dirty="0"/>
              <a:t>The young average age of the borough, stems not from a large number of children, but from a large number of young working age residents. Over 40% of the Southwark population consists of those aged 20 to 39, compared to 34% in the rest of London.</a:t>
            </a:r>
          </a:p>
          <a:p>
            <a:pPr marL="0" indent="0" defTabSz="914400">
              <a:spcBef>
                <a:spcPts val="0"/>
              </a:spcBef>
              <a:buNone/>
            </a:pPr>
            <a:endParaRPr lang="en-GB" sz="1400" dirty="0"/>
          </a:p>
          <a:p>
            <a:pPr marL="0" indent="0" defTabSz="914400">
              <a:spcBef>
                <a:spcPts val="0"/>
              </a:spcBef>
              <a:buNone/>
            </a:pPr>
            <a:r>
              <a:rPr lang="en-GB" sz="1400" b="1" dirty="0"/>
              <a:t>Over the coming decade our population is predicted to grow older:</a:t>
            </a:r>
          </a:p>
          <a:p>
            <a:pPr defTabSz="914400">
              <a:spcBef>
                <a:spcPts val="0"/>
              </a:spcBef>
              <a:buFont typeface="Wingdings" panose="05000000000000000000" pitchFamily="2" charset="2"/>
              <a:buChar char="§"/>
            </a:pPr>
            <a:r>
              <a:rPr lang="en-GB" sz="1400" dirty="0"/>
              <a:t>The largest absolute population increase is expected in those aged 35-44, by around 18,000 </a:t>
            </a:r>
          </a:p>
          <a:p>
            <a:pPr defTabSz="914400">
              <a:spcBef>
                <a:spcPts val="0"/>
              </a:spcBef>
              <a:buFont typeface="Wingdings" panose="05000000000000000000" pitchFamily="2" charset="2"/>
              <a:buChar char="§"/>
            </a:pPr>
            <a:r>
              <a:rPr lang="en-GB" sz="1400" dirty="0"/>
              <a:t>The largest relative increase is predicted for those aged 60-69 (52%)</a:t>
            </a:r>
          </a:p>
          <a:p>
            <a:pPr defTabSz="914400">
              <a:spcBef>
                <a:spcPts val="0"/>
              </a:spcBef>
              <a:buFont typeface="Wingdings" charset="2"/>
              <a:buChar char="§"/>
            </a:pPr>
            <a:endParaRPr lang="en-GB" sz="1400" dirty="0"/>
          </a:p>
          <a:p>
            <a:pPr marL="0" indent="0" defTabSz="914400">
              <a:spcBef>
                <a:spcPts val="0"/>
              </a:spcBef>
              <a:buNone/>
            </a:pPr>
            <a:endParaRPr lang="en-US" sz="14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None/>
            </a:pPr>
            <a:r>
              <a:rPr lang="en-GB" sz="900" b="1" dirty="0" smtClean="0"/>
              <a:t>Reference</a:t>
            </a:r>
          </a:p>
          <a:p>
            <a:pPr marL="228600" indent="-228600">
              <a:buAutoNum type="arabicPeriod"/>
            </a:pPr>
            <a:r>
              <a:rPr lang="en-US" sz="900" dirty="0">
                <a:solidFill>
                  <a:schemeClr val="bg1">
                    <a:lumMod val="50000"/>
                  </a:schemeClr>
                </a:solidFill>
              </a:rPr>
              <a:t>Greater London Authority </a:t>
            </a:r>
            <a:r>
              <a:rPr lang="en-GB" sz="900" dirty="0">
                <a:solidFill>
                  <a:schemeClr val="bg1">
                    <a:lumMod val="50000"/>
                  </a:schemeClr>
                </a:solidFill>
              </a:rPr>
              <a:t>2016-based borough preferred population projections</a:t>
            </a:r>
          </a:p>
        </p:txBody>
      </p:sp>
      <p:cxnSp>
        <p:nvCxnSpPr>
          <p:cNvPr id="11" name="Straight Connector 10"/>
          <p:cNvCxnSpPr/>
          <p:nvPr/>
        </p:nvCxnSpPr>
        <p:spPr>
          <a:xfrm>
            <a:off x="4795390" y="1890460"/>
            <a:ext cx="4087352"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685553" y="1472755"/>
            <a:ext cx="4763247" cy="461665"/>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Age and sex distribution of the population in Southwark, London and England, 2016</a:t>
            </a:r>
            <a:endParaRPr lang="en-GB" sz="1200" b="1" dirty="0">
              <a:latin typeface="Arial" panose="020B0604020202020204" pitchFamily="34" charset="0"/>
              <a:cs typeface="Arial" panose="020B0604020202020204" pitchFamily="34" charset="0"/>
            </a:endParaRPr>
          </a:p>
        </p:txBody>
      </p:sp>
      <p:graphicFrame>
        <p:nvGraphicFramePr>
          <p:cNvPr id="13" name="Chart 12"/>
          <p:cNvGraphicFramePr/>
          <p:nvPr>
            <p:extLst>
              <p:ext uri="{D42A27DB-BD31-4B8C-83A1-F6EECF244321}">
                <p14:modId xmlns:p14="http://schemas.microsoft.com/office/powerpoint/2010/main" val="2088601531"/>
              </p:ext>
            </p:extLst>
          </p:nvPr>
        </p:nvGraphicFramePr>
        <p:xfrm>
          <a:off x="4644261" y="1933574"/>
          <a:ext cx="4052064" cy="43874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9718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There is deprivation across the borough, with 38% in the highest quintile for deprivation nationally</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DEPRIVATION</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5"/>
            <a:ext cx="4683999" cy="4892680"/>
          </a:xfrm>
        </p:spPr>
        <p:txBody>
          <a:bodyPr>
            <a:noAutofit/>
          </a:bodyPr>
          <a:lstStyle/>
          <a:p>
            <a:pPr marL="0" lvl="1" indent="0" algn="just" defTabSz="914400">
              <a:spcBef>
                <a:spcPts val="0"/>
              </a:spcBef>
              <a:buNone/>
            </a:pPr>
            <a:r>
              <a:rPr lang="en-GB" sz="1400" b="1" dirty="0">
                <a:latin typeface="Arial" panose="020B0604020202020204" pitchFamily="34" charset="0"/>
                <a:cs typeface="Arial" panose="020B0604020202020204" pitchFamily="34" charset="0"/>
              </a:rPr>
              <a:t>Deprivation has an important impact on health, as more deprived areas </a:t>
            </a:r>
            <a:r>
              <a:rPr lang="en-GB" sz="1400" b="1" dirty="0" smtClean="0">
                <a:latin typeface="Arial" panose="020B0604020202020204" pitchFamily="34" charset="0"/>
                <a:cs typeface="Arial" panose="020B0604020202020204" pitchFamily="34" charset="0"/>
              </a:rPr>
              <a:t>have higher </a:t>
            </a:r>
            <a:r>
              <a:rPr lang="en-GB" sz="1400" b="1" dirty="0">
                <a:latin typeface="Arial" panose="020B0604020202020204" pitchFamily="34" charset="0"/>
                <a:cs typeface="Arial" panose="020B0604020202020204" pitchFamily="34" charset="0"/>
              </a:rPr>
              <a:t>prevalence of </a:t>
            </a:r>
            <a:r>
              <a:rPr lang="en-GB" sz="1400" b="1" dirty="0" smtClean="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behavioural risk </a:t>
            </a:r>
            <a:r>
              <a:rPr lang="en-GB" sz="1400" b="1" dirty="0" smtClean="0">
                <a:latin typeface="Arial" panose="020B0604020202020204" pitchFamily="34" charset="0"/>
                <a:cs typeface="Arial" panose="020B0604020202020204" pitchFamily="34" charset="0"/>
              </a:rPr>
              <a:t>factors, </a:t>
            </a:r>
            <a:r>
              <a:rPr lang="en-GB" sz="1400" b="1" dirty="0">
                <a:latin typeface="Arial" panose="020B0604020202020204" pitchFamily="34" charset="0"/>
                <a:cs typeface="Arial" panose="020B0604020202020204" pitchFamily="34" charset="0"/>
              </a:rPr>
              <a:t>underpinned by inequalities in the broad social and economic circumstances which influence health</a:t>
            </a:r>
            <a:r>
              <a:rPr lang="en-GB" sz="1400" b="1" dirty="0" smtClean="0">
                <a:latin typeface="Arial" panose="020B0604020202020204" pitchFamily="34" charset="0"/>
                <a:cs typeface="Arial" panose="020B0604020202020204" pitchFamily="34" charset="0"/>
              </a:rPr>
              <a:t>.</a:t>
            </a:r>
            <a:endParaRPr lang="en-GB" sz="1400" dirty="0" smtClean="0"/>
          </a:p>
          <a:p>
            <a:pPr defTabSz="914400">
              <a:spcBef>
                <a:spcPts val="0"/>
              </a:spcBef>
              <a:buFont typeface="Wingdings" panose="05000000000000000000" pitchFamily="2" charset="2"/>
              <a:buChar char="§"/>
            </a:pPr>
            <a:r>
              <a:rPr lang="en-GB" sz="1400" dirty="0" smtClean="0"/>
              <a:t>Southwark </a:t>
            </a:r>
            <a:r>
              <a:rPr lang="en-GB" sz="1400" dirty="0"/>
              <a:t>is the 40th most deprived </a:t>
            </a:r>
            <a:r>
              <a:rPr lang="en-GB" sz="1400" dirty="0" smtClean="0"/>
              <a:t>of 326 </a:t>
            </a:r>
            <a:r>
              <a:rPr lang="en-GB" sz="1400" dirty="0"/>
              <a:t>local authorities in England and </a:t>
            </a:r>
            <a:r>
              <a:rPr lang="en-GB" sz="1400" dirty="0" smtClean="0"/>
              <a:t>ninth most </a:t>
            </a:r>
            <a:r>
              <a:rPr lang="en-GB" sz="1400" dirty="0"/>
              <a:t>deprived out of 32 local authorities </a:t>
            </a:r>
            <a:r>
              <a:rPr lang="en-GB" sz="1400" dirty="0" smtClean="0"/>
              <a:t>in London</a:t>
            </a:r>
          </a:p>
          <a:p>
            <a:pPr defTabSz="914400">
              <a:spcBef>
                <a:spcPts val="0"/>
              </a:spcBef>
              <a:buFont typeface="Wingdings" panose="05000000000000000000" pitchFamily="2" charset="2"/>
              <a:buChar char="§"/>
            </a:pPr>
            <a:r>
              <a:rPr lang="en-GB" sz="1400" dirty="0" smtClean="0"/>
              <a:t>There </a:t>
            </a:r>
            <a:r>
              <a:rPr lang="en-GB" sz="1400" dirty="0"/>
              <a:t>is significant variation in </a:t>
            </a:r>
            <a:r>
              <a:rPr lang="en-GB" sz="1400" dirty="0" smtClean="0"/>
              <a:t>deprivation across </a:t>
            </a:r>
            <a:r>
              <a:rPr lang="en-GB" sz="1400" dirty="0"/>
              <a:t>the borough, with around </a:t>
            </a:r>
            <a:r>
              <a:rPr lang="en-GB" sz="1400" dirty="0" smtClean="0"/>
              <a:t>119,000 (38</a:t>
            </a:r>
            <a:r>
              <a:rPr lang="en-GB" sz="1400" dirty="0"/>
              <a:t>%) Southwark residents living </a:t>
            </a:r>
            <a:r>
              <a:rPr lang="en-GB" sz="1400" dirty="0" smtClean="0"/>
              <a:t>in communities </a:t>
            </a:r>
            <a:r>
              <a:rPr lang="en-GB" sz="1400" dirty="0"/>
              <a:t>ranked in the 20% </a:t>
            </a:r>
            <a:r>
              <a:rPr lang="en-GB" sz="1400" dirty="0" smtClean="0"/>
              <a:t>most deprived </a:t>
            </a:r>
            <a:r>
              <a:rPr lang="en-GB" sz="1400" dirty="0"/>
              <a:t>areas </a:t>
            </a:r>
            <a:r>
              <a:rPr lang="en-GB" sz="1400" dirty="0" smtClean="0"/>
              <a:t>nationally.</a:t>
            </a:r>
            <a:endParaRPr lang="en-GB" sz="1400" dirty="0"/>
          </a:p>
          <a:p>
            <a:pPr defTabSz="914400">
              <a:spcBef>
                <a:spcPts val="0"/>
              </a:spcBef>
              <a:buFont typeface="Wingdings" panose="05000000000000000000" pitchFamily="2" charset="2"/>
              <a:buChar char="§"/>
            </a:pPr>
            <a:r>
              <a:rPr lang="en-GB" sz="1400" dirty="0"/>
              <a:t>The most deprived areas are situated in Peckham through to Elephant and Castle in the north-west. However, there are pockets of deprivation across the borough. Parts of the river front and Dulwich are the least deprived parts of the borough.    </a:t>
            </a:r>
            <a:endParaRPr lang="en-GB" sz="1400" dirty="0" smtClean="0"/>
          </a:p>
          <a:p>
            <a:pPr defTabSz="914400">
              <a:spcBef>
                <a:spcPts val="0"/>
              </a:spcBef>
              <a:buFont typeface="Wingdings" panose="05000000000000000000" pitchFamily="2" charset="2"/>
              <a:buChar char="§"/>
            </a:pPr>
            <a:r>
              <a:rPr lang="en-GB" sz="1400" dirty="0" smtClean="0"/>
              <a:t>By </a:t>
            </a:r>
            <a:r>
              <a:rPr lang="en-GB" sz="1400" dirty="0"/>
              <a:t>contrast, only around 6,700 (2%) </a:t>
            </a:r>
            <a:r>
              <a:rPr lang="en-GB" sz="1400" dirty="0" smtClean="0"/>
              <a:t>of residents </a:t>
            </a:r>
            <a:r>
              <a:rPr lang="en-GB" sz="1400" dirty="0"/>
              <a:t>live in communities considered </a:t>
            </a:r>
            <a:r>
              <a:rPr lang="en-GB" sz="1400" dirty="0" smtClean="0"/>
              <a:t>the least </a:t>
            </a:r>
            <a:r>
              <a:rPr lang="en-GB" sz="1400" dirty="0"/>
              <a:t>deprived nationally</a:t>
            </a:r>
            <a:r>
              <a:rPr lang="en-GB" sz="1400" dirty="0" smtClean="0"/>
              <a:t>.</a:t>
            </a:r>
          </a:p>
          <a:p>
            <a:pPr defTabSz="914400">
              <a:spcBef>
                <a:spcPts val="0"/>
              </a:spcBef>
              <a:buFont typeface="Wingdings" panose="05000000000000000000" pitchFamily="2" charset="2"/>
              <a:buChar char="§"/>
            </a:pPr>
            <a:r>
              <a:rPr lang="en-GB" sz="1400" dirty="0" smtClean="0"/>
              <a:t>Around </a:t>
            </a:r>
            <a:r>
              <a:rPr lang="en-GB" sz="1400" dirty="0"/>
              <a:t>15,000 children (28%) in </a:t>
            </a:r>
            <a:r>
              <a:rPr lang="en-GB" sz="1400" dirty="0" smtClean="0"/>
              <a:t>Southwark aged </a:t>
            </a:r>
            <a:r>
              <a:rPr lang="en-GB" sz="1400" dirty="0"/>
              <a:t>under 16 live in low income families</a:t>
            </a:r>
          </a:p>
          <a:p>
            <a:pPr marL="0" indent="0" defTabSz="914400">
              <a:spcBef>
                <a:spcPts val="0"/>
              </a:spcBef>
              <a:buNone/>
            </a:pPr>
            <a:r>
              <a:rPr lang="en-GB" sz="1400" dirty="0" smtClean="0"/>
              <a:t>   </a:t>
            </a:r>
            <a:endParaRPr lang="en-GB" sz="1400" dirty="0"/>
          </a:p>
          <a:p>
            <a:pPr defTabSz="914400">
              <a:spcBef>
                <a:spcPts val="0"/>
              </a:spcBef>
              <a:buFont typeface="Wingdings" charset="2"/>
              <a:buChar char="§"/>
            </a:pPr>
            <a:endParaRPr lang="en-GB" sz="1400" dirty="0" smtClean="0"/>
          </a:p>
          <a:p>
            <a:pPr marL="0" indent="0" defTabSz="914400">
              <a:spcBef>
                <a:spcPts val="0"/>
              </a:spcBef>
              <a:buNone/>
            </a:pPr>
            <a:endParaRPr lang="en-US" sz="1400" dirty="0" smtClean="0"/>
          </a:p>
          <a:p>
            <a:pPr defTabSz="914400">
              <a:spcBef>
                <a:spcPts val="0"/>
              </a:spcBef>
              <a:buFont typeface="Wingdings" charset="2"/>
              <a:buChar char="§"/>
            </a:pPr>
            <a:endParaRPr lang="en-GB" sz="1400" dirty="0" smtClean="0"/>
          </a:p>
          <a:p>
            <a:pPr defTabSz="914400">
              <a:spcBef>
                <a:spcPts val="0"/>
              </a:spcBef>
              <a:buFont typeface="Wingdings" charset="2"/>
              <a:buChar char="§"/>
            </a:pPr>
            <a:endParaRPr lang="en-GB" sz="1400" dirty="0"/>
          </a:p>
          <a:p>
            <a:pPr defTabSz="914400">
              <a:spcBef>
                <a:spcPts val="0"/>
              </a:spcBef>
              <a:buFont typeface="Wingdings" charset="2"/>
              <a:buChar char="§"/>
            </a:pPr>
            <a:endParaRPr lang="en-GB" sz="1400" dirty="0" smtClean="0"/>
          </a:p>
          <a:p>
            <a:pPr defTabSz="914400">
              <a:spcBef>
                <a:spcPts val="0"/>
              </a:spcBef>
              <a:buFont typeface="Wingdings" charset="2"/>
              <a:buChar char="§"/>
            </a:pPr>
            <a:endParaRPr lang="en-GB" sz="1400" dirty="0"/>
          </a:p>
          <a:p>
            <a:pPr defTabSz="914400">
              <a:spcBef>
                <a:spcPts val="0"/>
              </a:spcBef>
              <a:buFont typeface="Wingdings" charset="2"/>
              <a:buChar char="§"/>
            </a:pPr>
            <a:endParaRPr lang="en-GB" sz="1400" dirty="0" smtClean="0"/>
          </a:p>
          <a:p>
            <a:pPr marL="0" indent="0" defTabSz="914400">
              <a:spcBef>
                <a:spcPts val="0"/>
              </a:spcBef>
              <a:buNone/>
            </a:pPr>
            <a:endParaRPr lang="en-GB" sz="14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None/>
            </a:pPr>
            <a:r>
              <a:rPr lang="en-GB" sz="900" b="1" dirty="0" smtClean="0"/>
              <a:t>Reference</a:t>
            </a:r>
          </a:p>
          <a:p>
            <a:pPr marL="228600" indent="-228600">
              <a:buAutoNum type="arabicPeriod"/>
            </a:pPr>
            <a:r>
              <a:rPr lang="en-US" sz="900" dirty="0">
                <a:solidFill>
                  <a:schemeClr val="bg1">
                    <a:lumMod val="50000"/>
                  </a:schemeClr>
                </a:solidFill>
              </a:rPr>
              <a:t>Greater London Authority </a:t>
            </a:r>
            <a:r>
              <a:rPr lang="en-GB" sz="900" dirty="0">
                <a:solidFill>
                  <a:schemeClr val="bg1">
                    <a:lumMod val="50000"/>
                  </a:schemeClr>
                </a:solidFill>
              </a:rPr>
              <a:t>2016-based borough preferred population projections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116" y="1066886"/>
            <a:ext cx="3331637" cy="5105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069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Southwark is both ethnically and culturally diverse, particularly among those under 20</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DIVERSITY</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6"/>
            <a:ext cx="8229600" cy="956120"/>
          </a:xfrm>
        </p:spPr>
        <p:txBody>
          <a:bodyPr>
            <a:normAutofit/>
          </a:bodyPr>
          <a:lstStyle/>
          <a:p>
            <a:pPr marL="0" indent="0" algn="just" defTabSz="914400">
              <a:spcBef>
                <a:spcPts val="0"/>
              </a:spcBef>
              <a:buNone/>
            </a:pPr>
            <a:r>
              <a:rPr lang="en-GB" sz="1500" b="1" dirty="0"/>
              <a:t>Southwark is a diverse borough with people from a wide range of ethnicities and backgrounds. Over 120 languages are spoken here, and 11% of households have no members who speak English as a first language.  </a:t>
            </a:r>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None/>
            </a:pPr>
            <a:r>
              <a:rPr lang="en-GB" sz="900" b="1" dirty="0" smtClean="0"/>
              <a:t>References</a:t>
            </a:r>
          </a:p>
          <a:p>
            <a:pPr marL="228600" lvl="0" indent="-228600">
              <a:buFont typeface="+mj-lt"/>
              <a:buAutoNum type="arabicPeriod"/>
            </a:pPr>
            <a:r>
              <a:rPr lang="en-GB" sz="900" dirty="0">
                <a:solidFill>
                  <a:schemeClr val="bg1">
                    <a:lumMod val="50000"/>
                  </a:schemeClr>
                </a:solidFill>
              </a:rPr>
              <a:t>GLA 2016, Round trend-based ethnic group projections, 2015</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392827" y="2228851"/>
            <a:ext cx="4402563" cy="373380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buFont typeface="Wingdings" charset="2"/>
              <a:buChar char="§"/>
            </a:pPr>
            <a:r>
              <a:rPr lang="en-GB" sz="1500" dirty="0"/>
              <a:t>Just over half (54%) of Southwark’s population is of white ethnicity, a quarter (25%) black and a third of Asian (11%) or other (10%) ethnicities. </a:t>
            </a:r>
            <a:endParaRPr lang="en-GB" sz="1500" dirty="0" smtClean="0"/>
          </a:p>
          <a:p>
            <a:pPr defTabSz="914400">
              <a:spcBef>
                <a:spcPts val="0"/>
              </a:spcBef>
              <a:buFont typeface="Wingdings" charset="2"/>
              <a:buChar char="§"/>
            </a:pPr>
            <a:r>
              <a:rPr lang="en-GB" sz="1500" dirty="0" smtClean="0"/>
              <a:t>This differs from the rest of London where a considerably smaller proportion (13%) identify as black and a considerably larger proportion identify as Asian (21%). </a:t>
            </a:r>
            <a:endParaRPr lang="en-GB" sz="1500" dirty="0"/>
          </a:p>
          <a:p>
            <a:pPr defTabSz="914400">
              <a:spcBef>
                <a:spcPts val="0"/>
              </a:spcBef>
              <a:buFont typeface="Wingdings" charset="2"/>
              <a:buChar char="§"/>
            </a:pPr>
            <a:r>
              <a:rPr lang="en-GB" sz="1500" dirty="0"/>
              <a:t>The ethnic diversity of the borough varies markedly across age groups and the population under 20 is much more diverse than other age groups, with a similar proportion of young people from white and black ethnic backgrounds.   </a:t>
            </a:r>
            <a:endParaRPr lang="en-GB" sz="1500" dirty="0" smtClean="0"/>
          </a:p>
          <a:p>
            <a:pPr defTabSz="914400">
              <a:spcBef>
                <a:spcPts val="0"/>
              </a:spcBef>
              <a:buFont typeface="Wingdings" charset="2"/>
              <a:buChar char="§"/>
            </a:pPr>
            <a:endParaRPr lang="en-GB" sz="1500" dirty="0" smtClean="0"/>
          </a:p>
          <a:p>
            <a:pPr defTabSz="914400">
              <a:spcBef>
                <a:spcPts val="0"/>
              </a:spcBef>
              <a:buFont typeface="Wingdings" charset="2"/>
              <a:buChar char="§"/>
            </a:pPr>
            <a:r>
              <a:rPr lang="en-GB" sz="1500" dirty="0" smtClean="0"/>
              <a:t>According </a:t>
            </a:r>
            <a:r>
              <a:rPr lang="en-GB" sz="1500" dirty="0"/>
              <a:t>to the 2011 census, 39% of Southwark residents were born outside the UK, showing not only the ethnic diversity of the borough, but also the cultural diversity. </a:t>
            </a:r>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marL="0" indent="0" defTabSz="914400">
              <a:spcBef>
                <a:spcPts val="0"/>
              </a:spcBef>
              <a:buFont typeface="Arial"/>
              <a:buNone/>
            </a:pPr>
            <a:endParaRPr lang="en-GB" sz="1600" dirty="0"/>
          </a:p>
        </p:txBody>
      </p:sp>
      <p:sp>
        <p:nvSpPr>
          <p:cNvPr id="7" name="TextBox 6"/>
          <p:cNvSpPr txBox="1"/>
          <p:nvPr/>
        </p:nvSpPr>
        <p:spPr>
          <a:xfrm>
            <a:off x="4724400" y="2596634"/>
            <a:ext cx="4348609" cy="461665"/>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Population of Southwark in 10-year age bands, by ethnicity 2016</a:t>
            </a:r>
          </a:p>
        </p:txBody>
      </p:sp>
      <p:cxnSp>
        <p:nvCxnSpPr>
          <p:cNvPr id="8" name="Straight Connector 7"/>
          <p:cNvCxnSpPr/>
          <p:nvPr/>
        </p:nvCxnSpPr>
        <p:spPr>
          <a:xfrm>
            <a:off x="4795391" y="3058299"/>
            <a:ext cx="3977513"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Chart 10"/>
          <p:cNvGraphicFramePr/>
          <p:nvPr>
            <p:extLst>
              <p:ext uri="{D42A27DB-BD31-4B8C-83A1-F6EECF244321}">
                <p14:modId xmlns:p14="http://schemas.microsoft.com/office/powerpoint/2010/main" val="31073180"/>
              </p:ext>
            </p:extLst>
          </p:nvPr>
        </p:nvGraphicFramePr>
        <p:xfrm>
          <a:off x="4719825" y="3205162"/>
          <a:ext cx="4128643" cy="2143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2670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Life expectancy at birth has increased in Southwark, by four years for women and five years for men</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LIFE EXPECTANCY</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5"/>
            <a:ext cx="8602853" cy="2813495"/>
          </a:xfrm>
        </p:spPr>
        <p:txBody>
          <a:bodyPr>
            <a:normAutofit/>
          </a:bodyPr>
          <a:lstStyle/>
          <a:p>
            <a:pPr marL="0" indent="0" defTabSz="914400">
              <a:spcBef>
                <a:spcPts val="0"/>
              </a:spcBef>
              <a:buNone/>
            </a:pPr>
            <a:r>
              <a:rPr lang="en-GB" sz="1400" b="1" dirty="0" smtClean="0"/>
              <a:t>Life </a:t>
            </a:r>
            <a:r>
              <a:rPr lang="en-GB" sz="1400" b="1" dirty="0"/>
              <a:t>expectancy at birth has been increasing steadily over time. This is true across London and England, but the improvement has been more pronounced in Southwark. </a:t>
            </a:r>
            <a:endParaRPr lang="en-US" sz="1400" b="1" dirty="0"/>
          </a:p>
          <a:p>
            <a:pPr defTabSz="914400">
              <a:spcBef>
                <a:spcPts val="0"/>
              </a:spcBef>
              <a:buFont typeface="Wingdings" charset="2"/>
              <a:buChar char="§"/>
            </a:pPr>
            <a:endParaRPr lang="en-GB" sz="1400" dirty="0" smtClean="0"/>
          </a:p>
          <a:p>
            <a:pPr defTabSz="914400">
              <a:spcBef>
                <a:spcPts val="0"/>
              </a:spcBef>
              <a:buFont typeface="Wingdings" charset="2"/>
              <a:buChar char="§"/>
            </a:pPr>
            <a:r>
              <a:rPr lang="en-GB" sz="1400" dirty="0"/>
              <a:t>In 2014-16, life expectancy at birth for men was 79.1 years and 83.8 years for women in Southwark</a:t>
            </a:r>
            <a:r>
              <a:rPr lang="en-GB" sz="1400" dirty="0" smtClean="0"/>
              <a:t>.</a:t>
            </a:r>
          </a:p>
          <a:p>
            <a:pPr defTabSz="914400">
              <a:spcBef>
                <a:spcPts val="0"/>
              </a:spcBef>
              <a:buFont typeface="Wingdings" charset="2"/>
              <a:buChar char="§"/>
            </a:pPr>
            <a:endParaRPr lang="en-GB" sz="1400" dirty="0"/>
          </a:p>
          <a:p>
            <a:pPr defTabSz="914400">
              <a:spcBef>
                <a:spcPts val="0"/>
              </a:spcBef>
              <a:buFont typeface="Wingdings" charset="2"/>
              <a:buChar char="§"/>
            </a:pPr>
            <a:r>
              <a:rPr lang="en-GB" sz="1400" dirty="0" smtClean="0"/>
              <a:t>Between </a:t>
            </a:r>
            <a:r>
              <a:rPr lang="en-GB" sz="1400" dirty="0"/>
              <a:t>2001-03 and 2014-16, the average number of years that a new-born baby would expect to live, based on contemporary </a:t>
            </a:r>
            <a:r>
              <a:rPr lang="en-GB" sz="1400" dirty="0" smtClean="0"/>
              <a:t>mortality rates, </a:t>
            </a:r>
            <a:r>
              <a:rPr lang="en-GB" sz="1400" dirty="0"/>
              <a:t>increased by </a:t>
            </a:r>
            <a:r>
              <a:rPr lang="en-GB" sz="1400" dirty="0" smtClean="0"/>
              <a:t>four years </a:t>
            </a:r>
            <a:r>
              <a:rPr lang="en-GB" sz="1400" dirty="0"/>
              <a:t>for women and </a:t>
            </a:r>
            <a:r>
              <a:rPr lang="en-GB" sz="1400" dirty="0" smtClean="0"/>
              <a:t>five </a:t>
            </a:r>
            <a:r>
              <a:rPr lang="en-GB" sz="1400" dirty="0"/>
              <a:t>years for men. </a:t>
            </a:r>
            <a:endParaRPr lang="en-GB" sz="1400" dirty="0" smtClean="0"/>
          </a:p>
          <a:p>
            <a:pPr marL="0" indent="0" defTabSz="914400">
              <a:spcBef>
                <a:spcPts val="0"/>
              </a:spcBef>
              <a:buNone/>
            </a:pPr>
            <a:endParaRPr lang="en-GB" sz="1400" dirty="0" smtClean="0"/>
          </a:p>
          <a:p>
            <a:pPr defTabSz="914400">
              <a:spcBef>
                <a:spcPts val="0"/>
              </a:spcBef>
              <a:buFont typeface="Wingdings" charset="2"/>
              <a:buChar char="§"/>
            </a:pPr>
            <a:r>
              <a:rPr lang="en-GB" sz="1400" dirty="0" smtClean="0"/>
              <a:t>However</a:t>
            </a:r>
            <a:r>
              <a:rPr lang="en-GB" sz="1400" dirty="0"/>
              <a:t>, life expectancy in Southwark is still below the London average and ranks 26 out of the 32 boroughs in London for both men and women. </a:t>
            </a:r>
            <a:endParaRPr lang="en-GB" sz="1400" dirty="0" smtClean="0"/>
          </a:p>
          <a:p>
            <a:pPr marL="0" indent="0" defTabSz="914400">
              <a:spcBef>
                <a:spcPts val="0"/>
              </a:spcBef>
              <a:buNone/>
            </a:pPr>
            <a:endParaRPr lang="en-US" sz="14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None/>
            </a:pPr>
            <a:r>
              <a:rPr lang="en-GB" sz="900" b="1" dirty="0" smtClean="0"/>
              <a:t>Reference</a:t>
            </a:r>
          </a:p>
          <a:p>
            <a:pPr marL="228600" indent="-228600">
              <a:buFont typeface="+mj-lt"/>
              <a:buAutoNum type="arabicPeriod"/>
            </a:pPr>
            <a:r>
              <a:rPr lang="en-GB" sz="900" dirty="0" smtClean="0">
                <a:solidFill>
                  <a:schemeClr val="bg1">
                    <a:lumMod val="50000"/>
                  </a:schemeClr>
                </a:solidFill>
              </a:rPr>
              <a:t>ONS </a:t>
            </a:r>
            <a:r>
              <a:rPr lang="en-GB" sz="900" dirty="0">
                <a:solidFill>
                  <a:schemeClr val="bg1">
                    <a:lumMod val="50000"/>
                  </a:schemeClr>
                </a:solidFill>
              </a:rPr>
              <a:t>2017, Life expectancy at birth by local areas, UK, 2001-03 to </a:t>
            </a:r>
            <a:r>
              <a:rPr lang="en-GB" sz="900" dirty="0" smtClean="0">
                <a:solidFill>
                  <a:schemeClr val="bg1">
                    <a:lumMod val="50000"/>
                  </a:schemeClr>
                </a:solidFill>
              </a:rPr>
              <a:t>2014-16</a:t>
            </a:r>
            <a:endParaRPr lang="en-GB" sz="900" dirty="0">
              <a:solidFill>
                <a:schemeClr val="bg1">
                  <a:lumMod val="50000"/>
                </a:schemeClr>
              </a:solidFill>
            </a:endParaRPr>
          </a:p>
        </p:txBody>
      </p:sp>
      <p:graphicFrame>
        <p:nvGraphicFramePr>
          <p:cNvPr id="6" name="Chart 5"/>
          <p:cNvGraphicFramePr/>
          <p:nvPr>
            <p:extLst>
              <p:ext uri="{D42A27DB-BD31-4B8C-83A1-F6EECF244321}">
                <p14:modId xmlns:p14="http://schemas.microsoft.com/office/powerpoint/2010/main" val="199093313"/>
              </p:ext>
            </p:extLst>
          </p:nvPr>
        </p:nvGraphicFramePr>
        <p:xfrm>
          <a:off x="223391" y="4286250"/>
          <a:ext cx="4420870" cy="18681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1917738231"/>
              </p:ext>
            </p:extLst>
          </p:nvPr>
        </p:nvGraphicFramePr>
        <p:xfrm>
          <a:off x="4687950" y="4152586"/>
          <a:ext cx="4420235" cy="2085975"/>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a:xfrm>
            <a:off x="407319" y="4053634"/>
            <a:ext cx="4040856"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795391" y="4053634"/>
            <a:ext cx="4087352"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75155" y="3760124"/>
            <a:ext cx="4348609" cy="276999"/>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Trends </a:t>
            </a:r>
            <a:r>
              <a:rPr lang="en-GB" sz="1200" b="1" dirty="0">
                <a:latin typeface="Arial" panose="020B0604020202020204" pitchFamily="34" charset="0"/>
                <a:cs typeface="Arial" panose="020B0604020202020204" pitchFamily="34" charset="0"/>
              </a:rPr>
              <a:t>in life expectancy for men, 2001-03 to 2014-16</a:t>
            </a:r>
          </a:p>
        </p:txBody>
      </p:sp>
      <p:sp>
        <p:nvSpPr>
          <p:cNvPr id="14" name="TextBox 13"/>
          <p:cNvSpPr txBox="1"/>
          <p:nvPr/>
        </p:nvSpPr>
        <p:spPr>
          <a:xfrm>
            <a:off x="4687950" y="3760123"/>
            <a:ext cx="4348609" cy="276999"/>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Trends </a:t>
            </a:r>
            <a:r>
              <a:rPr lang="en-GB" sz="1200" b="1" dirty="0">
                <a:latin typeface="Arial" panose="020B0604020202020204" pitchFamily="34" charset="0"/>
                <a:cs typeface="Arial" panose="020B0604020202020204" pitchFamily="34" charset="0"/>
              </a:rPr>
              <a:t>in life expectancy for </a:t>
            </a:r>
            <a:r>
              <a:rPr lang="en-GB" sz="1200" b="1" dirty="0" smtClean="0">
                <a:latin typeface="Arial" panose="020B0604020202020204" pitchFamily="34" charset="0"/>
                <a:cs typeface="Arial" panose="020B0604020202020204" pitchFamily="34" charset="0"/>
              </a:rPr>
              <a:t>women</a:t>
            </a:r>
            <a:r>
              <a:rPr lang="en-GB" sz="1200" b="1" dirty="0">
                <a:latin typeface="Arial" panose="020B0604020202020204" pitchFamily="34" charset="0"/>
                <a:cs typeface="Arial" panose="020B0604020202020204" pitchFamily="34" charset="0"/>
              </a:rPr>
              <a:t>, 2001-03 to 2014-16</a:t>
            </a:r>
          </a:p>
        </p:txBody>
      </p:sp>
    </p:spTree>
    <p:extLst>
      <p:ext uri="{BB962C8B-B14F-4D97-AF65-F5344CB8AC3E}">
        <p14:creationId xmlns:p14="http://schemas.microsoft.com/office/powerpoint/2010/main" val="3313605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The gap in life expectancy between Southwark and London has been narrowing, but deprivation gap remains</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LIFE EXPECTANCY</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5"/>
            <a:ext cx="8532477" cy="4508559"/>
          </a:xfrm>
        </p:spPr>
        <p:txBody>
          <a:bodyPr>
            <a:normAutofit/>
          </a:bodyPr>
          <a:lstStyle/>
          <a:p>
            <a:pPr marL="0" indent="0" defTabSz="914400">
              <a:spcBef>
                <a:spcPts val="0"/>
              </a:spcBef>
              <a:buNone/>
            </a:pPr>
            <a:r>
              <a:rPr lang="en-GB" sz="1400" b="1" dirty="0" smtClean="0"/>
              <a:t>Whilst </a:t>
            </a:r>
            <a:r>
              <a:rPr lang="en-GB" sz="1400" b="1" dirty="0"/>
              <a:t>there has been a significant increase in life expectancy in Southwark over time, this improvement has not been the same across all our communities. </a:t>
            </a:r>
          </a:p>
          <a:p>
            <a:pPr defTabSz="914400">
              <a:spcBef>
                <a:spcPts val="0"/>
              </a:spcBef>
              <a:buFont typeface="Wingdings" charset="2"/>
              <a:buChar char="§"/>
            </a:pPr>
            <a:endParaRPr lang="en-GB" sz="1400" dirty="0" smtClean="0"/>
          </a:p>
          <a:p>
            <a:pPr defTabSz="914400">
              <a:spcBef>
                <a:spcPts val="0"/>
              </a:spcBef>
              <a:buFont typeface="Wingdings" charset="2"/>
              <a:buChar char="§"/>
            </a:pPr>
            <a:r>
              <a:rPr lang="en-GB" sz="1400" dirty="0" smtClean="0"/>
              <a:t>The </a:t>
            </a:r>
            <a:r>
              <a:rPr lang="en-GB" sz="1400" dirty="0"/>
              <a:t>range in years of life expectancy from the most to least deprived areas in Southwark was 5.5 years for women in 2014-16 and 9.5 years for men. This discrepancy has been increasing over time for men, but has stayed roughly the same for women. </a:t>
            </a:r>
            <a:endParaRPr lang="en-GB" sz="1400" dirty="0" smtClean="0"/>
          </a:p>
          <a:p>
            <a:pPr defTabSz="914400">
              <a:spcBef>
                <a:spcPts val="0"/>
              </a:spcBef>
              <a:buFont typeface="Wingdings" charset="2"/>
              <a:buChar char="§"/>
            </a:pPr>
            <a:endParaRPr lang="en-GB" sz="1400" dirty="0" smtClean="0"/>
          </a:p>
          <a:p>
            <a:pPr defTabSz="914400">
              <a:spcBef>
                <a:spcPts val="0"/>
              </a:spcBef>
              <a:buFont typeface="Wingdings" charset="2"/>
              <a:buChar char="§"/>
            </a:pPr>
            <a:r>
              <a:rPr lang="en-GB" sz="1400" dirty="0" smtClean="0"/>
              <a:t>In </a:t>
            </a:r>
            <a:r>
              <a:rPr lang="en-GB" sz="1400" dirty="0"/>
              <a:t>2014-16, life expectancy for men in Southwark was 1.3 years below the London average and 0.4 years for women. </a:t>
            </a:r>
            <a:r>
              <a:rPr lang="en-GB" sz="1400" dirty="0" smtClean="0"/>
              <a:t>These </a:t>
            </a:r>
            <a:r>
              <a:rPr lang="en-GB" sz="1400" dirty="0"/>
              <a:t>gaps have been narrowing over time and have decreased by one-third for men and by half for women since 2001-03.  </a:t>
            </a:r>
          </a:p>
          <a:p>
            <a:pPr defTabSz="914400">
              <a:spcBef>
                <a:spcPts val="0"/>
              </a:spcBef>
              <a:buFont typeface="Wingdings" charset="2"/>
              <a:buChar char="§"/>
            </a:pPr>
            <a:endParaRPr lang="en-US" sz="14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199236"/>
            <a:ext cx="6534149"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None/>
            </a:pPr>
            <a:r>
              <a:rPr lang="en-GB" sz="900" b="1" dirty="0" smtClean="0"/>
              <a:t>Reference</a:t>
            </a:r>
          </a:p>
          <a:p>
            <a:pPr marL="228600" indent="-228600">
              <a:buFont typeface="+mj-lt"/>
              <a:buAutoNum type="arabicPeriod"/>
            </a:pPr>
            <a:r>
              <a:rPr lang="en-GB" sz="900" dirty="0" smtClean="0">
                <a:solidFill>
                  <a:schemeClr val="bg1">
                    <a:lumMod val="50000"/>
                  </a:schemeClr>
                </a:solidFill>
              </a:rPr>
              <a:t>ONS </a:t>
            </a:r>
            <a:r>
              <a:rPr lang="en-GB" sz="900" dirty="0">
                <a:solidFill>
                  <a:schemeClr val="bg1">
                    <a:lumMod val="50000"/>
                  </a:schemeClr>
                </a:solidFill>
              </a:rPr>
              <a:t>2017, Life expectancy at birth by local areas, UK, 2001-03 to </a:t>
            </a:r>
            <a:r>
              <a:rPr lang="en-GB" sz="900" dirty="0" smtClean="0">
                <a:solidFill>
                  <a:schemeClr val="bg1">
                    <a:lumMod val="50000"/>
                  </a:schemeClr>
                </a:solidFill>
              </a:rPr>
              <a:t>2014-16</a:t>
            </a:r>
          </a:p>
          <a:p>
            <a:pPr marL="228600" indent="-228600">
              <a:buFont typeface="+mj-lt"/>
              <a:buAutoNum type="arabicPeriod"/>
            </a:pPr>
            <a:r>
              <a:rPr lang="en-GB" sz="900" dirty="0">
                <a:solidFill>
                  <a:schemeClr val="bg1">
                    <a:lumMod val="50000"/>
                  </a:schemeClr>
                </a:solidFill>
              </a:rPr>
              <a:t>Public Health Outcomes Framework, Slope index of inequality in life </a:t>
            </a:r>
            <a:r>
              <a:rPr lang="en-GB" sz="900" dirty="0" smtClean="0">
                <a:solidFill>
                  <a:schemeClr val="bg1">
                    <a:lumMod val="50000"/>
                  </a:schemeClr>
                </a:solidFill>
              </a:rPr>
              <a:t>expectancy at birth</a:t>
            </a:r>
            <a:endParaRPr lang="en-GB" sz="900" dirty="0">
              <a:solidFill>
                <a:schemeClr val="bg1">
                  <a:lumMod val="50000"/>
                </a:schemeClr>
              </a:solidFill>
            </a:endParaRPr>
          </a:p>
        </p:txBody>
      </p:sp>
      <p:cxnSp>
        <p:nvCxnSpPr>
          <p:cNvPr id="8" name="Straight Connector 7"/>
          <p:cNvCxnSpPr/>
          <p:nvPr/>
        </p:nvCxnSpPr>
        <p:spPr>
          <a:xfrm>
            <a:off x="4579296" y="3899585"/>
            <a:ext cx="434860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76997" y="3638940"/>
            <a:ext cx="4553208"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Slope index of inequality in Southwark, 2010-12 to 2013-15</a:t>
            </a:r>
          </a:p>
        </p:txBody>
      </p:sp>
      <p:graphicFrame>
        <p:nvGraphicFramePr>
          <p:cNvPr id="15" name="Chart 14"/>
          <p:cNvGraphicFramePr/>
          <p:nvPr>
            <p:extLst>
              <p:ext uri="{D42A27DB-BD31-4B8C-83A1-F6EECF244321}">
                <p14:modId xmlns:p14="http://schemas.microsoft.com/office/powerpoint/2010/main" val="1404014758"/>
              </p:ext>
            </p:extLst>
          </p:nvPr>
        </p:nvGraphicFramePr>
        <p:xfrm>
          <a:off x="4754334" y="3940793"/>
          <a:ext cx="3998533" cy="22788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93328326"/>
              </p:ext>
            </p:extLst>
          </p:nvPr>
        </p:nvGraphicFramePr>
        <p:xfrm>
          <a:off x="240427" y="3777439"/>
          <a:ext cx="4181822" cy="2296078"/>
        </p:xfrm>
        <a:graphic>
          <a:graphicData uri="http://schemas.openxmlformats.org/drawingml/2006/table">
            <a:tbl>
              <a:tblPr firstRow="1" firstCol="1" bandRow="1"/>
              <a:tblGrid>
                <a:gridCol w="1594010"/>
                <a:gridCol w="771896"/>
                <a:gridCol w="819398"/>
                <a:gridCol w="996518"/>
              </a:tblGrid>
              <a:tr h="251987">
                <a:tc rowSpan="2">
                  <a:txBody>
                    <a:bodyPr/>
                    <a:lstStyle/>
                    <a:p>
                      <a:pPr>
                        <a:lnSpc>
                          <a:spcPct val="115000"/>
                        </a:lnSpc>
                        <a:spcAft>
                          <a:spcPts val="0"/>
                        </a:spcAft>
                      </a:pPr>
                      <a:r>
                        <a:rPr lang="en-GB" sz="1000" b="1" dirty="0">
                          <a:solidFill>
                            <a:srgbClr val="FFFFFF"/>
                          </a:solidFill>
                          <a:effectLst/>
                          <a:latin typeface="Arial"/>
                          <a:ea typeface="Times New Roman"/>
                          <a:cs typeface="Arial"/>
                        </a:rPr>
                        <a:t>Male</a:t>
                      </a:r>
                      <a:endParaRPr lang="en-GB" sz="1100" dirty="0">
                        <a:effectLst/>
                        <a:latin typeface="Arial"/>
                        <a:ea typeface="Calibri"/>
                        <a:cs typeface="Times New Roman"/>
                      </a:endParaRPr>
                    </a:p>
                  </a:txBody>
                  <a:tcPr marL="68580" marR="68580" marT="0" marB="0" anchor="ctr">
                    <a:lnL w="190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905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c gridSpan="2">
                  <a:txBody>
                    <a:bodyPr/>
                    <a:lstStyle/>
                    <a:p>
                      <a:pPr algn="ctr">
                        <a:lnSpc>
                          <a:spcPct val="115000"/>
                        </a:lnSpc>
                        <a:spcAft>
                          <a:spcPts val="0"/>
                        </a:spcAft>
                      </a:pPr>
                      <a:r>
                        <a:rPr lang="en-GB" sz="1000" b="1" dirty="0">
                          <a:solidFill>
                            <a:srgbClr val="FFFFFF"/>
                          </a:solidFill>
                          <a:effectLst/>
                          <a:latin typeface="Arial"/>
                          <a:ea typeface="Times New Roman"/>
                          <a:cs typeface="Arial"/>
                        </a:rPr>
                        <a:t>Life expectancy at birth</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905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c hMerge="1">
                  <a:txBody>
                    <a:bodyPr/>
                    <a:lstStyle/>
                    <a:p>
                      <a:endParaRPr lang="en-GB"/>
                    </a:p>
                  </a:txBody>
                  <a:tcPr/>
                </a:tc>
                <a:tc rowSpan="2">
                  <a:txBody>
                    <a:bodyPr/>
                    <a:lstStyle/>
                    <a:p>
                      <a:pPr algn="ctr">
                        <a:lnSpc>
                          <a:spcPct val="115000"/>
                        </a:lnSpc>
                        <a:spcAft>
                          <a:spcPts val="0"/>
                        </a:spcAft>
                      </a:pPr>
                      <a:r>
                        <a:rPr lang="en-GB" sz="1000" b="1" dirty="0">
                          <a:solidFill>
                            <a:srgbClr val="FFFFFF"/>
                          </a:solidFill>
                          <a:effectLst/>
                          <a:latin typeface="Arial"/>
                          <a:ea typeface="Times New Roman"/>
                          <a:cs typeface="Arial"/>
                        </a:rPr>
                        <a:t>Change</a:t>
                      </a:r>
                      <a:endParaRPr lang="en-GB" sz="1100" dirty="0">
                        <a:effectLst/>
                        <a:latin typeface="Arial"/>
                        <a:ea typeface="Calibri"/>
                        <a:cs typeface="Times New Roman"/>
                      </a:endParaRPr>
                    </a:p>
                    <a:p>
                      <a:pPr algn="ctr">
                        <a:lnSpc>
                          <a:spcPct val="115000"/>
                        </a:lnSpc>
                        <a:spcAft>
                          <a:spcPts val="0"/>
                        </a:spcAft>
                      </a:pPr>
                      <a:r>
                        <a:rPr lang="en-GB" sz="1000" b="1" dirty="0">
                          <a:solidFill>
                            <a:srgbClr val="FFFFFF"/>
                          </a:solidFill>
                          <a:effectLst/>
                          <a:latin typeface="Arial"/>
                          <a:ea typeface="Times New Roman"/>
                          <a:cs typeface="Arial"/>
                        </a:rPr>
                        <a:t>over time</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905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r>
              <a:tr h="173088">
                <a:tc vMerge="1">
                  <a:txBody>
                    <a:bodyPr/>
                    <a:lstStyle/>
                    <a:p>
                      <a:endParaRPr lang="en-GB"/>
                    </a:p>
                  </a:txBody>
                  <a:tcPr/>
                </a:tc>
                <a:tc>
                  <a:txBody>
                    <a:bodyPr/>
                    <a:lstStyle/>
                    <a:p>
                      <a:pPr algn="ctr">
                        <a:lnSpc>
                          <a:spcPct val="115000"/>
                        </a:lnSpc>
                        <a:spcAft>
                          <a:spcPts val="0"/>
                        </a:spcAft>
                      </a:pPr>
                      <a:r>
                        <a:rPr lang="en-GB" sz="1000" b="1">
                          <a:solidFill>
                            <a:srgbClr val="FFFFFF"/>
                          </a:solidFill>
                          <a:effectLst/>
                          <a:latin typeface="Arial"/>
                          <a:ea typeface="Times New Roman"/>
                          <a:cs typeface="Arial"/>
                        </a:rPr>
                        <a:t>2001-03</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c>
                  <a:txBody>
                    <a:bodyPr/>
                    <a:lstStyle/>
                    <a:p>
                      <a:pPr algn="ctr">
                        <a:lnSpc>
                          <a:spcPct val="115000"/>
                        </a:lnSpc>
                        <a:spcAft>
                          <a:spcPts val="0"/>
                        </a:spcAft>
                      </a:pPr>
                      <a:r>
                        <a:rPr lang="en-GB" sz="1000" b="1" dirty="0">
                          <a:solidFill>
                            <a:srgbClr val="FFFFFF"/>
                          </a:solidFill>
                          <a:effectLst/>
                          <a:latin typeface="Arial"/>
                          <a:ea typeface="Times New Roman"/>
                          <a:cs typeface="Arial"/>
                        </a:rPr>
                        <a:t>2014-16</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c vMerge="1">
                  <a:txBody>
                    <a:bodyPr/>
                    <a:lstStyle/>
                    <a:p>
                      <a:endParaRPr lang="en-GB"/>
                    </a:p>
                  </a:txBody>
                  <a:tcPr/>
                </a:tc>
              </a:tr>
              <a:tr h="201352">
                <a:tc>
                  <a:txBody>
                    <a:bodyPr/>
                    <a:lstStyle/>
                    <a:p>
                      <a:pPr>
                        <a:lnSpc>
                          <a:spcPct val="115000"/>
                        </a:lnSpc>
                        <a:spcAft>
                          <a:spcPts val="0"/>
                        </a:spcAft>
                      </a:pPr>
                      <a:r>
                        <a:rPr lang="en-GB" sz="1000" b="1">
                          <a:solidFill>
                            <a:srgbClr val="000000"/>
                          </a:solidFill>
                          <a:effectLst/>
                          <a:latin typeface="Arial"/>
                          <a:ea typeface="Times New Roman"/>
                          <a:cs typeface="Arial"/>
                        </a:rPr>
                        <a:t>Southwark</a:t>
                      </a:r>
                      <a:endParaRPr lang="en-GB" sz="1100">
                        <a:effectLst/>
                        <a:latin typeface="Arial"/>
                        <a:ea typeface="Calibri"/>
                        <a:cs typeface="Times New Roman"/>
                      </a:endParaRPr>
                    </a:p>
                  </a:txBody>
                  <a:tcPr marL="68580" marR="68580" marT="0" marB="0" anchor="ctr">
                    <a:lnL w="190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74.0</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dirty="0">
                          <a:solidFill>
                            <a:srgbClr val="000000"/>
                          </a:solidFill>
                          <a:effectLst/>
                          <a:latin typeface="Arial"/>
                          <a:ea typeface="Times New Roman"/>
                          <a:cs typeface="Arial"/>
                        </a:rPr>
                        <a:t>79.1</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+ 5.1 years</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00411">
                <a:tc>
                  <a:txBody>
                    <a:bodyPr/>
                    <a:lstStyle/>
                    <a:p>
                      <a:pPr>
                        <a:lnSpc>
                          <a:spcPct val="115000"/>
                        </a:lnSpc>
                        <a:spcAft>
                          <a:spcPts val="0"/>
                        </a:spcAft>
                      </a:pPr>
                      <a:r>
                        <a:rPr lang="en-GB" sz="1000" b="1" dirty="0">
                          <a:solidFill>
                            <a:srgbClr val="000000"/>
                          </a:solidFill>
                          <a:effectLst/>
                          <a:latin typeface="Arial"/>
                          <a:ea typeface="Times New Roman"/>
                          <a:cs typeface="Arial"/>
                        </a:rPr>
                        <a:t>London</a:t>
                      </a:r>
                      <a:endParaRPr lang="en-GB" sz="1100" dirty="0">
                        <a:effectLst/>
                        <a:latin typeface="Arial"/>
                        <a:ea typeface="Calibri"/>
                        <a:cs typeface="Times New Roman"/>
                      </a:endParaRPr>
                    </a:p>
                  </a:txBody>
                  <a:tcPr marL="68580" marR="68580" marT="0" marB="0" anchor="ctr">
                    <a:lnL w="190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76.0</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80.4</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+ 4.4 years</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72274">
                <a:tc>
                  <a:txBody>
                    <a:bodyPr/>
                    <a:lstStyle/>
                    <a:p>
                      <a:pPr>
                        <a:lnSpc>
                          <a:spcPct val="115000"/>
                        </a:lnSpc>
                        <a:spcAft>
                          <a:spcPts val="0"/>
                        </a:spcAft>
                      </a:pPr>
                      <a:r>
                        <a:rPr lang="en-GB" sz="1000" b="1">
                          <a:solidFill>
                            <a:srgbClr val="000000"/>
                          </a:solidFill>
                          <a:effectLst/>
                          <a:latin typeface="Arial"/>
                          <a:ea typeface="Times New Roman"/>
                          <a:cs typeface="Arial"/>
                        </a:rPr>
                        <a:t>Southwark/London gap</a:t>
                      </a:r>
                      <a:endParaRPr lang="en-GB" sz="1100">
                        <a:effectLst/>
                        <a:latin typeface="Arial"/>
                        <a:ea typeface="Calibri"/>
                        <a:cs typeface="Times New Roman"/>
                      </a:endParaRPr>
                    </a:p>
                  </a:txBody>
                  <a:tcPr marL="68580" marR="68580" marT="0" marB="0" anchor="ctr">
                    <a:lnL w="190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2.0</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1.3</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- 33%</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r>
              <a:tr h="257267">
                <a:tc>
                  <a:txBody>
                    <a:bodyPr/>
                    <a:lstStyle/>
                    <a:p>
                      <a:pPr>
                        <a:lnSpc>
                          <a:spcPct val="115000"/>
                        </a:lnSpc>
                      </a:pPr>
                      <a:endParaRPr lang="en-GB" sz="1100" dirty="0">
                        <a:effectLst/>
                        <a:latin typeface="Calibri"/>
                      </a:endParaRPr>
                    </a:p>
                  </a:txBody>
                  <a:tcPr marL="68580" marR="68580" marT="0" marB="0" anchor="ctr">
                    <a:lnL>
                      <a:noFill/>
                    </a:lnL>
                    <a:lnR>
                      <a:noFill/>
                    </a:lnR>
                    <a:lnT w="1905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pPr>
                        <a:lnSpc>
                          <a:spcPct val="115000"/>
                        </a:lnSpc>
                      </a:pPr>
                      <a:endParaRPr lang="en-GB" sz="1100">
                        <a:effectLst/>
                        <a:latin typeface="Calibri"/>
                      </a:endParaRPr>
                    </a:p>
                  </a:txBody>
                  <a:tcPr marL="68580" marR="68580" marT="0" marB="0" anchor="ctr">
                    <a:lnL>
                      <a:noFill/>
                    </a:lnL>
                    <a:lnR>
                      <a:noFill/>
                    </a:lnR>
                    <a:lnT w="1905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endParaRPr lang="en-GB"/>
                    </a:p>
                  </a:txBody>
                  <a:tcPr marL="68580" marR="68580" marT="0" marB="0" anchor="ctr">
                    <a:lnL>
                      <a:noFill/>
                    </a:lnL>
                    <a:lnR>
                      <a:noFill/>
                    </a:lnR>
                    <a:lnT w="1905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pPr>
                        <a:lnSpc>
                          <a:spcPct val="115000"/>
                        </a:lnSpc>
                      </a:pPr>
                      <a:endParaRPr lang="en-GB" sz="1100" dirty="0">
                        <a:effectLst/>
                        <a:latin typeface="Calibri"/>
                      </a:endParaRPr>
                    </a:p>
                  </a:txBody>
                  <a:tcPr marL="68580" marR="68580" marT="0" marB="0" anchor="ctr">
                    <a:lnL>
                      <a:noFill/>
                    </a:lnL>
                    <a:lnR>
                      <a:noFill/>
                    </a:lnR>
                    <a:lnT w="1905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r>
              <a:tr h="205328">
                <a:tc rowSpan="2">
                  <a:txBody>
                    <a:bodyPr/>
                    <a:lstStyle/>
                    <a:p>
                      <a:pPr>
                        <a:lnSpc>
                          <a:spcPct val="115000"/>
                        </a:lnSpc>
                        <a:spcAft>
                          <a:spcPts val="0"/>
                        </a:spcAft>
                      </a:pPr>
                      <a:r>
                        <a:rPr lang="en-GB" sz="1000" b="1">
                          <a:solidFill>
                            <a:srgbClr val="FFFFFF"/>
                          </a:solidFill>
                          <a:effectLst/>
                          <a:latin typeface="Arial"/>
                          <a:ea typeface="Times New Roman"/>
                          <a:cs typeface="Arial"/>
                        </a:rPr>
                        <a:t>Female</a:t>
                      </a:r>
                      <a:endParaRPr lang="en-GB" sz="1100">
                        <a:effectLst/>
                        <a:latin typeface="Arial"/>
                        <a:ea typeface="Calibri"/>
                        <a:cs typeface="Times New Roman"/>
                      </a:endParaRPr>
                    </a:p>
                  </a:txBody>
                  <a:tcPr marL="68580" marR="68580" marT="0" marB="0" anchor="ctr">
                    <a:lnL w="190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905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c gridSpan="2">
                  <a:txBody>
                    <a:bodyPr/>
                    <a:lstStyle/>
                    <a:p>
                      <a:pPr algn="ctr">
                        <a:lnSpc>
                          <a:spcPct val="115000"/>
                        </a:lnSpc>
                        <a:spcAft>
                          <a:spcPts val="0"/>
                        </a:spcAft>
                      </a:pPr>
                      <a:r>
                        <a:rPr lang="en-GB" sz="1000" b="1">
                          <a:solidFill>
                            <a:srgbClr val="FFFFFF"/>
                          </a:solidFill>
                          <a:effectLst/>
                          <a:latin typeface="Arial"/>
                          <a:ea typeface="Times New Roman"/>
                          <a:cs typeface="Arial"/>
                        </a:rPr>
                        <a:t>Life expectancy at birth</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905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c hMerge="1">
                  <a:txBody>
                    <a:bodyPr/>
                    <a:lstStyle/>
                    <a:p>
                      <a:endParaRPr lang="en-GB"/>
                    </a:p>
                  </a:txBody>
                  <a:tcPr/>
                </a:tc>
                <a:tc rowSpan="2">
                  <a:txBody>
                    <a:bodyPr/>
                    <a:lstStyle/>
                    <a:p>
                      <a:pPr algn="ctr">
                        <a:lnSpc>
                          <a:spcPct val="115000"/>
                        </a:lnSpc>
                        <a:spcAft>
                          <a:spcPts val="0"/>
                        </a:spcAft>
                      </a:pPr>
                      <a:r>
                        <a:rPr lang="en-GB" sz="1000" b="1">
                          <a:solidFill>
                            <a:srgbClr val="FFFFFF"/>
                          </a:solidFill>
                          <a:effectLst/>
                          <a:latin typeface="Arial"/>
                          <a:ea typeface="Times New Roman"/>
                          <a:cs typeface="Arial"/>
                        </a:rPr>
                        <a:t>Change</a:t>
                      </a:r>
                      <a:endParaRPr lang="en-GB" sz="1100">
                        <a:effectLst/>
                        <a:latin typeface="Arial"/>
                        <a:ea typeface="Calibri"/>
                        <a:cs typeface="Times New Roman"/>
                      </a:endParaRPr>
                    </a:p>
                    <a:p>
                      <a:pPr algn="ctr">
                        <a:lnSpc>
                          <a:spcPct val="115000"/>
                        </a:lnSpc>
                        <a:spcAft>
                          <a:spcPts val="0"/>
                        </a:spcAft>
                      </a:pPr>
                      <a:r>
                        <a:rPr lang="en-GB" sz="1000" b="1">
                          <a:solidFill>
                            <a:srgbClr val="FFFFFF"/>
                          </a:solidFill>
                          <a:effectLst/>
                          <a:latin typeface="Arial"/>
                          <a:ea typeface="Times New Roman"/>
                          <a:cs typeface="Arial"/>
                        </a:rPr>
                        <a:t>over time</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905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r>
              <a:tr h="193251">
                <a:tc vMerge="1">
                  <a:txBody>
                    <a:bodyPr/>
                    <a:lstStyle/>
                    <a:p>
                      <a:endParaRPr lang="en-GB"/>
                    </a:p>
                  </a:txBody>
                  <a:tcPr/>
                </a:tc>
                <a:tc>
                  <a:txBody>
                    <a:bodyPr/>
                    <a:lstStyle/>
                    <a:p>
                      <a:pPr algn="ctr">
                        <a:lnSpc>
                          <a:spcPct val="115000"/>
                        </a:lnSpc>
                        <a:spcAft>
                          <a:spcPts val="0"/>
                        </a:spcAft>
                      </a:pPr>
                      <a:r>
                        <a:rPr lang="en-GB" sz="1000" b="1">
                          <a:solidFill>
                            <a:srgbClr val="FFFFFF"/>
                          </a:solidFill>
                          <a:effectLst/>
                          <a:latin typeface="Arial"/>
                          <a:ea typeface="Times New Roman"/>
                          <a:cs typeface="Arial"/>
                        </a:rPr>
                        <a:t>2001-03</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c>
                  <a:txBody>
                    <a:bodyPr/>
                    <a:lstStyle/>
                    <a:p>
                      <a:pPr algn="ctr">
                        <a:lnSpc>
                          <a:spcPct val="115000"/>
                        </a:lnSpc>
                        <a:spcAft>
                          <a:spcPts val="0"/>
                        </a:spcAft>
                      </a:pPr>
                      <a:r>
                        <a:rPr lang="en-GB" sz="1000" b="1" dirty="0">
                          <a:solidFill>
                            <a:srgbClr val="FFFFFF"/>
                          </a:solidFill>
                          <a:effectLst/>
                          <a:latin typeface="Arial"/>
                          <a:ea typeface="Times New Roman"/>
                          <a:cs typeface="Arial"/>
                        </a:rPr>
                        <a:t>2014-16</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65BD"/>
                    </a:solidFill>
                  </a:tcPr>
                </a:tc>
                <a:tc vMerge="1">
                  <a:txBody>
                    <a:bodyPr/>
                    <a:lstStyle/>
                    <a:p>
                      <a:endParaRPr lang="en-GB"/>
                    </a:p>
                  </a:txBody>
                  <a:tcPr/>
                </a:tc>
              </a:tr>
              <a:tr h="232045">
                <a:tc>
                  <a:txBody>
                    <a:bodyPr/>
                    <a:lstStyle/>
                    <a:p>
                      <a:pPr>
                        <a:lnSpc>
                          <a:spcPct val="115000"/>
                        </a:lnSpc>
                        <a:spcAft>
                          <a:spcPts val="0"/>
                        </a:spcAft>
                      </a:pPr>
                      <a:r>
                        <a:rPr lang="en-GB" sz="1000" b="1">
                          <a:solidFill>
                            <a:srgbClr val="000000"/>
                          </a:solidFill>
                          <a:effectLst/>
                          <a:latin typeface="Arial"/>
                          <a:ea typeface="Times New Roman"/>
                          <a:cs typeface="Arial"/>
                        </a:rPr>
                        <a:t>Southwark</a:t>
                      </a:r>
                      <a:endParaRPr lang="en-GB" sz="1100">
                        <a:effectLst/>
                        <a:latin typeface="Arial"/>
                        <a:ea typeface="Calibri"/>
                        <a:cs typeface="Times New Roman"/>
                      </a:endParaRPr>
                    </a:p>
                  </a:txBody>
                  <a:tcPr marL="68580" marR="68580" marT="0" marB="0" anchor="ctr">
                    <a:lnL w="190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79.9</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dirty="0">
                          <a:solidFill>
                            <a:srgbClr val="000000"/>
                          </a:solidFill>
                          <a:effectLst/>
                          <a:latin typeface="Arial"/>
                          <a:ea typeface="Times New Roman"/>
                          <a:cs typeface="Arial"/>
                        </a:rPr>
                        <a:t>83.8</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+ 3.9 years</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211604">
                <a:tc>
                  <a:txBody>
                    <a:bodyPr/>
                    <a:lstStyle/>
                    <a:p>
                      <a:pPr>
                        <a:lnSpc>
                          <a:spcPct val="115000"/>
                        </a:lnSpc>
                        <a:spcAft>
                          <a:spcPts val="0"/>
                        </a:spcAft>
                      </a:pPr>
                      <a:r>
                        <a:rPr lang="en-GB" sz="1000" b="1">
                          <a:solidFill>
                            <a:srgbClr val="000000"/>
                          </a:solidFill>
                          <a:effectLst/>
                          <a:latin typeface="Arial"/>
                          <a:ea typeface="Times New Roman"/>
                          <a:cs typeface="Arial"/>
                        </a:rPr>
                        <a:t>London</a:t>
                      </a:r>
                      <a:endParaRPr lang="en-GB" sz="1100">
                        <a:effectLst/>
                        <a:latin typeface="Arial"/>
                        <a:ea typeface="Calibri"/>
                        <a:cs typeface="Times New Roman"/>
                      </a:endParaRPr>
                    </a:p>
                  </a:txBody>
                  <a:tcPr marL="68580" marR="68580" marT="0" marB="0" anchor="ctr">
                    <a:lnL w="190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80.8</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84.2</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a:solidFill>
                            <a:srgbClr val="000000"/>
                          </a:solidFill>
                          <a:effectLst/>
                          <a:latin typeface="Arial"/>
                          <a:ea typeface="Times New Roman"/>
                          <a:cs typeface="Arial"/>
                        </a:rPr>
                        <a:t>+ 3.4 years</a:t>
                      </a:r>
                      <a:endParaRPr lang="en-GB" sz="110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172274">
                <a:tc>
                  <a:txBody>
                    <a:bodyPr/>
                    <a:lstStyle/>
                    <a:p>
                      <a:pPr>
                        <a:lnSpc>
                          <a:spcPct val="115000"/>
                        </a:lnSpc>
                        <a:spcAft>
                          <a:spcPts val="0"/>
                        </a:spcAft>
                      </a:pPr>
                      <a:r>
                        <a:rPr lang="en-GB" sz="1000" b="1" dirty="0">
                          <a:solidFill>
                            <a:srgbClr val="000000"/>
                          </a:solidFill>
                          <a:effectLst/>
                          <a:latin typeface="Arial"/>
                          <a:ea typeface="Times New Roman"/>
                          <a:cs typeface="Arial"/>
                        </a:rPr>
                        <a:t>Southwark/London gap</a:t>
                      </a:r>
                      <a:endParaRPr lang="en-GB" sz="1100" dirty="0">
                        <a:effectLst/>
                        <a:latin typeface="Arial"/>
                        <a:ea typeface="Calibri"/>
                        <a:cs typeface="Times New Roman"/>
                      </a:endParaRPr>
                    </a:p>
                  </a:txBody>
                  <a:tcPr marL="68580" marR="68580" marT="0" marB="0" anchor="ctr">
                    <a:lnL w="190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dirty="0">
                          <a:solidFill>
                            <a:srgbClr val="000000"/>
                          </a:solidFill>
                          <a:effectLst/>
                          <a:latin typeface="Arial"/>
                          <a:ea typeface="Times New Roman"/>
                          <a:cs typeface="Arial"/>
                        </a:rPr>
                        <a:t>0.9</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dirty="0">
                          <a:solidFill>
                            <a:srgbClr val="000000"/>
                          </a:solidFill>
                          <a:effectLst/>
                          <a:latin typeface="Arial"/>
                          <a:ea typeface="Times New Roman"/>
                          <a:cs typeface="Arial"/>
                        </a:rPr>
                        <a:t>0.4</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n-GB" sz="1000" dirty="0">
                          <a:solidFill>
                            <a:srgbClr val="000000"/>
                          </a:solidFill>
                          <a:effectLst/>
                          <a:latin typeface="Arial"/>
                          <a:ea typeface="Times New Roman"/>
                          <a:cs typeface="Arial"/>
                        </a:rPr>
                        <a:t>- 49%</a:t>
                      </a:r>
                      <a:endParaRPr lang="en-GB" sz="1100" dirty="0">
                        <a:effectLst/>
                        <a:latin typeface="Arial"/>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905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9050" cap="flat" cmpd="sng" algn="ctr">
                      <a:solidFill>
                        <a:srgbClr val="7F7F7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01029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There is a two decade gap between life expectancy and healthy life expectancy </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HEALTHY LIFE EXPECTANCY</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5"/>
            <a:ext cx="3921998" cy="4508559"/>
          </a:xfrm>
        </p:spPr>
        <p:txBody>
          <a:bodyPr>
            <a:normAutofit/>
          </a:bodyPr>
          <a:lstStyle/>
          <a:p>
            <a:pPr marL="0" indent="0" defTabSz="914400">
              <a:spcBef>
                <a:spcPts val="0"/>
              </a:spcBef>
              <a:buNone/>
            </a:pPr>
            <a:r>
              <a:rPr lang="en-GB" sz="1400" b="1" dirty="0" smtClean="0"/>
              <a:t>Whilst </a:t>
            </a:r>
            <a:r>
              <a:rPr lang="en-GB" sz="1400" b="1" dirty="0"/>
              <a:t>our residents are living longer, the length of the time spent living in good health is also an important factor. Healthy life expectancy is often considered a measure of whether we are adding life to years, as well as years to life. </a:t>
            </a:r>
            <a:endParaRPr lang="en-US" sz="1400" b="1" dirty="0"/>
          </a:p>
          <a:p>
            <a:pPr marL="342900" lvl="1" indent="-342900" defTabSz="914400">
              <a:spcBef>
                <a:spcPts val="0"/>
              </a:spcBef>
              <a:buFont typeface="Wingdings" charset="2"/>
              <a:buChar char="§"/>
            </a:pPr>
            <a:endParaRPr lang="en-GB" sz="1400" dirty="0" smtClean="0"/>
          </a:p>
          <a:p>
            <a:pPr marL="342900" lvl="1" indent="-342900" defTabSz="914400">
              <a:spcBef>
                <a:spcPts val="0"/>
              </a:spcBef>
              <a:buFont typeface="Wingdings" charset="2"/>
              <a:buChar char="§"/>
            </a:pPr>
            <a:r>
              <a:rPr lang="en-GB" sz="1400" dirty="0" smtClean="0"/>
              <a:t>In </a:t>
            </a:r>
            <a:r>
              <a:rPr lang="en-GB" sz="1400" dirty="0"/>
              <a:t>2014-16, there was a 17.9 year gap between life expectancy and healthy life expectancy for men and a considerably larger 21.2 year gap for women. </a:t>
            </a:r>
            <a:endParaRPr lang="en-GB" sz="1400" dirty="0" smtClean="0"/>
          </a:p>
          <a:p>
            <a:pPr marL="342900" lvl="1" indent="-342900" defTabSz="914400">
              <a:spcBef>
                <a:spcPts val="0"/>
              </a:spcBef>
              <a:buFont typeface="Wingdings" charset="2"/>
              <a:buChar char="§"/>
            </a:pPr>
            <a:endParaRPr lang="en-GB" sz="1400" dirty="0" smtClean="0"/>
          </a:p>
          <a:p>
            <a:pPr marL="342900" lvl="1" indent="-342900" defTabSz="914400">
              <a:spcBef>
                <a:spcPts val="0"/>
              </a:spcBef>
              <a:buFont typeface="Wingdings" charset="2"/>
              <a:buChar char="§"/>
            </a:pPr>
            <a:r>
              <a:rPr lang="en-GB" sz="1400" dirty="0"/>
              <a:t>National intelligence indicates that not everyone can expect the same number of years spent living in good health. The gap in healthy life expectancy between the most and least deprived areas of the country stands at 19 years for both males and females.</a:t>
            </a:r>
          </a:p>
          <a:p>
            <a:pPr marL="342900" lvl="1" indent="-342900" defTabSz="914400">
              <a:spcBef>
                <a:spcPts val="0"/>
              </a:spcBef>
              <a:buFont typeface="Wingdings" charset="2"/>
              <a:buChar char="§"/>
            </a:pPr>
            <a:endParaRPr lang="en-GB" sz="14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lvl="0">
              <a:buNone/>
            </a:pPr>
            <a:r>
              <a:rPr lang="en-GB" sz="900" b="1" dirty="0" smtClean="0">
                <a:latin typeface="Arial" panose="020B0604020202020204" pitchFamily="34" charset="0"/>
                <a:cs typeface="Arial" panose="020B0604020202020204" pitchFamily="34" charset="0"/>
              </a:rPr>
              <a:t>References</a:t>
            </a:r>
          </a:p>
          <a:p>
            <a:pPr marL="228600" lvl="0" indent="-228600">
              <a:buFont typeface="+mj-lt"/>
              <a:buAutoNum type="arabicPeriod"/>
            </a:pPr>
            <a:r>
              <a:rPr lang="en-GB" sz="900" dirty="0" smtClean="0">
                <a:solidFill>
                  <a:schemeClr val="bg1">
                    <a:lumMod val="50000"/>
                  </a:schemeClr>
                </a:solidFill>
                <a:latin typeface="Arial" panose="020B0604020202020204" pitchFamily="34" charset="0"/>
                <a:cs typeface="Arial" panose="020B0604020202020204" pitchFamily="34" charset="0"/>
              </a:rPr>
              <a:t>ONS </a:t>
            </a:r>
            <a:r>
              <a:rPr lang="en-GB" sz="900" dirty="0">
                <a:solidFill>
                  <a:schemeClr val="bg1">
                    <a:lumMod val="50000"/>
                  </a:schemeClr>
                </a:solidFill>
                <a:latin typeface="Arial" panose="020B0604020202020204" pitchFamily="34" charset="0"/>
                <a:cs typeface="Arial" panose="020B0604020202020204" pitchFamily="34" charset="0"/>
              </a:rPr>
              <a:t>2017, Health state life expectancy at birth and at age 65 by local areas, UK</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494445656"/>
              </p:ext>
            </p:extLst>
          </p:nvPr>
        </p:nvGraphicFramePr>
        <p:xfrm>
          <a:off x="4189814" y="2827454"/>
          <a:ext cx="4583090" cy="235528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476997" y="2415634"/>
            <a:ext cx="4553208" cy="276999"/>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Gap in life expectancy in Southwark, by sex 2014-16</a:t>
            </a:r>
            <a:endParaRPr lang="en-GB" sz="1200" b="1" dirty="0">
              <a:latin typeface="Arial" panose="020B0604020202020204" pitchFamily="34" charset="0"/>
              <a:cs typeface="Arial" panose="020B0604020202020204" pitchFamily="34" charset="0"/>
            </a:endParaRPr>
          </a:p>
        </p:txBody>
      </p:sp>
      <p:cxnSp>
        <p:nvCxnSpPr>
          <p:cNvPr id="8" name="Straight Connector 7"/>
          <p:cNvCxnSpPr/>
          <p:nvPr/>
        </p:nvCxnSpPr>
        <p:spPr>
          <a:xfrm>
            <a:off x="4572000" y="2692633"/>
            <a:ext cx="3933825"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8258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Southwark has among the highest levels of excess weight in the borough </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CHILDHOOD OBESITY</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6"/>
            <a:ext cx="8370701" cy="1189402"/>
          </a:xfrm>
        </p:spPr>
        <p:txBody>
          <a:bodyPr>
            <a:normAutofit/>
          </a:bodyPr>
          <a:lstStyle/>
          <a:p>
            <a:pPr marL="0" indent="0" algn="just" defTabSz="914400">
              <a:spcBef>
                <a:spcPts val="0"/>
              </a:spcBef>
              <a:buNone/>
            </a:pPr>
            <a:r>
              <a:rPr lang="en-GB" sz="1400" b="1" dirty="0" smtClean="0"/>
              <a:t>The </a:t>
            </a:r>
            <a:r>
              <a:rPr lang="en-GB" sz="1400" b="1" dirty="0"/>
              <a:t>National Child Measurement Programme </a:t>
            </a:r>
            <a:r>
              <a:rPr lang="en-GB" sz="1400" b="1" dirty="0" smtClean="0"/>
              <a:t>measures </a:t>
            </a:r>
            <a:r>
              <a:rPr lang="en-GB" sz="1400" b="1" dirty="0"/>
              <a:t>the height and weight of children in Reception (aged 4-5 years) and Year 6 (aged 10-11 years) in state maintained primary schools across England.</a:t>
            </a:r>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lvl="0">
              <a:buNone/>
            </a:pPr>
            <a:r>
              <a:rPr lang="en-GB" sz="900" b="1" dirty="0" smtClean="0">
                <a:latin typeface="Arial" panose="020B0604020202020204" pitchFamily="34" charset="0"/>
                <a:cs typeface="Arial" panose="020B0604020202020204" pitchFamily="34" charset="0"/>
              </a:rPr>
              <a:t>References</a:t>
            </a:r>
          </a:p>
          <a:p>
            <a:pPr marL="228600" lvl="0" indent="-228600">
              <a:buFont typeface="+mj-lt"/>
              <a:buAutoNum type="arabicPeriod"/>
            </a:pPr>
            <a:r>
              <a:rPr lang="en-GB" sz="900" dirty="0">
                <a:solidFill>
                  <a:schemeClr val="bg1">
                    <a:lumMod val="50000"/>
                  </a:schemeClr>
                </a:solidFill>
                <a:latin typeface="Arial" panose="020B0604020202020204" pitchFamily="34" charset="0"/>
                <a:cs typeface="Arial" panose="020B0604020202020204" pitchFamily="34" charset="0"/>
              </a:rPr>
              <a:t>National Child Measurement Programme- England, 2016-17</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graphicFrame>
        <p:nvGraphicFramePr>
          <p:cNvPr id="7" name="Chart 6"/>
          <p:cNvGraphicFramePr/>
          <p:nvPr>
            <p:extLst>
              <p:ext uri="{D42A27DB-BD31-4B8C-83A1-F6EECF244321}">
                <p14:modId xmlns:p14="http://schemas.microsoft.com/office/powerpoint/2010/main" val="1636013510"/>
              </p:ext>
            </p:extLst>
          </p:nvPr>
        </p:nvGraphicFramePr>
        <p:xfrm>
          <a:off x="4299585" y="2931795"/>
          <a:ext cx="4206240" cy="238506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p:cNvCxnSpPr/>
          <p:nvPr/>
        </p:nvCxnSpPr>
        <p:spPr>
          <a:xfrm>
            <a:off x="4677303" y="2912576"/>
            <a:ext cx="3933825"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44261" y="2431325"/>
            <a:ext cx="4128643" cy="461665"/>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Percentage of children who are overweight or obese in Reception and Year 6, 2016-17</a:t>
            </a:r>
            <a:endParaRPr lang="en-GB" sz="1200" b="1" dirty="0">
              <a:latin typeface="Arial" panose="020B0604020202020204" pitchFamily="34" charset="0"/>
              <a:cs typeface="Arial" panose="020B0604020202020204" pitchFamily="34" charset="0"/>
            </a:endParaRPr>
          </a:p>
        </p:txBody>
      </p:sp>
      <p:sp>
        <p:nvSpPr>
          <p:cNvPr id="3" name="TextBox 2"/>
          <p:cNvSpPr txBox="1"/>
          <p:nvPr/>
        </p:nvSpPr>
        <p:spPr>
          <a:xfrm>
            <a:off x="323850" y="2286000"/>
            <a:ext cx="4143375" cy="4031873"/>
          </a:xfrm>
          <a:prstGeom prst="rect">
            <a:avLst/>
          </a:prstGeom>
          <a:noFill/>
        </p:spPr>
        <p:txBody>
          <a:bodyPr wrap="square" rtlCol="0">
            <a:spAutoFit/>
          </a:bodyPr>
          <a:lstStyle/>
          <a:p>
            <a:pPr marL="342900" lvl="1" indent="-342900" defTabSz="914400">
              <a:spcBef>
                <a:spcPts val="0"/>
              </a:spcBef>
              <a:buFont typeface="Wingdings" charset="2"/>
              <a:buChar char="§"/>
            </a:pPr>
            <a:r>
              <a:rPr lang="en-GB" sz="1400" dirty="0" smtClean="0">
                <a:latin typeface="Arial" panose="020B0604020202020204" pitchFamily="34" charset="0"/>
                <a:cs typeface="Arial" panose="020B0604020202020204" pitchFamily="34" charset="0"/>
              </a:rPr>
              <a:t>Obesity </a:t>
            </a:r>
            <a:r>
              <a:rPr lang="en-GB" sz="1400" dirty="0">
                <a:latin typeface="Arial" panose="020B0604020202020204" pitchFamily="34" charset="0"/>
                <a:cs typeface="Arial" panose="020B0604020202020204" pitchFamily="34" charset="0"/>
              </a:rPr>
              <a:t>among children in Southwark is consistently above London and national levels. In 2016-17, Southwark had the third highest level of excess weight (overweight and obese) out of the 32 London Boroughs for children in Reception (26%) and fourth highest for children in Year 6 (43%). </a:t>
            </a:r>
          </a:p>
          <a:p>
            <a:pPr marL="342900" lvl="1" indent="-342900" defTabSz="914400">
              <a:spcBef>
                <a:spcPts val="0"/>
              </a:spcBef>
              <a:buFont typeface="Wingdings" charset="2"/>
              <a:buChar char="§"/>
            </a:pP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r>
              <a:rPr lang="en-GB" sz="1400" dirty="0">
                <a:latin typeface="Arial" panose="020B0604020202020204" pitchFamily="34" charset="0"/>
                <a:cs typeface="Arial" panose="020B0604020202020204" pitchFamily="34" charset="0"/>
              </a:rPr>
              <a:t>Excess weight and obesity in Reception is significantly higher than the Southwark average in the areas immediately south of the Old Kent Road, from Peckham, through to Walworth and Elephant and Castle in the North West. </a:t>
            </a: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r>
              <a:rPr lang="en-GB" sz="1400" dirty="0" smtClean="0">
                <a:latin typeface="Arial" panose="020B0604020202020204" pitchFamily="34" charset="0"/>
                <a:cs typeface="Arial" panose="020B0604020202020204" pitchFamily="34" charset="0"/>
              </a:rPr>
              <a:t>By </a:t>
            </a:r>
            <a:r>
              <a:rPr lang="en-GB" sz="1400" dirty="0">
                <a:latin typeface="Arial" panose="020B0604020202020204" pitchFamily="34" charset="0"/>
                <a:cs typeface="Arial" panose="020B0604020202020204" pitchFamily="34" charset="0"/>
              </a:rPr>
              <a:t>Year 6 there is little significant difference across the borough, indicating a whole population approach is required by this age. </a:t>
            </a:r>
          </a:p>
          <a:p>
            <a:endParaRPr lang="en-GB" dirty="0"/>
          </a:p>
        </p:txBody>
      </p:sp>
    </p:spTree>
    <p:extLst>
      <p:ext uri="{BB962C8B-B14F-4D97-AF65-F5344CB8AC3E}">
        <p14:creationId xmlns:p14="http://schemas.microsoft.com/office/powerpoint/2010/main" val="1062154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We will continue our work with partners across the borough to reduce the obesogenic environment  </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CHILDHOOD OBESITY</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5"/>
            <a:ext cx="4122023" cy="4508559"/>
          </a:xfrm>
          <a:ln>
            <a:noFill/>
          </a:ln>
        </p:spPr>
        <p:txBody>
          <a:bodyPr>
            <a:normAutofit/>
          </a:bodyPr>
          <a:lstStyle/>
          <a:p>
            <a:pPr marL="0" indent="0" defTabSz="914400">
              <a:spcBef>
                <a:spcPts val="0"/>
              </a:spcBef>
              <a:buNone/>
            </a:pPr>
            <a:r>
              <a:rPr lang="en-US" sz="1400" b="1" dirty="0" smtClean="0"/>
              <a:t>Key achievements in 2017</a:t>
            </a:r>
            <a:endParaRPr lang="en-US" sz="1400" b="1" dirty="0"/>
          </a:p>
          <a:p>
            <a:pPr marL="342900" lvl="1" indent="-342900" defTabSz="914400">
              <a:spcBef>
                <a:spcPts val="0"/>
              </a:spcBef>
              <a:buFont typeface="Wingdings" charset="2"/>
              <a:buChar char="§"/>
            </a:pPr>
            <a:r>
              <a:rPr lang="en-GB" sz="1400" dirty="0">
                <a:latin typeface="Arial" panose="020B0604020202020204" pitchFamily="34" charset="0"/>
                <a:cs typeface="Arial" panose="020B0604020202020204" pitchFamily="34" charset="0"/>
              </a:rPr>
              <a:t>In 2017, we enhanced our commitment to early years by progressing to Stage 1 Baby Friendly accreditation, commissioning the Breastfeeding Welcome Scheme, and becoming a Healthy Early Years pilot borough. These initiatives will further develop in 2018.</a:t>
            </a:r>
          </a:p>
          <a:p>
            <a:pPr marL="342900" lvl="1" indent="-342900" defTabSz="914400">
              <a:spcBef>
                <a:spcPts val="0"/>
              </a:spcBef>
              <a:buFont typeface="Wingdings" charset="2"/>
              <a:buChar char="§"/>
            </a:pPr>
            <a:r>
              <a:rPr lang="en-GB" sz="1400" dirty="0">
                <a:latin typeface="Arial" panose="020B0604020202020204" pitchFamily="34" charset="0"/>
                <a:cs typeface="Arial" panose="020B0604020202020204" pitchFamily="34" charset="0"/>
              </a:rPr>
              <a:t>In 2017, we linked public health and planning policy teams to ensure resident and community health is a key consideration of all Council planning decisions. </a:t>
            </a:r>
          </a:p>
          <a:p>
            <a:pPr marL="342900" lvl="1" indent="-342900" defTabSz="914400">
              <a:spcBef>
                <a:spcPts val="0"/>
              </a:spcBef>
              <a:buFont typeface="Wingdings" charset="2"/>
              <a:buChar char="§"/>
            </a:pPr>
            <a:r>
              <a:rPr lang="en-GB" sz="1400" dirty="0">
                <a:latin typeface="Arial" panose="020B0604020202020204" pitchFamily="34" charset="0"/>
                <a:cs typeface="Arial" panose="020B0604020202020204" pitchFamily="34" charset="0"/>
              </a:rPr>
              <a:t>In 2017, we were formally recognised by the GLA and Sustain for our work addressing food poverty across the borough. We are currently developing a Food Poverty Action Plan to deliver targeted work using a strategic, coordinated approach with community partners. </a:t>
            </a:r>
            <a:endParaRPr lang="en-GB" sz="14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6" name="Content Placeholder 4"/>
          <p:cNvSpPr txBox="1">
            <a:spLocks/>
          </p:cNvSpPr>
          <p:nvPr/>
        </p:nvSpPr>
        <p:spPr>
          <a:xfrm>
            <a:off x="4583204" y="1484792"/>
            <a:ext cx="4122023" cy="4508559"/>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 typeface="Arial"/>
              <a:buNone/>
            </a:pPr>
            <a:r>
              <a:rPr lang="en-US" sz="1400" b="1" dirty="0" smtClean="0"/>
              <a:t>Key areas of work for 2018</a:t>
            </a: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In 2018, </a:t>
            </a:r>
            <a:r>
              <a:rPr lang="en-GB" sz="1400" dirty="0">
                <a:latin typeface="Arial" panose="020B0604020202020204" pitchFamily="34" charset="0"/>
                <a:cs typeface="Arial" panose="020B0604020202020204" pitchFamily="34" charset="0"/>
              </a:rPr>
              <a:t>we will work to improve the confidence and competence of health and non-health professionals to effectively communicate healthy weight messages through a newly commissioned online training service. </a:t>
            </a: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In 2018, </a:t>
            </a:r>
            <a:r>
              <a:rPr lang="en-GB" sz="1400" dirty="0">
                <a:latin typeface="Arial" panose="020B0604020202020204" pitchFamily="34" charset="0"/>
                <a:cs typeface="Arial" panose="020B0604020202020204" pitchFamily="34" charset="0"/>
              </a:rPr>
              <a:t>we will increase levels of physical activity by developing tailored support to schools with the highest levels of excess weight and by piloting a unique Clinical Advice Pad prescribing physical activity to residents. </a:t>
            </a: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In 2018, </a:t>
            </a:r>
            <a:r>
              <a:rPr lang="en-GB" sz="1400" dirty="0">
                <a:latin typeface="Arial" panose="020B0604020202020204" pitchFamily="34" charset="0"/>
                <a:cs typeface="Arial" panose="020B0604020202020204" pitchFamily="34" charset="0"/>
              </a:rPr>
              <a:t>we will collaborate with Guys and St Thomas’ Charity, local faith groups and other Council departments to develop sustainable, community-driven interventions around obesity and multiple long term conditions to extend the reach of healthy weight services across the borough. </a:t>
            </a:r>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marL="0" indent="0" defTabSz="914400">
              <a:spcBef>
                <a:spcPts val="0"/>
              </a:spcBef>
              <a:buFont typeface="Arial"/>
              <a:buNone/>
            </a:pPr>
            <a:endParaRPr lang="en-GB" sz="1600" dirty="0"/>
          </a:p>
        </p:txBody>
      </p:sp>
    </p:spTree>
    <p:extLst>
      <p:ext uri="{BB962C8B-B14F-4D97-AF65-F5344CB8AC3E}">
        <p14:creationId xmlns:p14="http://schemas.microsoft.com/office/powerpoint/2010/main" val="2933293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Southwark has the second highest rate of new STI diagnosis in England</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SEXUAL HEALTH</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6"/>
            <a:ext cx="8370701" cy="1189402"/>
          </a:xfrm>
        </p:spPr>
        <p:txBody>
          <a:bodyPr>
            <a:normAutofit/>
          </a:bodyPr>
          <a:lstStyle/>
          <a:p>
            <a:pPr marL="0" indent="0" algn="just" defTabSz="914400">
              <a:spcBef>
                <a:spcPts val="0"/>
              </a:spcBef>
              <a:buNone/>
            </a:pPr>
            <a:r>
              <a:rPr lang="en-GB" sz="1400" b="1" dirty="0"/>
              <a:t>There were 8,117 new STI diagnoses in Southwark in 2016. With a rate of 2,628 new STI diagnoses per 100,000 population in 2016, Southwark has almost double the rate of STI diagnoses in London, and is the second highest of any borough in England, behind neighbouring Lambeth.</a:t>
            </a: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199236"/>
            <a:ext cx="6534149"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lvl="0">
              <a:buNone/>
            </a:pPr>
            <a:r>
              <a:rPr lang="en-GB" sz="900" b="1" dirty="0" smtClean="0">
                <a:latin typeface="Arial" panose="020B0604020202020204" pitchFamily="34" charset="0"/>
                <a:cs typeface="Arial" panose="020B0604020202020204" pitchFamily="34" charset="0"/>
              </a:rPr>
              <a:t>References</a:t>
            </a:r>
          </a:p>
          <a:p>
            <a:pPr marL="228600" lvl="0" indent="-228600">
              <a:buFont typeface="+mj-lt"/>
              <a:buAutoNum type="arabicPeriod"/>
            </a:pPr>
            <a:r>
              <a:rPr lang="en-GB" sz="900" dirty="0">
                <a:solidFill>
                  <a:schemeClr val="bg1">
                    <a:lumMod val="50000"/>
                  </a:schemeClr>
                </a:solidFill>
                <a:latin typeface="Arial" panose="020B0604020202020204" pitchFamily="34" charset="0"/>
                <a:cs typeface="Arial" panose="020B0604020202020204" pitchFamily="34" charset="0"/>
              </a:rPr>
              <a:t>PHE 2017, Sexual and Reproductive Health </a:t>
            </a:r>
            <a:r>
              <a:rPr lang="en-GB" sz="900" dirty="0" smtClean="0">
                <a:solidFill>
                  <a:schemeClr val="bg1">
                    <a:lumMod val="50000"/>
                  </a:schemeClr>
                </a:solidFill>
                <a:latin typeface="Arial" panose="020B0604020202020204" pitchFamily="34" charset="0"/>
                <a:cs typeface="Arial" panose="020B0604020202020204" pitchFamily="34" charset="0"/>
              </a:rPr>
              <a:t>Profiles</a:t>
            </a:r>
          </a:p>
          <a:p>
            <a:pPr marL="228600" lvl="0" indent="-228600">
              <a:buFont typeface="+mj-lt"/>
              <a:buAutoNum type="arabicPeriod"/>
            </a:pPr>
            <a:r>
              <a:rPr lang="en-GB" sz="900" dirty="0">
                <a:solidFill>
                  <a:schemeClr val="bg1">
                    <a:lumMod val="50000"/>
                  </a:schemeClr>
                </a:solidFill>
                <a:latin typeface="Arial" panose="020B0604020202020204" pitchFamily="34" charset="0"/>
                <a:cs typeface="Arial" panose="020B0604020202020204" pitchFamily="34" charset="0"/>
              </a:rPr>
              <a:t>PHE 2017, Southwark Local authority HIV, sexual and reproductive health epidemiology report (LASER): 2016</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4774711" y="2865473"/>
            <a:ext cx="3933825"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77303" y="2600849"/>
            <a:ext cx="4128643" cy="276999"/>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New STI diagnosis per 100,000 in Southwark 2012-16</a:t>
            </a:r>
            <a:endParaRPr lang="en-GB" sz="1200" b="1" dirty="0">
              <a:latin typeface="Arial" panose="020B0604020202020204" pitchFamily="34" charset="0"/>
              <a:cs typeface="Arial" panose="020B0604020202020204" pitchFamily="34" charset="0"/>
            </a:endParaRPr>
          </a:p>
        </p:txBody>
      </p:sp>
      <p:sp>
        <p:nvSpPr>
          <p:cNvPr id="3" name="TextBox 2"/>
          <p:cNvSpPr txBox="1"/>
          <p:nvPr/>
        </p:nvSpPr>
        <p:spPr>
          <a:xfrm>
            <a:off x="323849" y="2431325"/>
            <a:ext cx="4143375" cy="3539430"/>
          </a:xfrm>
          <a:prstGeom prst="rect">
            <a:avLst/>
          </a:prstGeom>
          <a:noFill/>
        </p:spPr>
        <p:txBody>
          <a:bodyPr wrap="square" rtlCol="0">
            <a:spAutoFit/>
          </a:bodyPr>
          <a:lstStyle/>
          <a:p>
            <a:pPr marL="342900" lvl="0" indent="-342900" defTabSz="914400">
              <a:buFont typeface="Wingdings" charset="2"/>
              <a:buChar char="§"/>
            </a:pPr>
            <a:r>
              <a:rPr lang="en-US" sz="1400" dirty="0" smtClean="0">
                <a:solidFill>
                  <a:prstClr val="black"/>
                </a:solidFill>
                <a:latin typeface="Arial"/>
                <a:cs typeface="Arial"/>
              </a:rPr>
              <a:t>The most common STIs in Southwark are chlamydia, gonorrhoea and genital warts</a:t>
            </a:r>
            <a:endParaRPr lang="en-GB" sz="1400" dirty="0" smtClean="0">
              <a:latin typeface="Arial" panose="020B0604020202020204" pitchFamily="34" charset="0"/>
              <a:cs typeface="Arial" panose="020B0604020202020204" pitchFamily="34" charset="0"/>
            </a:endParaRPr>
          </a:p>
          <a:p>
            <a:pPr marL="342900" lvl="1" indent="-342900" defTabSz="914400">
              <a:buFont typeface="Wingdings" charset="2"/>
              <a:buChar char="§"/>
            </a:pPr>
            <a:r>
              <a:rPr lang="en-GB" sz="1400" dirty="0" smtClean="0">
                <a:latin typeface="Arial" panose="020B0604020202020204" pitchFamily="34" charset="0"/>
                <a:cs typeface="Arial" panose="020B0604020202020204" pitchFamily="34" charset="0"/>
              </a:rPr>
              <a:t>56</a:t>
            </a:r>
            <a:r>
              <a:rPr lang="en-GB" sz="1400" dirty="0">
                <a:latin typeface="Arial" panose="020B0604020202020204" pitchFamily="34" charset="0"/>
                <a:cs typeface="Arial" panose="020B0604020202020204" pitchFamily="34" charset="0"/>
              </a:rPr>
              <a:t>% of all new STIs diagnoses were in men who have sex with men</a:t>
            </a:r>
            <a:r>
              <a:rPr lang="en-GB" sz="1400" dirty="0" smtClean="0">
                <a:latin typeface="Arial" panose="020B0604020202020204" pitchFamily="34" charset="0"/>
                <a:cs typeface="Arial" panose="020B0604020202020204" pitchFamily="34" charset="0"/>
              </a:rPr>
              <a:t>.</a:t>
            </a:r>
            <a:endParaRPr lang="en-US" sz="1400" dirty="0">
              <a:solidFill>
                <a:prstClr val="black"/>
              </a:solidFill>
              <a:latin typeface="Arial"/>
              <a:cs typeface="Arial"/>
            </a:endParaRPr>
          </a:p>
          <a:p>
            <a:pPr marL="342900" lvl="1" indent="-342900" defTabSz="914400">
              <a:spcBef>
                <a:spcPts val="0"/>
              </a:spcBef>
              <a:buFont typeface="Wingdings" charset="2"/>
              <a:buChar char="§"/>
            </a:pPr>
            <a:r>
              <a:rPr lang="en-GB" sz="1400" dirty="0" smtClean="0">
                <a:solidFill>
                  <a:prstClr val="black"/>
                </a:solidFill>
                <a:latin typeface="Arial"/>
                <a:cs typeface="Arial"/>
              </a:rPr>
              <a:t>Just </a:t>
            </a:r>
            <a:r>
              <a:rPr lang="en-GB" sz="1400" dirty="0">
                <a:solidFill>
                  <a:prstClr val="black"/>
                </a:solidFill>
                <a:latin typeface="Arial"/>
                <a:cs typeface="Arial"/>
              </a:rPr>
              <a:t>over one-third of new STI diagnoses were made up of those aged 15 to 24. Young people are also more likely to become re-infected with STIs, contributing to infection persistence. In Southwark, an estimated 14% of 15-19 year old women and 13% of 15-19 year old men presenting with a new STI from 2012 to 2016 became re-infected within 12 months. </a:t>
            </a:r>
            <a:endParaRPr lang="en-GB" sz="1400" dirty="0" smtClean="0">
              <a:solidFill>
                <a:prstClr val="black"/>
              </a:solidFill>
              <a:latin typeface="Arial"/>
              <a:cs typeface="Arial"/>
            </a:endParaRPr>
          </a:p>
          <a:p>
            <a:pPr marL="342900" lvl="1" indent="-342900" defTabSz="914400">
              <a:spcBef>
                <a:spcPts val="0"/>
              </a:spcBef>
              <a:buFont typeface="Wingdings" charset="2"/>
              <a:buChar char="§"/>
            </a:pPr>
            <a:r>
              <a:rPr lang="en-GB" sz="1400" dirty="0">
                <a:solidFill>
                  <a:prstClr val="black"/>
                </a:solidFill>
                <a:latin typeface="Arial"/>
                <a:cs typeface="Arial"/>
              </a:rPr>
              <a:t>The overwhelming majority (84%) of all new STI diagnoses in Southwark occurred in the two most deprived quintiles. </a:t>
            </a:r>
          </a:p>
        </p:txBody>
      </p:sp>
      <p:graphicFrame>
        <p:nvGraphicFramePr>
          <p:cNvPr id="10" name="Chart 9"/>
          <p:cNvGraphicFramePr/>
          <p:nvPr>
            <p:extLst>
              <p:ext uri="{D42A27DB-BD31-4B8C-83A1-F6EECF244321}">
                <p14:modId xmlns:p14="http://schemas.microsoft.com/office/powerpoint/2010/main" val="352864949"/>
              </p:ext>
            </p:extLst>
          </p:nvPr>
        </p:nvGraphicFramePr>
        <p:xfrm>
          <a:off x="4716269" y="3076575"/>
          <a:ext cx="3984625" cy="198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301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Southwark has the second highest rate of HIV prevalence in England, but rate of new diagnosis is declining</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HIV</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6"/>
            <a:ext cx="8370701" cy="1189402"/>
          </a:xfrm>
        </p:spPr>
        <p:txBody>
          <a:bodyPr>
            <a:normAutofit/>
          </a:bodyPr>
          <a:lstStyle/>
          <a:p>
            <a:pPr marL="0" indent="0" algn="just" defTabSz="914400">
              <a:spcBef>
                <a:spcPts val="0"/>
              </a:spcBef>
              <a:buNone/>
            </a:pPr>
            <a:r>
              <a:rPr lang="en-GB" sz="1400" b="1" dirty="0"/>
              <a:t>Levels of HIV in Southwark are particularly high, with the borough having the second prevalence in England, behind neighbouring Lambeth. There are currently 2,557 people living in the borough who have been diagnosed with HIV.</a:t>
            </a: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199236"/>
            <a:ext cx="6534149"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lvl="0">
              <a:buNone/>
            </a:pPr>
            <a:r>
              <a:rPr lang="en-GB" sz="900" b="1" dirty="0" smtClean="0">
                <a:latin typeface="Arial" panose="020B0604020202020204" pitchFamily="34" charset="0"/>
                <a:cs typeface="Arial" panose="020B0604020202020204" pitchFamily="34" charset="0"/>
              </a:rPr>
              <a:t>References</a:t>
            </a:r>
          </a:p>
          <a:p>
            <a:pPr marL="228600" lvl="0" indent="-228600">
              <a:buFont typeface="+mj-lt"/>
              <a:buAutoNum type="arabicPeriod"/>
            </a:pPr>
            <a:r>
              <a:rPr lang="en-GB" sz="900" dirty="0">
                <a:solidFill>
                  <a:schemeClr val="bg1">
                    <a:lumMod val="50000"/>
                  </a:schemeClr>
                </a:solidFill>
                <a:latin typeface="Arial" panose="020B0604020202020204" pitchFamily="34" charset="0"/>
                <a:cs typeface="Arial" panose="020B0604020202020204" pitchFamily="34" charset="0"/>
              </a:rPr>
              <a:t>PHE 2017, Sexual and Reproductive Health </a:t>
            </a:r>
            <a:r>
              <a:rPr lang="en-GB" sz="900" dirty="0" smtClean="0">
                <a:solidFill>
                  <a:schemeClr val="bg1">
                    <a:lumMod val="50000"/>
                  </a:schemeClr>
                </a:solidFill>
                <a:latin typeface="Arial" panose="020B0604020202020204" pitchFamily="34" charset="0"/>
                <a:cs typeface="Arial" panose="020B0604020202020204" pitchFamily="34" charset="0"/>
              </a:rPr>
              <a:t>Profiles</a:t>
            </a:r>
          </a:p>
          <a:p>
            <a:pPr marL="228600" lvl="0" indent="-228600">
              <a:buFont typeface="+mj-lt"/>
              <a:buAutoNum type="arabicPeriod"/>
            </a:pPr>
            <a:r>
              <a:rPr lang="en-GB" sz="900" dirty="0">
                <a:solidFill>
                  <a:schemeClr val="bg1">
                    <a:lumMod val="50000"/>
                  </a:schemeClr>
                </a:solidFill>
                <a:latin typeface="Arial" panose="020B0604020202020204" pitchFamily="34" charset="0"/>
                <a:cs typeface="Arial" panose="020B0604020202020204" pitchFamily="34" charset="0"/>
              </a:rPr>
              <a:t>PHE 2017, Southwark Local authority HIV, sexual and reproductive health epidemiology report (LASER): 2016</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4774711" y="2865473"/>
            <a:ext cx="3933825"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77303" y="2600849"/>
            <a:ext cx="4128643" cy="276999"/>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New HIV diagnosis rate per 100,000 in Southwark 2016</a:t>
            </a:r>
            <a:endParaRPr lang="en-GB" sz="1200" b="1" dirty="0">
              <a:latin typeface="Arial" panose="020B0604020202020204" pitchFamily="34" charset="0"/>
              <a:cs typeface="Arial" panose="020B0604020202020204" pitchFamily="34" charset="0"/>
            </a:endParaRPr>
          </a:p>
        </p:txBody>
      </p:sp>
      <p:sp>
        <p:nvSpPr>
          <p:cNvPr id="3" name="TextBox 2"/>
          <p:cNvSpPr txBox="1"/>
          <p:nvPr/>
        </p:nvSpPr>
        <p:spPr>
          <a:xfrm>
            <a:off x="323848" y="2259875"/>
            <a:ext cx="4143375" cy="3539430"/>
          </a:xfrm>
          <a:prstGeom prst="rect">
            <a:avLst/>
          </a:prstGeom>
          <a:noFill/>
        </p:spPr>
        <p:txBody>
          <a:bodyPr wrap="square" rtlCol="0">
            <a:spAutoFit/>
          </a:bodyPr>
          <a:lstStyle/>
          <a:p>
            <a:pPr marL="342900" lvl="0" indent="-342900" defTabSz="914400">
              <a:buFont typeface="Wingdings" charset="2"/>
              <a:buChar char="§"/>
            </a:pPr>
            <a:r>
              <a:rPr lang="en-GB" sz="1400" dirty="0" smtClean="0">
                <a:solidFill>
                  <a:prstClr val="black"/>
                </a:solidFill>
                <a:latin typeface="Arial"/>
                <a:cs typeface="Arial"/>
              </a:rPr>
              <a:t>In 2016, </a:t>
            </a:r>
            <a:r>
              <a:rPr lang="en-GB" sz="1400" dirty="0">
                <a:solidFill>
                  <a:prstClr val="black"/>
                </a:solidFill>
                <a:latin typeface="Arial"/>
                <a:cs typeface="Arial"/>
              </a:rPr>
              <a:t>more </a:t>
            </a:r>
            <a:r>
              <a:rPr lang="en-GB" sz="1400" dirty="0" smtClean="0">
                <a:solidFill>
                  <a:prstClr val="black"/>
                </a:solidFill>
                <a:latin typeface="Arial"/>
                <a:cs typeface="Arial"/>
              </a:rPr>
              <a:t>than 100 </a:t>
            </a:r>
            <a:r>
              <a:rPr lang="en-GB" sz="1400" dirty="0">
                <a:solidFill>
                  <a:prstClr val="black"/>
                </a:solidFill>
                <a:latin typeface="Arial"/>
                <a:cs typeface="Arial"/>
              </a:rPr>
              <a:t>people in Southwark were newly diagnosed with </a:t>
            </a:r>
            <a:r>
              <a:rPr lang="en-GB" sz="1400" dirty="0" smtClean="0">
                <a:solidFill>
                  <a:prstClr val="black"/>
                </a:solidFill>
                <a:latin typeface="Arial"/>
                <a:cs typeface="Arial"/>
              </a:rPr>
              <a:t>HIV. </a:t>
            </a:r>
          </a:p>
          <a:p>
            <a:pPr marL="342900" lvl="0" indent="-342900" defTabSz="914400">
              <a:buFont typeface="Wingdings" charset="2"/>
              <a:buChar char="§"/>
            </a:pPr>
            <a:endParaRPr lang="en-GB" sz="1400" dirty="0" smtClean="0">
              <a:solidFill>
                <a:prstClr val="black"/>
              </a:solidFill>
              <a:latin typeface="Arial"/>
              <a:cs typeface="Arial"/>
            </a:endParaRPr>
          </a:p>
          <a:p>
            <a:pPr marL="342900" lvl="0" indent="-342900" defTabSz="914400">
              <a:buFont typeface="Wingdings" charset="2"/>
              <a:buChar char="§"/>
            </a:pPr>
            <a:r>
              <a:rPr lang="en-GB" sz="1400" dirty="0" smtClean="0">
                <a:solidFill>
                  <a:prstClr val="black"/>
                </a:solidFill>
                <a:latin typeface="Arial"/>
                <a:cs typeface="Arial"/>
              </a:rPr>
              <a:t>While the rate in Southwark is significantly higher than London, </a:t>
            </a:r>
            <a:r>
              <a:rPr lang="en-GB" sz="1400" dirty="0">
                <a:solidFill>
                  <a:prstClr val="black"/>
                </a:solidFill>
                <a:latin typeface="Arial"/>
                <a:cs typeface="Arial"/>
              </a:rPr>
              <a:t>the gap has narrowed significantly </a:t>
            </a:r>
            <a:r>
              <a:rPr lang="en-GB" sz="1400" dirty="0" smtClean="0">
                <a:solidFill>
                  <a:prstClr val="black"/>
                </a:solidFill>
                <a:latin typeface="Arial"/>
                <a:cs typeface="Arial"/>
              </a:rPr>
              <a:t>time </a:t>
            </a:r>
            <a:r>
              <a:rPr lang="en-GB" sz="1400" dirty="0">
                <a:solidFill>
                  <a:prstClr val="black"/>
                </a:solidFill>
                <a:latin typeface="Arial"/>
                <a:cs typeface="Arial"/>
              </a:rPr>
              <a:t>as new diagnoses in Southwark have more than halved since 2011</a:t>
            </a:r>
            <a:r>
              <a:rPr lang="en-GB" sz="1400" dirty="0" smtClean="0">
                <a:solidFill>
                  <a:prstClr val="black"/>
                </a:solidFill>
                <a:latin typeface="Arial"/>
                <a:cs typeface="Arial"/>
              </a:rPr>
              <a:t>.</a:t>
            </a:r>
          </a:p>
          <a:p>
            <a:pPr marL="342900" lvl="0" indent="-342900" defTabSz="914400">
              <a:buFont typeface="Wingdings" charset="2"/>
              <a:buChar char="§"/>
            </a:pPr>
            <a:endParaRPr lang="en-GB" sz="1400" dirty="0" smtClean="0">
              <a:solidFill>
                <a:prstClr val="black"/>
              </a:solidFill>
              <a:latin typeface="Arial"/>
              <a:cs typeface="Arial"/>
            </a:endParaRPr>
          </a:p>
          <a:p>
            <a:pPr marL="342900" lvl="0" indent="-342900" defTabSz="914400">
              <a:buFont typeface="Wingdings" charset="2"/>
              <a:buChar char="§"/>
            </a:pPr>
            <a:r>
              <a:rPr lang="en-GB" sz="1400" dirty="0" smtClean="0">
                <a:solidFill>
                  <a:prstClr val="black"/>
                </a:solidFill>
                <a:latin typeface="Arial"/>
                <a:cs typeface="Arial"/>
              </a:rPr>
              <a:t>Late </a:t>
            </a:r>
            <a:r>
              <a:rPr lang="en-GB" sz="1400" dirty="0">
                <a:solidFill>
                  <a:prstClr val="black"/>
                </a:solidFill>
                <a:latin typeface="Arial"/>
                <a:cs typeface="Arial"/>
              </a:rPr>
              <a:t>diagnosis is the most important predictor of HIV-related morbidity and short-term mortality and this has also improved in Southwark over time. However, still over one-third (37%) of adults newly diagnosed with HIV were diagnosed late in Southwark between 2014 and 2016. </a:t>
            </a:r>
          </a:p>
        </p:txBody>
      </p:sp>
      <p:graphicFrame>
        <p:nvGraphicFramePr>
          <p:cNvPr id="11" name="Chart 10"/>
          <p:cNvGraphicFramePr/>
          <p:nvPr>
            <p:extLst>
              <p:ext uri="{D42A27DB-BD31-4B8C-83A1-F6EECF244321}">
                <p14:modId xmlns:p14="http://schemas.microsoft.com/office/powerpoint/2010/main" val="3433739855"/>
              </p:ext>
            </p:extLst>
          </p:nvPr>
        </p:nvGraphicFramePr>
        <p:xfrm>
          <a:off x="4741669" y="3147060"/>
          <a:ext cx="4031235" cy="23545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6328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0426" y="1472755"/>
            <a:ext cx="8508037" cy="4508559"/>
          </a:xfrm>
        </p:spPr>
        <p:txBody>
          <a:bodyPr>
            <a:normAutofit/>
          </a:bodyPr>
          <a:lstStyle/>
          <a:p>
            <a:pPr marL="0" indent="0" defTabSz="914400">
              <a:spcBef>
                <a:spcPts val="0"/>
              </a:spcBef>
              <a:buNone/>
            </a:pPr>
            <a:endParaRPr lang="en-GB" sz="1600" dirty="0" smtClean="0"/>
          </a:p>
          <a:p>
            <a:pPr marL="0" indent="0" defTabSz="914400">
              <a:spcBef>
                <a:spcPts val="0"/>
              </a:spcBef>
              <a:buNone/>
            </a:pPr>
            <a:endParaRPr lang="en-GB" sz="1600" dirty="0"/>
          </a:p>
        </p:txBody>
      </p:sp>
      <p:graphicFrame>
        <p:nvGraphicFramePr>
          <p:cNvPr id="3" name="Table 2"/>
          <p:cNvGraphicFramePr>
            <a:graphicFrameLocks noGrp="1"/>
          </p:cNvGraphicFramePr>
          <p:nvPr>
            <p:extLst>
              <p:ext uri="{D42A27DB-BD31-4B8C-83A1-F6EECF244321}">
                <p14:modId xmlns:p14="http://schemas.microsoft.com/office/powerpoint/2010/main" val="1254685973"/>
              </p:ext>
            </p:extLst>
          </p:nvPr>
        </p:nvGraphicFramePr>
        <p:xfrm>
          <a:off x="504824" y="1600225"/>
          <a:ext cx="8371795" cy="4424680"/>
        </p:xfrm>
        <a:graphic>
          <a:graphicData uri="http://schemas.openxmlformats.org/drawingml/2006/table">
            <a:tbl>
              <a:tblPr firstRow="1" bandRow="1">
                <a:tableStyleId>{5C22544A-7EE6-4342-B048-85BDC9FD1C3A}</a:tableStyleId>
              </a:tblPr>
              <a:tblGrid>
                <a:gridCol w="2480563"/>
                <a:gridCol w="5891232"/>
              </a:tblGrid>
              <a:tr h="370840">
                <a:tc>
                  <a:txBody>
                    <a:bodyPr/>
                    <a:lstStyle/>
                    <a:p>
                      <a:r>
                        <a:rPr lang="en-GB" sz="1800" b="1" dirty="0" smtClean="0">
                          <a:solidFill>
                            <a:schemeClr val="tx1"/>
                          </a:solidFill>
                          <a:latin typeface="Arial" panose="020B0604020202020204" pitchFamily="34" charset="0"/>
                          <a:cs typeface="Arial" panose="020B0604020202020204" pitchFamily="34" charset="0"/>
                        </a:rPr>
                        <a:t>Report title:</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Annual Public Health Report of the Director of Health and Wellbeing 2017 (accompanying</a:t>
                      </a:r>
                      <a:r>
                        <a:rPr lang="en-GB" sz="1800" baseline="0" dirty="0" smtClean="0">
                          <a:solidFill>
                            <a:schemeClr val="tx1"/>
                          </a:solidFill>
                          <a:latin typeface="Arial" panose="020B0604020202020204" pitchFamily="34" charset="0"/>
                          <a:cs typeface="Arial" panose="020B0604020202020204" pitchFamily="34" charset="0"/>
                        </a:rPr>
                        <a:t> slides)</a:t>
                      </a:r>
                      <a:endParaRPr lang="en-GB" sz="1800" dirty="0">
                        <a:solidFill>
                          <a:schemeClr val="tx1"/>
                        </a:solidFill>
                        <a:latin typeface="Arial" panose="020B0604020202020204" pitchFamily="34" charset="0"/>
                        <a:cs typeface="Arial" panose="020B0604020202020204" pitchFamily="34" charset="0"/>
                      </a:endParaRPr>
                    </a:p>
                  </a:txBody>
                  <a:tcPr>
                    <a:noFill/>
                  </a:tcPr>
                </a:tc>
              </a:tr>
              <a:tr h="370840">
                <a:tc>
                  <a:txBody>
                    <a:bodyPr/>
                    <a:lstStyle/>
                    <a:p>
                      <a:r>
                        <a:rPr lang="en-GB" sz="1800" b="1" dirty="0" smtClean="0">
                          <a:solidFill>
                            <a:schemeClr val="tx1"/>
                          </a:solidFill>
                          <a:latin typeface="Arial" panose="020B0604020202020204" pitchFamily="34" charset="0"/>
                          <a:cs typeface="Arial" panose="020B0604020202020204" pitchFamily="34" charset="0"/>
                        </a:rPr>
                        <a:t>Status:</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Public</a:t>
                      </a:r>
                      <a:endParaRPr lang="en-GB" sz="1800" dirty="0">
                        <a:solidFill>
                          <a:schemeClr val="tx1"/>
                        </a:solidFill>
                        <a:latin typeface="Arial" panose="020B0604020202020204" pitchFamily="34" charset="0"/>
                        <a:cs typeface="Arial" panose="020B0604020202020204" pitchFamily="34" charset="0"/>
                      </a:endParaRPr>
                    </a:p>
                  </a:txBody>
                  <a:tcPr>
                    <a:noFill/>
                  </a:tcPr>
                </a:tc>
              </a:tr>
              <a:tr h="370840">
                <a:tc>
                  <a:txBody>
                    <a:bodyPr/>
                    <a:lstStyle/>
                    <a:p>
                      <a:r>
                        <a:rPr lang="en-GB" sz="1800" b="1" dirty="0" smtClean="0">
                          <a:solidFill>
                            <a:schemeClr val="tx1"/>
                          </a:solidFill>
                          <a:latin typeface="Arial" panose="020B0604020202020204" pitchFamily="34" charset="0"/>
                          <a:cs typeface="Arial" panose="020B0604020202020204" pitchFamily="34" charset="0"/>
                        </a:rPr>
                        <a:t>Prepared</a:t>
                      </a:r>
                      <a:r>
                        <a:rPr lang="en-GB" sz="1800" b="1" baseline="0" dirty="0" smtClean="0">
                          <a:solidFill>
                            <a:schemeClr val="tx1"/>
                          </a:solidFill>
                          <a:latin typeface="Arial" panose="020B0604020202020204" pitchFamily="34" charset="0"/>
                          <a:cs typeface="Arial" panose="020B0604020202020204" pitchFamily="34" charset="0"/>
                        </a:rPr>
                        <a:t> by:</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Nora Cooke</a:t>
                      </a:r>
                      <a:r>
                        <a:rPr lang="en-GB" sz="1800" baseline="0" dirty="0" smtClean="0">
                          <a:solidFill>
                            <a:schemeClr val="tx1"/>
                          </a:solidFill>
                          <a:latin typeface="Arial" panose="020B0604020202020204" pitchFamily="34" charset="0"/>
                          <a:cs typeface="Arial" panose="020B0604020202020204" pitchFamily="34" charset="0"/>
                        </a:rPr>
                        <a:t> O’Dowd</a:t>
                      </a:r>
                      <a:endParaRPr lang="en-GB" sz="1800" dirty="0">
                        <a:solidFill>
                          <a:schemeClr val="tx1"/>
                        </a:solidFill>
                        <a:latin typeface="Arial" panose="020B0604020202020204" pitchFamily="34" charset="0"/>
                        <a:cs typeface="Arial" panose="020B0604020202020204" pitchFamily="34" charset="0"/>
                      </a:endParaRPr>
                    </a:p>
                  </a:txBody>
                  <a:tcPr>
                    <a:noFill/>
                  </a:tcPr>
                </a:tc>
              </a:tr>
              <a:tr h="370840">
                <a:tc>
                  <a:txBody>
                    <a:bodyPr/>
                    <a:lstStyle/>
                    <a:p>
                      <a:r>
                        <a:rPr lang="en-GB" sz="1800" b="1" dirty="0" smtClean="0">
                          <a:solidFill>
                            <a:schemeClr val="tx1"/>
                          </a:solidFill>
                          <a:latin typeface="Arial" panose="020B0604020202020204" pitchFamily="34" charset="0"/>
                          <a:cs typeface="Arial" panose="020B0604020202020204" pitchFamily="34" charset="0"/>
                        </a:rPr>
                        <a:t>Contributors:</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Sophie</a:t>
                      </a:r>
                      <a:r>
                        <a:rPr lang="en-GB" sz="1800" baseline="0" dirty="0" smtClean="0">
                          <a:solidFill>
                            <a:schemeClr val="tx1"/>
                          </a:solidFill>
                          <a:latin typeface="Arial" panose="020B0604020202020204" pitchFamily="34" charset="0"/>
                          <a:cs typeface="Arial" panose="020B0604020202020204" pitchFamily="34" charset="0"/>
                        </a:rPr>
                        <a:t> Baird, </a:t>
                      </a:r>
                      <a:r>
                        <a:rPr lang="en-GB" sz="1800" dirty="0" smtClean="0">
                          <a:solidFill>
                            <a:schemeClr val="tx1"/>
                          </a:solidFill>
                          <a:latin typeface="Arial" panose="020B0604020202020204" pitchFamily="34" charset="0"/>
                          <a:cs typeface="Arial" panose="020B0604020202020204" pitchFamily="34" charset="0"/>
                        </a:rPr>
                        <a:t>Chris</a:t>
                      </a:r>
                      <a:r>
                        <a:rPr lang="en-GB" sz="1800" baseline="0" dirty="0" smtClean="0">
                          <a:solidFill>
                            <a:schemeClr val="tx1"/>
                          </a:solidFill>
                          <a:latin typeface="Arial" panose="020B0604020202020204" pitchFamily="34" charset="0"/>
                          <a:cs typeface="Arial" panose="020B0604020202020204" pitchFamily="34" charset="0"/>
                        </a:rPr>
                        <a:t> Williamson, Richard Pinder</a:t>
                      </a:r>
                      <a:endParaRPr lang="en-GB" sz="1800" dirty="0">
                        <a:solidFill>
                          <a:schemeClr val="tx1"/>
                        </a:solidFill>
                        <a:latin typeface="Arial" panose="020B0604020202020204" pitchFamily="34" charset="0"/>
                        <a:cs typeface="Arial" panose="020B0604020202020204" pitchFamily="34" charset="0"/>
                      </a:endParaRPr>
                    </a:p>
                  </a:txBody>
                  <a:tcPr>
                    <a:noFill/>
                  </a:tcPr>
                </a:tc>
              </a:tr>
              <a:tr h="370840">
                <a:tc>
                  <a:txBody>
                    <a:bodyPr/>
                    <a:lstStyle/>
                    <a:p>
                      <a:r>
                        <a:rPr lang="en-GB" sz="1800" b="1" dirty="0" smtClean="0">
                          <a:solidFill>
                            <a:schemeClr val="tx1"/>
                          </a:solidFill>
                          <a:latin typeface="Arial" panose="020B0604020202020204" pitchFamily="34" charset="0"/>
                          <a:cs typeface="Arial" panose="020B0604020202020204" pitchFamily="34" charset="0"/>
                        </a:rPr>
                        <a:t>Approved</a:t>
                      </a:r>
                      <a:r>
                        <a:rPr lang="en-GB" sz="1800" b="1" baseline="0" dirty="0" smtClean="0">
                          <a:solidFill>
                            <a:schemeClr val="tx1"/>
                          </a:solidFill>
                          <a:latin typeface="Arial" panose="020B0604020202020204" pitchFamily="34" charset="0"/>
                          <a:cs typeface="Arial" panose="020B0604020202020204" pitchFamily="34" charset="0"/>
                        </a:rPr>
                        <a:t> by:</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Kevin</a:t>
                      </a:r>
                      <a:r>
                        <a:rPr lang="en-GB" sz="1800" baseline="0" dirty="0" smtClean="0">
                          <a:solidFill>
                            <a:schemeClr val="tx1"/>
                          </a:solidFill>
                          <a:latin typeface="Arial" panose="020B0604020202020204" pitchFamily="34" charset="0"/>
                          <a:cs typeface="Arial" panose="020B0604020202020204" pitchFamily="34" charset="0"/>
                        </a:rPr>
                        <a:t> Fenton </a:t>
                      </a:r>
                      <a:endParaRPr lang="en-GB" sz="1800" dirty="0">
                        <a:solidFill>
                          <a:schemeClr val="tx1"/>
                        </a:solidFill>
                        <a:latin typeface="Arial" panose="020B0604020202020204" pitchFamily="34" charset="0"/>
                        <a:cs typeface="Arial" panose="020B0604020202020204" pitchFamily="34" charset="0"/>
                      </a:endParaRPr>
                    </a:p>
                  </a:txBody>
                  <a:tcPr>
                    <a:noFill/>
                  </a:tcPr>
                </a:tc>
              </a:tr>
              <a:tr h="370840">
                <a:tc>
                  <a:txBody>
                    <a:bodyPr/>
                    <a:lstStyle/>
                    <a:p>
                      <a:r>
                        <a:rPr lang="en-GB" sz="1800" b="1" dirty="0" smtClean="0">
                          <a:solidFill>
                            <a:schemeClr val="tx1"/>
                          </a:solidFill>
                          <a:latin typeface="Arial" panose="020B0604020202020204" pitchFamily="34" charset="0"/>
                          <a:cs typeface="Arial" panose="020B0604020202020204" pitchFamily="34" charset="0"/>
                        </a:rPr>
                        <a:t>Suggested</a:t>
                      </a:r>
                      <a:r>
                        <a:rPr lang="en-GB" sz="1800" b="1" baseline="0" dirty="0" smtClean="0">
                          <a:solidFill>
                            <a:schemeClr val="tx1"/>
                          </a:solidFill>
                          <a:latin typeface="Arial" panose="020B0604020202020204" pitchFamily="34" charset="0"/>
                          <a:cs typeface="Arial" panose="020B0604020202020204" pitchFamily="34" charset="0"/>
                        </a:rPr>
                        <a:t> citation:</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smtClean="0">
                          <a:solidFill>
                            <a:schemeClr val="tx1"/>
                          </a:solidFill>
                          <a:latin typeface="Arial" panose="020B0604020202020204" pitchFamily="34" charset="0"/>
                          <a:cs typeface="Arial" panose="020B0604020202020204" pitchFamily="34" charset="0"/>
                        </a:rPr>
                        <a:t>Healthy People in</a:t>
                      </a:r>
                      <a:r>
                        <a:rPr lang="en-GB" sz="1800" baseline="0" dirty="0" smtClean="0">
                          <a:solidFill>
                            <a:schemeClr val="tx1"/>
                          </a:solidFill>
                          <a:latin typeface="Arial" panose="020B0604020202020204" pitchFamily="34" charset="0"/>
                          <a:cs typeface="Arial" panose="020B0604020202020204" pitchFamily="34" charset="0"/>
                        </a:rPr>
                        <a:t> Healthy Places; </a:t>
                      </a:r>
                      <a:r>
                        <a:rPr lang="en-GB" sz="1800" dirty="0" smtClean="0">
                          <a:solidFill>
                            <a:schemeClr val="tx1"/>
                          </a:solidFill>
                          <a:latin typeface="Arial" panose="020B0604020202020204" pitchFamily="34" charset="0"/>
                          <a:cs typeface="Arial" panose="020B0604020202020204" pitchFamily="34" charset="0"/>
                        </a:rPr>
                        <a:t>Annual Public Health Report of the Director of Health and Wellbeing 2017 (accompanying slides). </a:t>
                      </a:r>
                      <a:r>
                        <a:rPr lang="en-GB" sz="1800" baseline="0" dirty="0" smtClean="0">
                          <a:solidFill>
                            <a:schemeClr val="tx1"/>
                          </a:solidFill>
                          <a:latin typeface="Arial" panose="020B0604020202020204" pitchFamily="34" charset="0"/>
                          <a:cs typeface="Arial" panose="020B0604020202020204" pitchFamily="34" charset="0"/>
                        </a:rPr>
                        <a:t>Southwark Council: London. 2018.</a:t>
                      </a:r>
                      <a:endParaRPr lang="en-GB" sz="1800" dirty="0">
                        <a:solidFill>
                          <a:schemeClr val="tx1"/>
                        </a:solidFill>
                        <a:latin typeface="Arial" panose="020B0604020202020204" pitchFamily="34" charset="0"/>
                        <a:cs typeface="Arial" panose="020B0604020202020204" pitchFamily="34" charset="0"/>
                      </a:endParaRPr>
                    </a:p>
                  </a:txBody>
                  <a:tcPr>
                    <a:noFill/>
                  </a:tcPr>
                </a:tc>
              </a:tr>
              <a:tr h="370840">
                <a:tc>
                  <a:txBody>
                    <a:bodyPr/>
                    <a:lstStyle/>
                    <a:p>
                      <a:r>
                        <a:rPr lang="en-GB" sz="1800" b="1" dirty="0" smtClean="0">
                          <a:solidFill>
                            <a:schemeClr val="tx1"/>
                          </a:solidFill>
                          <a:latin typeface="Arial" panose="020B0604020202020204" pitchFamily="34" charset="0"/>
                          <a:cs typeface="Arial" panose="020B0604020202020204" pitchFamily="34" charset="0"/>
                        </a:rPr>
                        <a:t>Contact</a:t>
                      </a:r>
                      <a:r>
                        <a:rPr lang="en-GB" sz="1800" b="1" baseline="0" dirty="0" smtClean="0">
                          <a:solidFill>
                            <a:schemeClr val="tx1"/>
                          </a:solidFill>
                          <a:latin typeface="Arial" panose="020B0604020202020204" pitchFamily="34" charset="0"/>
                          <a:cs typeface="Arial" panose="020B0604020202020204" pitchFamily="34" charset="0"/>
                        </a:rPr>
                        <a:t> details:</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baseline="0" dirty="0" smtClean="0">
                          <a:solidFill>
                            <a:schemeClr val="bg1">
                              <a:lumMod val="65000"/>
                            </a:schemeClr>
                          </a:solidFill>
                          <a:latin typeface="Arial" panose="020B0604020202020204" pitchFamily="34" charset="0"/>
                          <a:cs typeface="Arial" panose="020B0604020202020204" pitchFamily="34" charset="0"/>
                          <a:hlinkClick r:id="rId2"/>
                        </a:rPr>
                        <a:t>publichealth@southwark.gov.uk</a:t>
                      </a:r>
                      <a:r>
                        <a:rPr lang="en-GB" sz="1800" baseline="0" dirty="0" smtClean="0">
                          <a:solidFill>
                            <a:schemeClr val="bg1">
                              <a:lumMod val="65000"/>
                            </a:schemeClr>
                          </a:solidFill>
                          <a:latin typeface="Arial" panose="020B0604020202020204" pitchFamily="34" charset="0"/>
                          <a:cs typeface="Arial" panose="020B0604020202020204" pitchFamily="34" charset="0"/>
                        </a:rPr>
                        <a:t> </a:t>
                      </a:r>
                      <a:endParaRPr lang="en-GB" sz="1800" dirty="0">
                        <a:solidFill>
                          <a:schemeClr val="bg1">
                            <a:lumMod val="65000"/>
                          </a:schemeClr>
                        </a:solidFill>
                        <a:latin typeface="Arial" panose="020B0604020202020204" pitchFamily="34" charset="0"/>
                        <a:cs typeface="Arial" panose="020B0604020202020204" pitchFamily="34" charset="0"/>
                      </a:endParaRPr>
                    </a:p>
                  </a:txBody>
                  <a:tcPr>
                    <a:noFill/>
                  </a:tcPr>
                </a:tc>
              </a:tr>
              <a:tr h="370840">
                <a:tc>
                  <a:txBody>
                    <a:bodyPr/>
                    <a:lstStyle/>
                    <a:p>
                      <a:r>
                        <a:rPr lang="en-GB" sz="1800" b="1" dirty="0" smtClean="0">
                          <a:solidFill>
                            <a:schemeClr val="tx1"/>
                          </a:solidFill>
                          <a:latin typeface="Arial" panose="020B0604020202020204" pitchFamily="34" charset="0"/>
                          <a:cs typeface="Arial" panose="020B0604020202020204" pitchFamily="34" charset="0"/>
                        </a:rPr>
                        <a:t>Date of publication:</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14 March </a:t>
                      </a:r>
                      <a:r>
                        <a:rPr lang="en-GB" sz="1800" baseline="0" dirty="0" smtClean="0">
                          <a:solidFill>
                            <a:schemeClr val="tx1"/>
                          </a:solidFill>
                          <a:latin typeface="Arial" panose="020B0604020202020204" pitchFamily="34" charset="0"/>
                          <a:cs typeface="Arial" panose="020B0604020202020204" pitchFamily="34" charset="0"/>
                        </a:rPr>
                        <a:t>2018</a:t>
                      </a:r>
                      <a:endParaRPr lang="en-GB" sz="1800" dirty="0">
                        <a:solidFill>
                          <a:schemeClr val="tx1"/>
                        </a:solidFill>
                        <a:latin typeface="Arial" panose="020B0604020202020204" pitchFamily="34" charset="0"/>
                        <a:cs typeface="Arial" panose="020B0604020202020204" pitchFamily="34" charset="0"/>
                      </a:endParaRPr>
                    </a:p>
                  </a:txBody>
                  <a:tcPr>
                    <a:noFill/>
                  </a:tcPr>
                </a:tc>
              </a:tr>
              <a:tr h="370840">
                <a:tc>
                  <a:txBody>
                    <a:bodyPr/>
                    <a:lstStyle/>
                    <a:p>
                      <a:endParaRPr lang="en-GB" sz="1800" b="1" dirty="0">
                        <a:solidFill>
                          <a:schemeClr val="bg1">
                            <a:lumMod val="65000"/>
                          </a:schemeClr>
                        </a:solidFill>
                        <a:latin typeface="Arial" panose="020B0604020202020204" pitchFamily="34" charset="0"/>
                        <a:cs typeface="Arial" panose="020B0604020202020204" pitchFamily="34" charset="0"/>
                      </a:endParaRPr>
                    </a:p>
                  </a:txBody>
                  <a:tcPr>
                    <a:noFill/>
                  </a:tcPr>
                </a:tc>
                <a:tc>
                  <a:txBody>
                    <a:bodyPr/>
                    <a:lstStyle/>
                    <a:p>
                      <a:endParaRPr lang="en-GB" sz="1800" dirty="0">
                        <a:solidFill>
                          <a:schemeClr val="bg1">
                            <a:lumMod val="65000"/>
                          </a:schemeClr>
                        </a:solidFill>
                        <a:latin typeface="Arial" panose="020B0604020202020204" pitchFamily="34" charset="0"/>
                        <a:cs typeface="Arial" panose="020B0604020202020204" pitchFamily="34" charset="0"/>
                      </a:endParaRPr>
                    </a:p>
                  </a:txBody>
                  <a:tcPr>
                    <a:noFill/>
                  </a:tcPr>
                </a:tc>
              </a:tr>
            </a:tbl>
          </a:graphicData>
        </a:graphic>
      </p:graphicFrame>
      <p:sp>
        <p:nvSpPr>
          <p:cNvPr id="6" name="TextBox 5"/>
          <p:cNvSpPr txBox="1"/>
          <p:nvPr/>
        </p:nvSpPr>
        <p:spPr>
          <a:xfrm>
            <a:off x="255942" y="1202357"/>
            <a:ext cx="4403834" cy="369332"/>
          </a:xfrm>
          <a:prstGeom prst="rect">
            <a:avLst/>
          </a:prstGeom>
          <a:noFill/>
        </p:spPr>
        <p:txBody>
          <a:bodyPr wrap="square" rtlCol="0">
            <a:spAutoFit/>
          </a:bodyPr>
          <a:lstStyle/>
          <a:p>
            <a:pPr defTabSz="457200"/>
            <a:r>
              <a:rPr lang="en-US" b="1" dirty="0" smtClean="0">
                <a:solidFill>
                  <a:prstClr val="white">
                    <a:lumMod val="50000"/>
                  </a:prstClr>
                </a:solidFill>
                <a:latin typeface="Arial" charset="0"/>
                <a:ea typeface="Arial" charset="0"/>
                <a:cs typeface="Arial" charset="0"/>
              </a:rPr>
              <a:t>GATEWAY INFORMATION</a:t>
            </a:r>
            <a:endParaRPr lang="en-US" b="1" dirty="0">
              <a:solidFill>
                <a:prstClr val="white">
                  <a:lumMod val="50000"/>
                </a:prstClr>
              </a:solidFill>
              <a:latin typeface="Arial" charset="0"/>
              <a:ea typeface="Arial" charset="0"/>
              <a:cs typeface="Arial" charset="0"/>
            </a:endParaRPr>
          </a:p>
        </p:txBody>
      </p:sp>
    </p:spTree>
    <p:extLst>
      <p:ext uri="{BB962C8B-B14F-4D97-AF65-F5344CB8AC3E}">
        <p14:creationId xmlns:p14="http://schemas.microsoft.com/office/powerpoint/2010/main" val="4147327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We are developing a strategy with Lambeth and Lewisham to reduce the burden of poor sexual health </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SEXUAL HEALTH</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5"/>
            <a:ext cx="4122023" cy="4508559"/>
          </a:xfrm>
          <a:ln>
            <a:noFill/>
          </a:ln>
        </p:spPr>
        <p:txBody>
          <a:bodyPr>
            <a:normAutofit/>
          </a:bodyPr>
          <a:lstStyle/>
          <a:p>
            <a:pPr marL="0" indent="0" defTabSz="914400">
              <a:spcBef>
                <a:spcPts val="0"/>
              </a:spcBef>
              <a:buNone/>
            </a:pPr>
            <a:r>
              <a:rPr lang="en-US" sz="1400" b="1" dirty="0" smtClean="0"/>
              <a:t>Key achievements in 2017</a:t>
            </a:r>
            <a:endParaRPr lang="en-US" sz="1400" b="1" dirty="0"/>
          </a:p>
          <a:p>
            <a:pPr marL="342900" lvl="1" indent="-342900" defTabSz="914400">
              <a:spcBef>
                <a:spcPts val="0"/>
              </a:spcBef>
              <a:buFont typeface="Wingdings" charset="2"/>
              <a:buChar char="§"/>
            </a:pPr>
            <a:r>
              <a:rPr lang="en-GB" sz="1400" dirty="0">
                <a:ea typeface="Calibri"/>
                <a:cs typeface="Times New Roman"/>
              </a:rPr>
              <a:t>Between 2015 and 2016 (latest available data), new diagnoses of STIs declined by 9% and new diagnoses of HIV declined by 40%, while rates of testing continued to increase</a:t>
            </a:r>
            <a:r>
              <a:rPr lang="en-GB" sz="1400" dirty="0" smtClean="0">
                <a:ea typeface="Calibri"/>
                <a:cs typeface="Times New Roman"/>
              </a:rPr>
              <a:t>.</a:t>
            </a:r>
          </a:p>
          <a:p>
            <a:pPr marL="342900" lvl="1" indent="-342900" defTabSz="914400">
              <a:spcBef>
                <a:spcPts val="0"/>
              </a:spcBef>
              <a:buFont typeface="Wingdings" charset="2"/>
              <a:buChar char="§"/>
            </a:pPr>
            <a:endParaRPr lang="en-GB" sz="1400" dirty="0" smtClean="0"/>
          </a:p>
          <a:p>
            <a:pPr marL="342900" lvl="1" indent="-342900" defTabSz="914400">
              <a:spcBef>
                <a:spcPts val="0"/>
              </a:spcBef>
              <a:buFont typeface="Wingdings" charset="2"/>
              <a:buChar char="§"/>
            </a:pPr>
            <a:r>
              <a:rPr lang="en-GB" sz="1400" dirty="0" smtClean="0"/>
              <a:t>In </a:t>
            </a:r>
            <a:r>
              <a:rPr lang="en-GB" sz="1400" dirty="0"/>
              <a:t>2017, we agreed integrated sexual health contracts with KCH and GSTT, maintaining high quality services while reducing contract costs by £9.3m over the next 4.5 </a:t>
            </a:r>
            <a:r>
              <a:rPr lang="en-GB" sz="1400" dirty="0" smtClean="0"/>
              <a:t>years.</a:t>
            </a: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endParaRPr lang="en-GB" sz="1400" dirty="0" smtClean="0"/>
          </a:p>
          <a:p>
            <a:pPr marL="342900" lvl="1" indent="-342900" defTabSz="914400">
              <a:spcBef>
                <a:spcPts val="0"/>
              </a:spcBef>
              <a:buFont typeface="Wingdings" charset="2"/>
              <a:buChar char="§"/>
            </a:pPr>
            <a:r>
              <a:rPr lang="en-GB" sz="1400" dirty="0" smtClean="0"/>
              <a:t>In </a:t>
            </a:r>
            <a:r>
              <a:rPr lang="en-GB" sz="1400" dirty="0"/>
              <a:t>2017, an innovative integrated young peoples’ wellbeing service was commissioned to better meet the multiple needs of young people, including sexual health, drugs and alcohol, and mental wellbeing. We are currently working with the service provider (Brook and CGL) to embed the new service.</a:t>
            </a:r>
          </a:p>
          <a:p>
            <a:pPr marL="342900" lvl="1" indent="-342900"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6" name="Content Placeholder 4"/>
          <p:cNvSpPr txBox="1">
            <a:spLocks/>
          </p:cNvSpPr>
          <p:nvPr/>
        </p:nvSpPr>
        <p:spPr>
          <a:xfrm>
            <a:off x="4583204" y="1484792"/>
            <a:ext cx="4122023" cy="4508559"/>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 typeface="Arial"/>
              <a:buNone/>
            </a:pPr>
            <a:r>
              <a:rPr lang="en-US" sz="1400" b="1" dirty="0" smtClean="0"/>
              <a:t>Key areas of work for 2018</a:t>
            </a:r>
          </a:p>
          <a:p>
            <a:pPr marL="342900" lvl="1" indent="-342900" defTabSz="914400">
              <a:spcBef>
                <a:spcPts val="0"/>
              </a:spcBef>
              <a:buFont typeface="+mj-lt"/>
              <a:buAutoNum type="arabicPeriod"/>
            </a:pPr>
            <a:r>
              <a:rPr lang="en-GB" sz="1400" dirty="0"/>
              <a:t>In </a:t>
            </a:r>
            <a:r>
              <a:rPr lang="en-GB" sz="1400" dirty="0" smtClean="0"/>
              <a:t>2018, </a:t>
            </a:r>
            <a:r>
              <a:rPr lang="en-GB" sz="1400" dirty="0"/>
              <a:t>we will develop a new sexual and reproductive health strategy in partnership with Lambeth and Lewisham councils, which will include annual action plans</a:t>
            </a:r>
            <a:r>
              <a:rPr lang="en-GB" sz="1400" dirty="0" smtClean="0"/>
              <a:t>.</a:t>
            </a:r>
          </a:p>
          <a:p>
            <a:pPr marL="342900" lvl="1" indent="-342900" defTabSz="914400">
              <a:spcBef>
                <a:spcPts val="0"/>
              </a:spcBef>
              <a:buFont typeface="+mj-lt"/>
              <a:buAutoNum type="arabicPeriod"/>
            </a:pPr>
            <a:endParaRPr lang="en-GB" sz="1400" dirty="0" smtClean="0"/>
          </a:p>
          <a:p>
            <a:pPr marL="342900" lvl="1" indent="-342900" defTabSz="914400">
              <a:spcBef>
                <a:spcPts val="0"/>
              </a:spcBef>
              <a:buFont typeface="+mj-lt"/>
              <a:buAutoNum type="arabicPeriod"/>
            </a:pPr>
            <a:r>
              <a:rPr lang="en-GB" sz="1400" dirty="0" smtClean="0"/>
              <a:t>Following </a:t>
            </a:r>
            <a:r>
              <a:rPr lang="en-GB" sz="1400" dirty="0"/>
              <a:t>a pilot, we will explore options for </a:t>
            </a:r>
            <a:r>
              <a:rPr lang="en-GB" sz="1400" dirty="0" smtClean="0"/>
              <a:t>access </a:t>
            </a:r>
            <a:r>
              <a:rPr lang="en-GB" sz="1400" dirty="0"/>
              <a:t>to oral contraception online, in order to reduce GP appointments and additional demand on specialist GUM clinics. </a:t>
            </a:r>
            <a:endParaRPr lang="en-GB" sz="1400" dirty="0" smtClean="0"/>
          </a:p>
          <a:p>
            <a:pPr marL="342900" lvl="1" indent="-342900" defTabSz="914400">
              <a:spcBef>
                <a:spcPts val="0"/>
              </a:spcBef>
              <a:buFont typeface="+mj-lt"/>
              <a:buAutoNum type="arabicPeriod"/>
            </a:pP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will develop and implement, in partnership with Lambeth Council, a new model for the delivery of pharmacy sexual health services for our residents, with the aim of improving access to contraceptive options and reducing repeat use of emergency contraception.</a:t>
            </a:r>
            <a:endParaRPr lang="en-GB" sz="14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marL="0" indent="0" defTabSz="914400">
              <a:spcBef>
                <a:spcPts val="0"/>
              </a:spcBef>
              <a:buFont typeface="Arial"/>
              <a:buNone/>
            </a:pPr>
            <a:endParaRPr lang="en-GB" sz="1600" dirty="0"/>
          </a:p>
        </p:txBody>
      </p:sp>
    </p:spTree>
    <p:extLst>
      <p:ext uri="{BB962C8B-B14F-4D97-AF65-F5344CB8AC3E}">
        <p14:creationId xmlns:p14="http://schemas.microsoft.com/office/powerpoint/2010/main" val="2928010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A considerable number of people in the borough experience mental ill health </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MENTAL HEALTH</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6"/>
            <a:ext cx="8370701" cy="1189402"/>
          </a:xfrm>
        </p:spPr>
        <p:txBody>
          <a:bodyPr>
            <a:normAutofit/>
          </a:bodyPr>
          <a:lstStyle/>
          <a:p>
            <a:pPr marL="0" indent="0" algn="just" defTabSz="914400">
              <a:spcBef>
                <a:spcPts val="0"/>
              </a:spcBef>
              <a:buNone/>
            </a:pPr>
            <a:r>
              <a:rPr lang="en-GB" sz="1400" b="1" dirty="0"/>
              <a:t>M</a:t>
            </a:r>
            <a:r>
              <a:rPr lang="en-GB" sz="1400" b="1" dirty="0" smtClean="0"/>
              <a:t>ental </a:t>
            </a:r>
            <a:r>
              <a:rPr lang="en-GB" sz="1400" b="1" dirty="0"/>
              <a:t>health and a sense of wellbeing are central to living a purposeful, healthy and enjoyable life, because there is no health without mental health</a:t>
            </a: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199236"/>
            <a:ext cx="6534149"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lvl="0">
              <a:buNone/>
            </a:pPr>
            <a:r>
              <a:rPr lang="en-GB" sz="900" b="1" dirty="0" smtClean="0">
                <a:latin typeface="Arial" panose="020B0604020202020204" pitchFamily="34" charset="0"/>
                <a:cs typeface="Arial" panose="020B0604020202020204" pitchFamily="34" charset="0"/>
              </a:rPr>
              <a:t>References</a:t>
            </a:r>
          </a:p>
          <a:p>
            <a:pPr marL="228600" lvl="0" indent="-228600">
              <a:buFont typeface="+mj-lt"/>
              <a:buAutoNum type="arabicPeriod"/>
            </a:pPr>
            <a:r>
              <a:rPr lang="en-GB" sz="900" dirty="0" smtClean="0">
                <a:solidFill>
                  <a:schemeClr val="bg1">
                    <a:lumMod val="50000"/>
                  </a:schemeClr>
                </a:solidFill>
                <a:latin typeface="Arial" panose="020B0604020202020204" pitchFamily="34" charset="0"/>
                <a:cs typeface="Arial" panose="020B0604020202020204" pitchFamily="34" charset="0"/>
              </a:rPr>
              <a:t>NHS </a:t>
            </a:r>
            <a:r>
              <a:rPr lang="en-GB" sz="900" dirty="0">
                <a:solidFill>
                  <a:schemeClr val="bg1">
                    <a:lumMod val="50000"/>
                  </a:schemeClr>
                </a:solidFill>
                <a:latin typeface="Arial" panose="020B0604020202020204" pitchFamily="34" charset="0"/>
                <a:cs typeface="Arial" panose="020B0604020202020204" pitchFamily="34" charset="0"/>
              </a:rPr>
              <a:t>Digital, Adult Psychiatric Morbidity Survey, </a:t>
            </a:r>
            <a:r>
              <a:rPr lang="en-GB" sz="900" dirty="0" smtClean="0">
                <a:solidFill>
                  <a:schemeClr val="bg1">
                    <a:lumMod val="50000"/>
                  </a:schemeClr>
                </a:solidFill>
                <a:latin typeface="Arial" panose="020B0604020202020204" pitchFamily="34" charset="0"/>
                <a:cs typeface="Arial" panose="020B0604020202020204" pitchFamily="34" charset="0"/>
              </a:rPr>
              <a:t>2014</a:t>
            </a:r>
          </a:p>
          <a:p>
            <a:pPr marL="228600" lvl="0" indent="-228600">
              <a:buFont typeface="+mj-lt"/>
              <a:buAutoNum type="arabicPeriod"/>
            </a:pPr>
            <a:r>
              <a:rPr lang="en-GB" sz="900" dirty="0">
                <a:solidFill>
                  <a:schemeClr val="bg1">
                    <a:lumMod val="50000"/>
                  </a:schemeClr>
                </a:solidFill>
                <a:latin typeface="Arial" panose="020B0604020202020204" pitchFamily="34" charset="0"/>
                <a:cs typeface="Arial" panose="020B0604020202020204" pitchFamily="34" charset="0"/>
              </a:rPr>
              <a:t>SMI Register, Southwark General Practice; EMIS Web Extract, December 2017</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323849" y="2031275"/>
            <a:ext cx="8105775" cy="3323987"/>
          </a:xfrm>
          <a:prstGeom prst="rect">
            <a:avLst/>
          </a:prstGeom>
          <a:noFill/>
        </p:spPr>
        <p:txBody>
          <a:bodyPr wrap="square" rtlCol="0">
            <a:spAutoFit/>
          </a:bodyPr>
          <a:lstStyle/>
          <a:p>
            <a:pPr marL="342900" lvl="0" indent="-342900" defTabSz="914400">
              <a:buFont typeface="Wingdings" charset="2"/>
              <a:buChar char="§"/>
            </a:pPr>
            <a:r>
              <a:rPr lang="en-GB" sz="1400" dirty="0">
                <a:solidFill>
                  <a:prstClr val="black"/>
                </a:solidFill>
                <a:latin typeface="Arial"/>
                <a:cs typeface="Arial"/>
              </a:rPr>
              <a:t>A</a:t>
            </a:r>
            <a:r>
              <a:rPr lang="en-GB" sz="1400" dirty="0" smtClean="0">
                <a:solidFill>
                  <a:prstClr val="black"/>
                </a:solidFill>
                <a:latin typeface="Arial"/>
                <a:cs typeface="Arial"/>
              </a:rPr>
              <a:t>lmost 50,000 </a:t>
            </a:r>
            <a:r>
              <a:rPr lang="en-GB" sz="1400" dirty="0">
                <a:solidFill>
                  <a:prstClr val="black"/>
                </a:solidFill>
                <a:latin typeface="Arial"/>
                <a:cs typeface="Arial"/>
              </a:rPr>
              <a:t>adults in Southwark experience a Common Mental Disorder, which comprises different types of depression and anxiety, and this is expected to </a:t>
            </a:r>
            <a:r>
              <a:rPr lang="en-GB" sz="1400" dirty="0" smtClean="0">
                <a:solidFill>
                  <a:prstClr val="black"/>
                </a:solidFill>
                <a:latin typeface="Arial"/>
                <a:cs typeface="Arial"/>
              </a:rPr>
              <a:t>rise. </a:t>
            </a:r>
          </a:p>
          <a:p>
            <a:pPr marL="800100" lvl="1" indent="-342900" defTabSz="914400">
              <a:buFont typeface="Arial" panose="020B0604020202020204" pitchFamily="34" charset="0"/>
              <a:buChar char="−"/>
            </a:pPr>
            <a:r>
              <a:rPr lang="en-GB" sz="1400" dirty="0" smtClean="0">
                <a:solidFill>
                  <a:prstClr val="black"/>
                </a:solidFill>
                <a:latin typeface="Arial"/>
                <a:cs typeface="Arial"/>
              </a:rPr>
              <a:t>All </a:t>
            </a:r>
            <a:r>
              <a:rPr lang="en-GB" sz="1400" dirty="0">
                <a:solidFill>
                  <a:prstClr val="black"/>
                </a:solidFill>
                <a:latin typeface="Arial"/>
                <a:cs typeface="Arial"/>
              </a:rPr>
              <a:t>types of CMD are more prevalent in women </a:t>
            </a:r>
            <a:r>
              <a:rPr lang="en-GB" sz="1400" dirty="0" smtClean="0">
                <a:solidFill>
                  <a:prstClr val="black"/>
                </a:solidFill>
                <a:latin typeface="Arial"/>
                <a:cs typeface="Arial"/>
              </a:rPr>
              <a:t>than men</a:t>
            </a:r>
            <a:r>
              <a:rPr lang="en-GB" sz="1400" dirty="0">
                <a:solidFill>
                  <a:prstClr val="black"/>
                </a:solidFill>
                <a:latin typeface="Arial"/>
                <a:cs typeface="Arial"/>
              </a:rPr>
              <a:t>: 1 in 5 women report experiencing CMD, compared to 1 in 8 </a:t>
            </a:r>
            <a:r>
              <a:rPr lang="en-GB" sz="1400" dirty="0" smtClean="0">
                <a:solidFill>
                  <a:prstClr val="black"/>
                </a:solidFill>
                <a:latin typeface="Arial"/>
                <a:cs typeface="Arial"/>
              </a:rPr>
              <a:t>men.</a:t>
            </a:r>
          </a:p>
          <a:p>
            <a:pPr marL="800100" lvl="1" indent="-342900" defTabSz="914400">
              <a:buFont typeface="Arial" panose="020B0604020202020204" pitchFamily="34" charset="0"/>
              <a:buChar char="−"/>
            </a:pPr>
            <a:r>
              <a:rPr lang="en-GB" sz="1400" dirty="0" smtClean="0">
                <a:solidFill>
                  <a:prstClr val="black"/>
                </a:solidFill>
                <a:latin typeface="Arial"/>
                <a:cs typeface="Arial"/>
              </a:rPr>
              <a:t>The </a:t>
            </a:r>
            <a:r>
              <a:rPr lang="en-GB" sz="1400" dirty="0">
                <a:solidFill>
                  <a:prstClr val="black"/>
                </a:solidFill>
                <a:latin typeface="Arial"/>
                <a:cs typeface="Arial"/>
              </a:rPr>
              <a:t>gender gap is particularly pronounced among those aged 16-24, where more than three times the number of women have a common mental disorder than men. </a:t>
            </a:r>
            <a:endParaRPr lang="en-GB" sz="1400" dirty="0" smtClean="0">
              <a:solidFill>
                <a:prstClr val="black"/>
              </a:solidFill>
              <a:latin typeface="Arial"/>
              <a:cs typeface="Arial"/>
            </a:endParaRPr>
          </a:p>
          <a:p>
            <a:pPr marL="800100" lvl="1" indent="-342900" defTabSz="914400">
              <a:buFont typeface="Arial" panose="020B0604020202020204" pitchFamily="34" charset="0"/>
              <a:buChar char="−"/>
            </a:pPr>
            <a:endParaRPr lang="en-GB" sz="1400" dirty="0">
              <a:solidFill>
                <a:prstClr val="black"/>
              </a:solidFill>
              <a:latin typeface="Arial"/>
              <a:cs typeface="Arial"/>
            </a:endParaRPr>
          </a:p>
          <a:p>
            <a:pPr marL="342900" indent="-342900" defTabSz="914400">
              <a:buFont typeface="Wingdings" charset="2"/>
              <a:buChar char="§"/>
            </a:pPr>
            <a:r>
              <a:rPr lang="en-GB" sz="1400" dirty="0">
                <a:solidFill>
                  <a:prstClr val="black"/>
                </a:solidFill>
                <a:latin typeface="Arial"/>
                <a:cs typeface="Arial"/>
              </a:rPr>
              <a:t>Severe mental illness refers to psychotic conditions such as schizophrenia and bipolar affective disorder, which affects 1.2% of Southwark residents (4,000 people), compared to 1.1% in London. The prevalence of SMI increases with age among both men and women, peaking among those in their fifties. </a:t>
            </a:r>
            <a:endParaRPr lang="en-GB" sz="1400" dirty="0" smtClean="0">
              <a:solidFill>
                <a:prstClr val="black"/>
              </a:solidFill>
              <a:latin typeface="Arial"/>
              <a:cs typeface="Arial"/>
            </a:endParaRPr>
          </a:p>
          <a:p>
            <a:pPr marL="800100" lvl="1" indent="-342900" defTabSz="914400">
              <a:buFont typeface="Arial" panose="020B0604020202020204" pitchFamily="34" charset="0"/>
              <a:buChar char="−"/>
            </a:pPr>
            <a:r>
              <a:rPr lang="en-GB" sz="1400" dirty="0">
                <a:solidFill>
                  <a:prstClr val="black"/>
                </a:solidFill>
                <a:latin typeface="Arial"/>
                <a:cs typeface="Arial"/>
              </a:rPr>
              <a:t>In contrast to the estimated prevalence of common mental disorders, the number of men diagnosed with SMI in Southwark in greater than women across each age group up to 70. </a:t>
            </a:r>
          </a:p>
          <a:p>
            <a:pPr marL="800100" lvl="1" indent="-342900" defTabSz="914400">
              <a:buFont typeface="Arial" panose="020B0604020202020204" pitchFamily="34" charset="0"/>
              <a:buChar char="−"/>
            </a:pPr>
            <a:endParaRPr lang="en-GB" sz="1400" dirty="0">
              <a:solidFill>
                <a:prstClr val="black"/>
              </a:solidFill>
              <a:latin typeface="Arial"/>
              <a:cs typeface="Arial"/>
            </a:endParaRPr>
          </a:p>
          <a:p>
            <a:pPr marL="800100" lvl="1" indent="-342900" defTabSz="914400">
              <a:buFont typeface="Arial" panose="020B0604020202020204" pitchFamily="34" charset="0"/>
              <a:buChar char="−"/>
            </a:pPr>
            <a:endParaRPr lang="en-US" sz="1400" dirty="0" smtClean="0">
              <a:solidFill>
                <a:prstClr val="black"/>
              </a:solidFill>
              <a:latin typeface="Arial"/>
              <a:cs typeface="Arial"/>
            </a:endParaRPr>
          </a:p>
        </p:txBody>
      </p:sp>
    </p:spTree>
    <p:extLst>
      <p:ext uri="{BB962C8B-B14F-4D97-AF65-F5344CB8AC3E}">
        <p14:creationId xmlns:p14="http://schemas.microsoft.com/office/powerpoint/2010/main" val="677100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Suicide is more common among men and self-harm among women and young people</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SUICIDE &amp; SELF-HARM</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6"/>
            <a:ext cx="8370701" cy="1189402"/>
          </a:xfrm>
        </p:spPr>
        <p:txBody>
          <a:bodyPr>
            <a:normAutofit/>
          </a:bodyPr>
          <a:lstStyle/>
          <a:p>
            <a:pPr marL="0" indent="0" algn="just" defTabSz="914400">
              <a:spcBef>
                <a:spcPts val="0"/>
              </a:spcBef>
              <a:buNone/>
            </a:pPr>
            <a:r>
              <a:rPr lang="en-GB" sz="1400" b="1" dirty="0"/>
              <a:t>Every suicide is a tragic event and has devastating impacts on families, friends and communities. In Southwark we know that many suicides are preventable. </a:t>
            </a: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199236"/>
            <a:ext cx="6534149"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lvl="0">
              <a:buNone/>
            </a:pPr>
            <a:r>
              <a:rPr lang="en-GB" sz="900" b="1" dirty="0" smtClean="0">
                <a:latin typeface="Arial" panose="020B0604020202020204" pitchFamily="34" charset="0"/>
                <a:cs typeface="Arial" panose="020B0604020202020204" pitchFamily="34" charset="0"/>
              </a:rPr>
              <a:t>References</a:t>
            </a:r>
          </a:p>
          <a:p>
            <a:pPr marL="228600" lvl="0" indent="-228600">
              <a:buFont typeface="+mj-lt"/>
              <a:buAutoNum type="arabicPeriod"/>
            </a:pPr>
            <a:r>
              <a:rPr lang="en-GB" sz="900" dirty="0">
                <a:solidFill>
                  <a:schemeClr val="bg1">
                    <a:lumMod val="50000"/>
                  </a:schemeClr>
                </a:solidFill>
                <a:latin typeface="Arial" panose="020B0604020202020204" pitchFamily="34" charset="0"/>
                <a:cs typeface="Arial" panose="020B0604020202020204" pitchFamily="34" charset="0"/>
              </a:rPr>
              <a:t>ONS 2017, Suicides in England and Wales by local </a:t>
            </a:r>
            <a:r>
              <a:rPr lang="en-GB" sz="900" dirty="0" smtClean="0">
                <a:solidFill>
                  <a:schemeClr val="bg1">
                    <a:lumMod val="50000"/>
                  </a:schemeClr>
                </a:solidFill>
                <a:latin typeface="Arial" panose="020B0604020202020204" pitchFamily="34" charset="0"/>
                <a:cs typeface="Arial" panose="020B0604020202020204" pitchFamily="34" charset="0"/>
              </a:rPr>
              <a:t>authority</a:t>
            </a:r>
          </a:p>
          <a:p>
            <a:pPr marL="228600" lvl="0" indent="-228600">
              <a:buFont typeface="+mj-lt"/>
              <a:buAutoNum type="arabicPeriod"/>
            </a:pPr>
            <a:r>
              <a:rPr lang="en-GB" sz="900" dirty="0">
                <a:solidFill>
                  <a:schemeClr val="bg1">
                    <a:lumMod val="50000"/>
                  </a:schemeClr>
                </a:solidFill>
                <a:latin typeface="Arial" panose="020B0604020202020204" pitchFamily="34" charset="0"/>
                <a:cs typeface="Arial" panose="020B0604020202020204" pitchFamily="34" charset="0"/>
              </a:rPr>
              <a:t>PHE, Hospital admissions as a result of self-harm, 2011/12 to 2015/16</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4774711" y="2865473"/>
            <a:ext cx="3933825"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92119" y="2431325"/>
            <a:ext cx="4128643" cy="461665"/>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Directly-standardised rates of hospital admission as a result of self-harm per 100,000 population aged 10-24</a:t>
            </a:r>
            <a:endParaRPr lang="en-GB" sz="1200" b="1" dirty="0">
              <a:latin typeface="Arial" panose="020B0604020202020204" pitchFamily="34" charset="0"/>
              <a:cs typeface="Arial" panose="020B0604020202020204" pitchFamily="34" charset="0"/>
            </a:endParaRPr>
          </a:p>
        </p:txBody>
      </p:sp>
      <p:sp>
        <p:nvSpPr>
          <p:cNvPr id="3" name="TextBox 2"/>
          <p:cNvSpPr txBox="1"/>
          <p:nvPr/>
        </p:nvSpPr>
        <p:spPr>
          <a:xfrm>
            <a:off x="323849" y="2031275"/>
            <a:ext cx="4143375" cy="3970318"/>
          </a:xfrm>
          <a:prstGeom prst="rect">
            <a:avLst/>
          </a:prstGeom>
          <a:noFill/>
        </p:spPr>
        <p:txBody>
          <a:bodyPr wrap="square" rtlCol="0">
            <a:spAutoFit/>
          </a:bodyPr>
          <a:lstStyle/>
          <a:p>
            <a:pPr marL="342900" indent="-342900" defTabSz="914400">
              <a:buFont typeface="Wingdings" charset="2"/>
              <a:buChar char="§"/>
            </a:pPr>
            <a:r>
              <a:rPr lang="en-GB" sz="1400" dirty="0">
                <a:solidFill>
                  <a:prstClr val="black"/>
                </a:solidFill>
                <a:latin typeface="Arial"/>
                <a:cs typeface="Arial"/>
              </a:rPr>
              <a:t>Southwark is one of five London boroughs to report higher suicide rates than the national average in 2013/15</a:t>
            </a:r>
            <a:r>
              <a:rPr lang="en-GB" sz="1400" dirty="0" smtClean="0">
                <a:solidFill>
                  <a:prstClr val="black"/>
                </a:solidFill>
                <a:latin typeface="Arial"/>
                <a:cs typeface="Arial"/>
              </a:rPr>
              <a:t>.</a:t>
            </a:r>
          </a:p>
          <a:p>
            <a:pPr marL="342900" lvl="0" indent="-342900" defTabSz="914400">
              <a:buFont typeface="Wingdings" charset="2"/>
              <a:buChar char="§"/>
            </a:pPr>
            <a:r>
              <a:rPr lang="en-GB" sz="1400" dirty="0" smtClean="0">
                <a:solidFill>
                  <a:prstClr val="black"/>
                </a:solidFill>
                <a:latin typeface="Arial"/>
                <a:cs typeface="Arial"/>
              </a:rPr>
              <a:t>For </a:t>
            </a:r>
            <a:r>
              <a:rPr lang="en-GB" sz="1400" dirty="0">
                <a:solidFill>
                  <a:prstClr val="black"/>
                </a:solidFill>
                <a:latin typeface="Arial"/>
                <a:cs typeface="Arial"/>
              </a:rPr>
              <a:t>each of the last three years, between 14 and 32 Southwark residents have taken their own </a:t>
            </a:r>
            <a:r>
              <a:rPr lang="en-GB" sz="1400" dirty="0" smtClean="0">
                <a:solidFill>
                  <a:prstClr val="black"/>
                </a:solidFill>
                <a:latin typeface="Arial"/>
                <a:cs typeface="Arial"/>
              </a:rPr>
              <a:t>lives. Almost </a:t>
            </a:r>
            <a:r>
              <a:rPr lang="en-GB" sz="1400" dirty="0">
                <a:solidFill>
                  <a:prstClr val="black"/>
                </a:solidFill>
                <a:latin typeface="Arial"/>
                <a:cs typeface="Arial"/>
              </a:rPr>
              <a:t>four out of five local suicides were among men. </a:t>
            </a:r>
            <a:endParaRPr lang="en-GB" sz="1400" dirty="0" smtClean="0">
              <a:solidFill>
                <a:prstClr val="black"/>
              </a:solidFill>
              <a:latin typeface="Arial"/>
              <a:cs typeface="Arial"/>
            </a:endParaRPr>
          </a:p>
          <a:p>
            <a:pPr marL="342900" lvl="0" indent="-342900" defTabSz="914400">
              <a:buFont typeface="Wingdings" charset="2"/>
              <a:buChar char="§"/>
            </a:pPr>
            <a:endParaRPr lang="en-GB" sz="1400" dirty="0" smtClean="0">
              <a:solidFill>
                <a:prstClr val="black"/>
              </a:solidFill>
              <a:latin typeface="Arial"/>
              <a:cs typeface="Arial"/>
            </a:endParaRPr>
          </a:p>
          <a:p>
            <a:pPr marL="342900" lvl="0" indent="-342900" defTabSz="914400">
              <a:buFont typeface="Wingdings" charset="2"/>
              <a:buChar char="§"/>
            </a:pPr>
            <a:r>
              <a:rPr lang="en-GB" sz="1400" dirty="0" smtClean="0">
                <a:solidFill>
                  <a:prstClr val="black"/>
                </a:solidFill>
                <a:latin typeface="Arial"/>
                <a:cs typeface="Arial"/>
              </a:rPr>
              <a:t>Whilst </a:t>
            </a:r>
            <a:r>
              <a:rPr lang="en-GB" sz="1400" dirty="0">
                <a:solidFill>
                  <a:prstClr val="black"/>
                </a:solidFill>
                <a:latin typeface="Arial"/>
                <a:cs typeface="Arial"/>
              </a:rPr>
              <a:t>suicide is more common among men, women are much more likely to report having self-harmed. </a:t>
            </a:r>
            <a:endParaRPr lang="en-GB" sz="1400" dirty="0" smtClean="0">
              <a:solidFill>
                <a:prstClr val="black"/>
              </a:solidFill>
              <a:latin typeface="Arial"/>
              <a:cs typeface="Arial"/>
            </a:endParaRPr>
          </a:p>
          <a:p>
            <a:pPr marL="342900" lvl="0" indent="-342900" defTabSz="914400">
              <a:buFont typeface="Wingdings" charset="2"/>
              <a:buChar char="§"/>
            </a:pPr>
            <a:r>
              <a:rPr lang="en-GB" sz="1400" dirty="0" smtClean="0">
                <a:solidFill>
                  <a:prstClr val="black"/>
                </a:solidFill>
                <a:latin typeface="Arial"/>
                <a:cs typeface="Arial"/>
              </a:rPr>
              <a:t>In </a:t>
            </a:r>
            <a:r>
              <a:rPr lang="en-GB" sz="1400" dirty="0">
                <a:solidFill>
                  <a:prstClr val="black"/>
                </a:solidFill>
                <a:latin typeface="Arial"/>
                <a:cs typeface="Arial"/>
              </a:rPr>
              <a:t>2015/16, there were 286 emergency hospital admissions for intentional self-harm in Southwark, 62% of these were </a:t>
            </a:r>
            <a:r>
              <a:rPr lang="en-GB" sz="1400" dirty="0" smtClean="0">
                <a:solidFill>
                  <a:prstClr val="black"/>
                </a:solidFill>
                <a:latin typeface="Arial"/>
                <a:cs typeface="Arial"/>
              </a:rPr>
              <a:t>women.</a:t>
            </a:r>
          </a:p>
          <a:p>
            <a:pPr marL="342900" lvl="0" indent="-342900" defTabSz="914400">
              <a:buFont typeface="Wingdings" charset="2"/>
              <a:buChar char="§"/>
            </a:pPr>
            <a:r>
              <a:rPr lang="en-GB" sz="1400" dirty="0" smtClean="0">
                <a:solidFill>
                  <a:prstClr val="black"/>
                </a:solidFill>
                <a:latin typeface="Arial"/>
                <a:cs typeface="Arial"/>
              </a:rPr>
              <a:t>Young </a:t>
            </a:r>
            <a:r>
              <a:rPr lang="en-GB" sz="1400" dirty="0">
                <a:solidFill>
                  <a:prstClr val="black"/>
                </a:solidFill>
                <a:latin typeface="Arial"/>
                <a:cs typeface="Arial"/>
              </a:rPr>
              <a:t>people are also more likely to self-harm. The admission rate for young people is comparable to the overall rate for </a:t>
            </a:r>
            <a:r>
              <a:rPr lang="en-GB" sz="1400" dirty="0" smtClean="0">
                <a:solidFill>
                  <a:prstClr val="black"/>
                </a:solidFill>
                <a:latin typeface="Arial"/>
                <a:cs typeface="Arial"/>
              </a:rPr>
              <a:t>London, </a:t>
            </a:r>
            <a:r>
              <a:rPr lang="en-GB" sz="1400" dirty="0">
                <a:solidFill>
                  <a:prstClr val="black"/>
                </a:solidFill>
                <a:latin typeface="Arial"/>
                <a:cs typeface="Arial"/>
              </a:rPr>
              <a:t>but significantly lower than the national </a:t>
            </a:r>
            <a:r>
              <a:rPr lang="en-GB" sz="1400" dirty="0" smtClean="0">
                <a:solidFill>
                  <a:prstClr val="black"/>
                </a:solidFill>
                <a:latin typeface="Arial"/>
                <a:cs typeface="Arial"/>
              </a:rPr>
              <a:t>average</a:t>
            </a:r>
            <a:endParaRPr lang="en-GB" sz="1400" dirty="0">
              <a:solidFill>
                <a:prstClr val="black"/>
              </a:solidFill>
              <a:latin typeface="Arial"/>
              <a:cs typeface="Arial"/>
            </a:endParaRPr>
          </a:p>
        </p:txBody>
      </p:sp>
      <p:graphicFrame>
        <p:nvGraphicFramePr>
          <p:cNvPr id="10" name="Chart 9"/>
          <p:cNvGraphicFramePr/>
          <p:nvPr>
            <p:extLst>
              <p:ext uri="{D42A27DB-BD31-4B8C-83A1-F6EECF244321}">
                <p14:modId xmlns:p14="http://schemas.microsoft.com/office/powerpoint/2010/main" val="2739704517"/>
              </p:ext>
            </p:extLst>
          </p:nvPr>
        </p:nvGraphicFramePr>
        <p:xfrm>
          <a:off x="4613887" y="2976562"/>
          <a:ext cx="4206875" cy="2524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3184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Continually working with stakeholders is key to promoting good mental health and reducing suicide </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MENTAL HEALTH</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5"/>
            <a:ext cx="4122023" cy="4508559"/>
          </a:xfrm>
          <a:ln>
            <a:noFill/>
          </a:ln>
        </p:spPr>
        <p:txBody>
          <a:bodyPr>
            <a:normAutofit/>
          </a:bodyPr>
          <a:lstStyle/>
          <a:p>
            <a:pPr marL="0" indent="0" defTabSz="914400">
              <a:spcBef>
                <a:spcPts val="0"/>
              </a:spcBef>
              <a:buNone/>
            </a:pPr>
            <a:r>
              <a:rPr lang="en-US" sz="1400" b="1" dirty="0" smtClean="0"/>
              <a:t>Key achievements in 2017</a:t>
            </a:r>
            <a:endParaRPr lang="en-US" sz="1400" b="1" dirty="0"/>
          </a:p>
          <a:p>
            <a:pPr marL="342900" lvl="1" indent="-342900" defTabSz="914400">
              <a:spcBef>
                <a:spcPts val="0"/>
              </a:spcBef>
              <a:buFont typeface="Wingdings" charset="2"/>
              <a:buChar char="§"/>
            </a:pPr>
            <a:r>
              <a:rPr lang="en-GB" sz="1400" dirty="0" smtClean="0">
                <a:latin typeface="Arial" panose="020B0604020202020204" pitchFamily="34" charset="0"/>
                <a:cs typeface="Arial" panose="020B0604020202020204" pitchFamily="34" charset="0"/>
              </a:rPr>
              <a:t>Southwark’s </a:t>
            </a:r>
            <a:r>
              <a:rPr lang="en-GB" sz="1400" dirty="0">
                <a:latin typeface="Arial" panose="020B0604020202020204" pitchFamily="34" charset="0"/>
                <a:cs typeface="Arial" panose="020B0604020202020204" pitchFamily="34" charset="0"/>
              </a:rPr>
              <a:t>Public Health Team have established a new multi-stakeholder Suicide Prevention Steering Group and facilitated the co-production of a local Suicide Prevention Strategy and Action Plan 2017-2022</a:t>
            </a:r>
            <a:r>
              <a:rPr lang="en-GB" sz="1400" dirty="0" smtClean="0">
                <a:latin typeface="Arial" panose="020B0604020202020204" pitchFamily="34" charset="0"/>
                <a:cs typeface="Arial" panose="020B0604020202020204" pitchFamily="34" charset="0"/>
              </a:rPr>
              <a:t>.</a:t>
            </a:r>
          </a:p>
          <a:p>
            <a:pPr marL="342900" lvl="1" indent="-342900" defTabSz="914400">
              <a:spcBef>
                <a:spcPts val="0"/>
              </a:spcBef>
              <a:buFont typeface="Wingdings" charset="2"/>
              <a:buChar char="§"/>
            </a:pP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r>
              <a:rPr lang="en-GB" sz="1400" dirty="0" smtClean="0">
                <a:latin typeface="Arial" panose="020B0604020202020204" pitchFamily="34" charset="0"/>
                <a:cs typeface="Arial" panose="020B0604020202020204" pitchFamily="34" charset="0"/>
              </a:rPr>
              <a:t>Southwark </a:t>
            </a:r>
            <a:r>
              <a:rPr lang="en-GB" sz="1400" dirty="0">
                <a:latin typeface="Arial" panose="020B0604020202020204" pitchFamily="34" charset="0"/>
                <a:cs typeface="Arial" panose="020B0604020202020204" pitchFamily="34" charset="0"/>
              </a:rPr>
              <a:t>Council and Southwark NHS Clinical Commissioning Group have worked in partnership to develop a Joint Mental Health and Wellbeing Strategy 2018-2021. </a:t>
            </a:r>
          </a:p>
          <a:p>
            <a:pPr marL="342900" lvl="1" indent="-342900" defTabSz="914400">
              <a:spcBef>
                <a:spcPts val="0"/>
              </a:spcBef>
              <a:buFont typeface="Wingdings" charset="2"/>
              <a:buChar char="§"/>
            </a:pP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r>
              <a:rPr lang="en-GB" sz="1400" dirty="0" smtClean="0">
                <a:latin typeface="Arial" panose="020B0604020202020204" pitchFamily="34" charset="0"/>
                <a:cs typeface="Arial" panose="020B0604020202020204" pitchFamily="34" charset="0"/>
              </a:rPr>
              <a:t>In </a:t>
            </a:r>
            <a:r>
              <a:rPr lang="en-GB" sz="1400" dirty="0">
                <a:latin typeface="Arial" panose="020B0604020202020204" pitchFamily="34" charset="0"/>
                <a:cs typeface="Arial" panose="020B0604020202020204" pitchFamily="34" charset="0"/>
              </a:rPr>
              <a:t>order to improve care for patients in crisis in A&amp;E, Southwark CCG and Southwark Council have been part of the implementation of a centralised ‘Place of Safety’ on the South London and </a:t>
            </a:r>
            <a:r>
              <a:rPr lang="en-GB" sz="1400" dirty="0" err="1">
                <a:latin typeface="Arial" panose="020B0604020202020204" pitchFamily="34" charset="0"/>
                <a:cs typeface="Arial" panose="020B0604020202020204" pitchFamily="34" charset="0"/>
              </a:rPr>
              <a:t>Maudsley</a:t>
            </a:r>
            <a:r>
              <a:rPr lang="en-GB" sz="1400" dirty="0">
                <a:latin typeface="Arial" panose="020B0604020202020204" pitchFamily="34" charset="0"/>
                <a:cs typeface="Arial" panose="020B0604020202020204" pitchFamily="34" charset="0"/>
              </a:rPr>
              <a:t> hospital site.</a:t>
            </a:r>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6" name="Content Placeholder 4"/>
          <p:cNvSpPr txBox="1">
            <a:spLocks/>
          </p:cNvSpPr>
          <p:nvPr/>
        </p:nvSpPr>
        <p:spPr>
          <a:xfrm>
            <a:off x="4583204" y="1484792"/>
            <a:ext cx="4122023" cy="4508559"/>
          </a:xfrm>
          <a:prstGeom prst="rect">
            <a:avLst/>
          </a:prstGeom>
          <a:ln>
            <a:noFill/>
          </a:ln>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 typeface="Arial"/>
              <a:buNone/>
            </a:pPr>
            <a:r>
              <a:rPr lang="en-US" sz="1400" b="1" dirty="0" smtClean="0"/>
              <a:t>Key areas of work for 2018</a:t>
            </a: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To </a:t>
            </a:r>
            <a:r>
              <a:rPr lang="en-GB" sz="1400" dirty="0">
                <a:latin typeface="Arial" panose="020B0604020202020204" pitchFamily="34" charset="0"/>
                <a:cs typeface="Arial" panose="020B0604020202020204" pitchFamily="34" charset="0"/>
              </a:rPr>
              <a:t>support the commitment of the Council and Southwark CCG to prevent mental ill health and promote wellbeing, we will work with local partners to complete a needs assessment focusing on mental health promotion and wellbeing.</a:t>
            </a:r>
          </a:p>
          <a:p>
            <a:pPr marL="342900" lvl="1" indent="-342900" defTabSz="914400">
              <a:spcBef>
                <a:spcPts val="0"/>
              </a:spcBef>
              <a:buFont typeface="+mj-lt"/>
              <a:buAutoNum type="arabicPeriod"/>
            </a:pP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will work with Southwark CCG to ensure the integration of physical health and mental health in </a:t>
            </a:r>
            <a:r>
              <a:rPr lang="en-GB" sz="1400" dirty="0" smtClean="0">
                <a:latin typeface="Arial" panose="020B0604020202020204" pitchFamily="34" charset="0"/>
                <a:cs typeface="Arial" panose="020B0604020202020204" pitchFamily="34" charset="0"/>
              </a:rPr>
              <a:t>Southwark</a:t>
            </a:r>
            <a:r>
              <a:rPr lang="en-GB" sz="1400" dirty="0">
                <a:latin typeface="Arial" panose="020B0604020202020204" pitchFamily="34" charset="0"/>
                <a:cs typeface="Arial" panose="020B0604020202020204" pitchFamily="34" charset="0"/>
              </a:rPr>
              <a:t>, including work on long term conditions and mental health linked to the delivery of the Southwark population segmentation model.</a:t>
            </a:r>
          </a:p>
          <a:p>
            <a:pPr marL="342900" lvl="1" indent="-342900" defTabSz="914400">
              <a:spcBef>
                <a:spcPts val="0"/>
              </a:spcBef>
              <a:buFont typeface="+mj-lt"/>
              <a:buAutoNum type="arabicPeriod"/>
            </a:pP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will create an improved pathway to promote recovery and step down from high support mental health accommodation placements and also review placements that are out of borough to ensure quality care is being delivered, and ensure that care is provided in Southwark where appropriate.</a:t>
            </a:r>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marL="0" indent="0" defTabSz="914400">
              <a:spcBef>
                <a:spcPts val="0"/>
              </a:spcBef>
              <a:buFont typeface="Arial"/>
              <a:buNone/>
            </a:pPr>
            <a:endParaRPr lang="en-GB" sz="1600" dirty="0"/>
          </a:p>
        </p:txBody>
      </p:sp>
    </p:spTree>
    <p:extLst>
      <p:ext uri="{BB962C8B-B14F-4D97-AF65-F5344CB8AC3E}">
        <p14:creationId xmlns:p14="http://schemas.microsoft.com/office/powerpoint/2010/main" val="2425332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1" y="247285"/>
            <a:ext cx="8407214" cy="955072"/>
          </a:xfrm>
        </p:spPr>
        <p:txBody>
          <a:bodyPr>
            <a:noAutofit/>
          </a:bodyPr>
          <a:lstStyle/>
          <a:p>
            <a:r>
              <a:rPr lang="en-GB" sz="2400" dirty="0" smtClean="0">
                <a:solidFill>
                  <a:srgbClr val="E00034"/>
                </a:solidFill>
              </a:rPr>
              <a:t>Prevalence of diagnosed long-term conditions in Southwark is similar or lower than London</a:t>
            </a:r>
            <a:endParaRPr lang="en-US" sz="2400" dirty="0">
              <a:solidFill>
                <a:srgbClr val="E00034"/>
              </a:solidFill>
            </a:endParaRPr>
          </a:p>
        </p:txBody>
      </p:sp>
      <p:sp>
        <p:nvSpPr>
          <p:cNvPr id="4" name="TextBox 3"/>
          <p:cNvSpPr txBox="1"/>
          <p:nvPr/>
        </p:nvSpPr>
        <p:spPr>
          <a:xfrm>
            <a:off x="277208" y="1202357"/>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LONG TERM CONDITIONS</a:t>
            </a:r>
            <a:endParaRPr lang="en-US" b="1" dirty="0">
              <a:solidFill>
                <a:prstClr val="white">
                  <a:lumMod val="50000"/>
                </a:prstClr>
              </a:solidFill>
              <a:latin typeface="Arial" charset="0"/>
              <a:ea typeface="Arial" charset="0"/>
              <a:cs typeface="Arial" charset="0"/>
            </a:endParaRPr>
          </a:p>
        </p:txBody>
      </p:sp>
      <p:sp>
        <p:nvSpPr>
          <p:cNvPr id="10" name="TextBox 9"/>
          <p:cNvSpPr txBox="1"/>
          <p:nvPr/>
        </p:nvSpPr>
        <p:spPr>
          <a:xfrm>
            <a:off x="94251" y="6365875"/>
            <a:ext cx="5657964" cy="369332"/>
          </a:xfrm>
          <a:prstGeom prst="rect">
            <a:avLst/>
          </a:prstGeom>
          <a:noFill/>
        </p:spPr>
        <p:txBody>
          <a:bodyPr wrap="square" rtlCol="0">
            <a:spAutoFit/>
          </a:bodyPr>
          <a:lstStyle/>
          <a:p>
            <a:r>
              <a:rPr lang="en-US" sz="900" b="1" dirty="0" smtClean="0">
                <a:latin typeface="Arial" charset="0"/>
                <a:ea typeface="Arial" charset="0"/>
                <a:cs typeface="Arial" charset="0"/>
              </a:rPr>
              <a:t>References</a:t>
            </a:r>
          </a:p>
          <a:p>
            <a:r>
              <a:rPr lang="en-GB" sz="900" dirty="0" smtClean="0">
                <a:solidFill>
                  <a:prstClr val="white">
                    <a:lumMod val="50000"/>
                  </a:prstClr>
                </a:solidFill>
                <a:latin typeface="Arial" panose="020B0604020202020204" pitchFamily="34" charset="0"/>
                <a:cs typeface="Arial" panose="020B0604020202020204" pitchFamily="34" charset="0"/>
              </a:rPr>
              <a:t>1. NHS </a:t>
            </a:r>
            <a:r>
              <a:rPr lang="en-GB" sz="900" dirty="0">
                <a:solidFill>
                  <a:prstClr val="white">
                    <a:lumMod val="50000"/>
                  </a:prstClr>
                </a:solidFill>
                <a:latin typeface="Arial" panose="020B0604020202020204" pitchFamily="34" charset="0"/>
                <a:cs typeface="Arial" panose="020B0604020202020204" pitchFamily="34" charset="0"/>
              </a:rPr>
              <a:t>Digital Quality Outcomes Framework </a:t>
            </a:r>
            <a:r>
              <a:rPr lang="en-GB" sz="900" dirty="0" smtClean="0">
                <a:solidFill>
                  <a:prstClr val="white">
                    <a:lumMod val="50000"/>
                  </a:prstClr>
                </a:solidFill>
                <a:latin typeface="Arial" panose="020B0604020202020204" pitchFamily="34" charset="0"/>
                <a:cs typeface="Arial" panose="020B0604020202020204" pitchFamily="34" charset="0"/>
              </a:rPr>
              <a:t>2016/17</a:t>
            </a:r>
            <a:endParaRPr lang="en-GB" sz="900" dirty="0">
              <a:solidFill>
                <a:prstClr val="white">
                  <a:lumMod val="50000"/>
                </a:prstClr>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334718" y="1564012"/>
            <a:ext cx="8636755" cy="33409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400" b="1" dirty="0" smtClean="0">
                <a:solidFill>
                  <a:prstClr val="black"/>
                </a:solidFill>
              </a:rPr>
              <a:t>Data </a:t>
            </a:r>
            <a:r>
              <a:rPr lang="en-GB" sz="1400" b="1" dirty="0">
                <a:solidFill>
                  <a:prstClr val="black"/>
                </a:solidFill>
              </a:rPr>
              <a:t>from General Practices provide a register of recorded disease prevalence for a number of </a:t>
            </a:r>
            <a:r>
              <a:rPr lang="en-GB" sz="1400" b="1" dirty="0" smtClean="0">
                <a:solidFill>
                  <a:prstClr val="black"/>
                </a:solidFill>
              </a:rPr>
              <a:t>Long Term Conditions (LTCs). </a:t>
            </a:r>
          </a:p>
          <a:p>
            <a:pPr>
              <a:buFont typeface="Wingdings" panose="05000000000000000000" pitchFamily="2" charset="2"/>
              <a:buChar char="§"/>
            </a:pPr>
            <a:r>
              <a:rPr lang="en-GB" sz="1400" dirty="0" smtClean="0">
                <a:solidFill>
                  <a:prstClr val="black"/>
                </a:solidFill>
              </a:rPr>
              <a:t>Hypertension (11%), Depression (8%), and Diabetes (6%) are the most prevalent measured diagnoses in Southwark, mirroring the national picture. </a:t>
            </a:r>
          </a:p>
          <a:p>
            <a:pPr>
              <a:buFont typeface="Wingdings" panose="05000000000000000000" pitchFamily="2" charset="2"/>
              <a:buChar char="§"/>
            </a:pPr>
            <a:r>
              <a:rPr lang="en-GB" sz="1400" dirty="0" smtClean="0"/>
              <a:t>Increasingly</a:t>
            </a:r>
            <a:r>
              <a:rPr lang="en-GB" sz="1400" dirty="0"/>
              <a:t>, patients have to manage more than one LTC at a time. A</a:t>
            </a:r>
            <a:r>
              <a:rPr lang="en-GB" sz="1400" dirty="0" smtClean="0"/>
              <a:t>pproximately </a:t>
            </a:r>
            <a:r>
              <a:rPr lang="en-GB" sz="1400" dirty="0"/>
              <a:t>1% of the registered </a:t>
            </a:r>
            <a:r>
              <a:rPr lang="en-GB" sz="1400" dirty="0" smtClean="0"/>
              <a:t>Southwark population </a:t>
            </a:r>
            <a:r>
              <a:rPr lang="en-GB" sz="1400" dirty="0"/>
              <a:t>have three or more chronic </a:t>
            </a:r>
            <a:r>
              <a:rPr lang="en-GB" sz="1400" dirty="0" smtClean="0"/>
              <a:t>conditions (3,500 patients).  </a:t>
            </a:r>
            <a:r>
              <a:rPr lang="en-GB" sz="1400" dirty="0"/>
              <a:t>M</a:t>
            </a:r>
            <a:r>
              <a:rPr lang="en-GB" sz="1400" dirty="0" smtClean="0"/>
              <a:t>ore </a:t>
            </a:r>
            <a:r>
              <a:rPr lang="en-GB" sz="1400" dirty="0"/>
              <a:t>than half of people with multiple LTCs are aged 70 and over.</a:t>
            </a:r>
          </a:p>
          <a:p>
            <a:pPr>
              <a:buFont typeface="Wingdings" panose="05000000000000000000" pitchFamily="2" charset="2"/>
              <a:buChar char="§"/>
            </a:pPr>
            <a:endParaRPr lang="en-GB" sz="1400" dirty="0" smtClean="0">
              <a:solidFill>
                <a:prstClr val="black"/>
              </a:solidFill>
            </a:endParaRPr>
          </a:p>
          <a:p>
            <a:pPr>
              <a:buFont typeface="Wingdings" panose="05000000000000000000" pitchFamily="2" charset="2"/>
              <a:buChar char="§"/>
            </a:pPr>
            <a:endParaRPr lang="en-GB" sz="1400" dirty="0" smtClean="0">
              <a:solidFill>
                <a:prstClr val="black"/>
              </a:solidFill>
            </a:endParaRPr>
          </a:p>
        </p:txBody>
      </p:sp>
      <p:sp>
        <p:nvSpPr>
          <p:cNvPr id="12" name="Slide Number Placeholder 4"/>
          <p:cNvSpPr>
            <a:spLocks noGrp="1"/>
          </p:cNvSpPr>
          <p:nvPr>
            <p:ph type="sldNum" sz="quarter" idx="12"/>
          </p:nvPr>
        </p:nvSpPr>
        <p:spPr>
          <a:xfrm>
            <a:off x="5534025" y="6365875"/>
            <a:ext cx="2133600" cy="365125"/>
          </a:xfrm>
        </p:spPr>
        <p:txBody>
          <a:bodyPr/>
          <a:lstStyle/>
          <a:p>
            <a:r>
              <a:rPr lang="en-US" sz="1000" dirty="0" smtClean="0">
                <a:solidFill>
                  <a:prstClr val="black">
                    <a:tint val="75000"/>
                  </a:prstClr>
                </a:solidFill>
              </a:rPr>
              <a:t>Slide </a:t>
            </a:r>
            <a:fld id="{5DA0ACD0-3F8D-1543-9A08-9C3AC4DE363A}" type="slidenum">
              <a:rPr lang="en-US" sz="1000" smtClean="0">
                <a:solidFill>
                  <a:prstClr val="black">
                    <a:tint val="75000"/>
                  </a:prstClr>
                </a:solidFill>
              </a:rPr>
              <a:pPr/>
              <a:t>24</a:t>
            </a:fld>
            <a:endParaRPr lang="en-US" sz="1000" dirty="0">
              <a:solidFill>
                <a:prstClr val="black">
                  <a:tint val="75000"/>
                </a:prstClr>
              </a:solidFill>
            </a:endParaRPr>
          </a:p>
        </p:txBody>
      </p:sp>
      <p:sp>
        <p:nvSpPr>
          <p:cNvPr id="14" name="TextBox 13"/>
          <p:cNvSpPr txBox="1"/>
          <p:nvPr/>
        </p:nvSpPr>
        <p:spPr>
          <a:xfrm>
            <a:off x="804150" y="3289690"/>
            <a:ext cx="2951449" cy="261610"/>
          </a:xfrm>
          <a:prstGeom prst="rect">
            <a:avLst/>
          </a:prstGeom>
          <a:noFill/>
        </p:spPr>
        <p:txBody>
          <a:bodyPr wrap="none" rtlCol="0">
            <a:spAutoFit/>
          </a:bodyPr>
          <a:lstStyle/>
          <a:p>
            <a:r>
              <a:rPr lang="en-GB" sz="1100" b="1" dirty="0" smtClean="0">
                <a:latin typeface="Arial" panose="020B0604020202020204" pitchFamily="34" charset="0"/>
                <a:cs typeface="Arial" panose="020B0604020202020204" pitchFamily="34" charset="0"/>
              </a:rPr>
              <a:t>Diagnosed disease prevalence in 2016/17</a:t>
            </a:r>
            <a:endParaRPr lang="en-GB" sz="11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76527236"/>
              </p:ext>
            </p:extLst>
          </p:nvPr>
        </p:nvGraphicFramePr>
        <p:xfrm>
          <a:off x="804150" y="3527148"/>
          <a:ext cx="7149224" cy="2755640"/>
        </p:xfrm>
        <a:graphic>
          <a:graphicData uri="http://schemas.openxmlformats.org/drawingml/2006/table">
            <a:tbl>
              <a:tblPr/>
              <a:tblGrid>
                <a:gridCol w="1253249"/>
                <a:gridCol w="1790700"/>
                <a:gridCol w="638175"/>
                <a:gridCol w="847725"/>
                <a:gridCol w="857250"/>
                <a:gridCol w="781050"/>
                <a:gridCol w="981075"/>
              </a:tblGrid>
              <a:tr h="154484">
                <a:tc rowSpan="2">
                  <a:txBody>
                    <a:bodyPr/>
                    <a:lstStyle/>
                    <a:p>
                      <a:pPr algn="ctr" fontAlgn="ctr"/>
                      <a:r>
                        <a:rPr lang="en-GB" sz="1000" b="1" i="0" u="none" strike="noStrike" dirty="0">
                          <a:solidFill>
                            <a:srgbClr val="FFFFFF"/>
                          </a:solidFill>
                          <a:effectLst/>
                          <a:latin typeface="Arial"/>
                        </a:rPr>
                        <a:t>Condition Group</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c rowSpan="2">
                  <a:txBody>
                    <a:bodyPr/>
                    <a:lstStyle/>
                    <a:p>
                      <a:pPr algn="ctr" fontAlgn="ctr"/>
                      <a:r>
                        <a:rPr lang="en-GB" sz="1000" b="1" i="0" u="none" strike="noStrike" dirty="0">
                          <a:solidFill>
                            <a:srgbClr val="FFFFFF"/>
                          </a:solidFill>
                          <a:effectLst/>
                          <a:latin typeface="Arial"/>
                        </a:rPr>
                        <a:t>Condition</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c rowSpan="2">
                  <a:txBody>
                    <a:bodyPr/>
                    <a:lstStyle/>
                    <a:p>
                      <a:pPr algn="ctr" fontAlgn="ctr"/>
                      <a:r>
                        <a:rPr lang="en-GB" sz="1000" b="1" i="0" u="none" strike="noStrike" dirty="0" smtClean="0">
                          <a:solidFill>
                            <a:srgbClr val="FFFFFF"/>
                          </a:solidFill>
                          <a:effectLst/>
                          <a:latin typeface="Arial"/>
                        </a:rPr>
                        <a:t>IHL</a:t>
                      </a:r>
                      <a:endParaRPr lang="en-GB" sz="1000" b="1" i="0" u="none" strike="noStrike" dirty="0">
                        <a:solidFill>
                          <a:srgbClr val="FFFFFF"/>
                        </a:solidFill>
                        <a:effectLst/>
                        <a:latin typeface="Arial"/>
                      </a:endParaRPr>
                    </a:p>
                  </a:txBody>
                  <a:tcPr marL="9525" marR="9525" marT="9525" marB="0" anchor="ctr">
                    <a:lnL w="6350" cap="flat" cmpd="sng" algn="ctr">
                      <a:solidFill>
                        <a:srgbClr val="80808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c rowSpan="2">
                  <a:txBody>
                    <a:bodyPr/>
                    <a:lstStyle/>
                    <a:p>
                      <a:pPr algn="ctr" fontAlgn="ctr"/>
                      <a:r>
                        <a:rPr lang="en-GB" sz="1000" b="1" i="0" u="none" strike="noStrike" dirty="0" smtClean="0">
                          <a:solidFill>
                            <a:srgbClr val="FFFFFF"/>
                          </a:solidFill>
                          <a:effectLst/>
                          <a:latin typeface="Arial"/>
                        </a:rPr>
                        <a:t>QHS</a:t>
                      </a:r>
                      <a:endParaRPr lang="en-GB" sz="1000" b="1" i="0" u="none" strike="noStrike" dirty="0">
                        <a:solidFill>
                          <a:srgbClr val="FFFFFF"/>
                        </a:solidFill>
                        <a:effectLst/>
                        <a:latin typeface="Arial"/>
                      </a:endParaRPr>
                    </a:p>
                  </a:txBody>
                  <a:tcPr marL="9525" marR="9525" marT="9525" marB="0" anchor="ctr">
                    <a:lnL>
                      <a:noFill/>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c gridSpan="2">
                  <a:txBody>
                    <a:bodyPr/>
                    <a:lstStyle/>
                    <a:p>
                      <a:pPr algn="ctr" fontAlgn="ctr"/>
                      <a:r>
                        <a:rPr lang="en-GB" sz="1000" b="1" i="0" u="none" strike="noStrike" dirty="0">
                          <a:solidFill>
                            <a:srgbClr val="FFFFFF"/>
                          </a:solidFill>
                          <a:effectLst/>
                          <a:latin typeface="Arial"/>
                        </a:rPr>
                        <a:t>Southwark</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c hMerge="1">
                  <a:txBody>
                    <a:bodyPr/>
                    <a:lstStyle/>
                    <a:p>
                      <a:endParaRPr lang="en-GB"/>
                    </a:p>
                  </a:txBody>
                  <a:tcPr/>
                </a:tc>
                <a:tc>
                  <a:txBody>
                    <a:bodyPr/>
                    <a:lstStyle/>
                    <a:p>
                      <a:pPr algn="ctr" fontAlgn="ctr"/>
                      <a:r>
                        <a:rPr lang="en-GB" sz="1000" b="1" i="0" u="none" strike="noStrike" dirty="0">
                          <a:solidFill>
                            <a:srgbClr val="FFFFFF"/>
                          </a:solidFill>
                          <a:effectLst/>
                          <a:latin typeface="Arial"/>
                        </a:rPr>
                        <a:t>London</a:t>
                      </a:r>
                    </a:p>
                  </a:txBody>
                  <a:tcPr marL="9525" marR="9525" marT="9525"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r>
              <a:tr h="16484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1000" b="0" i="0" u="none" strike="noStrike" dirty="0">
                          <a:solidFill>
                            <a:srgbClr val="FFFFFF"/>
                          </a:solidFill>
                          <a:effectLst/>
                          <a:latin typeface="Arial"/>
                        </a:rPr>
                        <a:t>Cases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c>
                  <a:txBody>
                    <a:bodyPr/>
                    <a:lstStyle/>
                    <a:p>
                      <a:pPr algn="ctr" fontAlgn="ctr"/>
                      <a:r>
                        <a:rPr lang="en-GB" sz="1000" b="0" i="0" u="none" strike="noStrike" dirty="0">
                          <a:solidFill>
                            <a:srgbClr val="FFFFFF"/>
                          </a:solidFill>
                          <a:effectLst/>
                          <a:latin typeface="Arial"/>
                        </a:rPr>
                        <a:t>Prevalence</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c>
                  <a:txBody>
                    <a:bodyPr/>
                    <a:lstStyle/>
                    <a:p>
                      <a:pPr algn="ctr" fontAlgn="ctr"/>
                      <a:r>
                        <a:rPr lang="en-GB" sz="1000" b="0" i="0" u="none" strike="noStrike" dirty="0">
                          <a:solidFill>
                            <a:srgbClr val="FFFFFF"/>
                          </a:solidFill>
                          <a:effectLst/>
                          <a:latin typeface="Arial"/>
                        </a:rPr>
                        <a:t>Prevalence</a:t>
                      </a:r>
                    </a:p>
                  </a:txBody>
                  <a:tcPr marL="9525" marR="9525" marT="9525"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00034">
                        <a:alpha val="75000"/>
                      </a:srgbClr>
                    </a:solidFill>
                  </a:tcPr>
                </a:tc>
              </a:tr>
              <a:tr h="154484">
                <a:tc rowSpan="5">
                  <a:txBody>
                    <a:bodyPr/>
                    <a:lstStyle/>
                    <a:p>
                      <a:pPr algn="l" fontAlgn="ctr"/>
                      <a:r>
                        <a:rPr lang="en-GB" sz="1000" b="1" i="0" u="none" strike="noStrike" dirty="0">
                          <a:solidFill>
                            <a:srgbClr val="000000"/>
                          </a:solidFill>
                          <a:effectLst/>
                          <a:latin typeface="Arial"/>
                        </a:rPr>
                        <a:t>Mental Health &amp; Neurological conditions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ctr"/>
                      <a:r>
                        <a:rPr lang="en-GB" sz="1000" b="0" i="0" u="none" strike="noStrike">
                          <a:solidFill>
                            <a:srgbClr val="000000"/>
                          </a:solidFill>
                          <a:effectLst/>
                          <a:latin typeface="Arial"/>
                        </a:rPr>
                        <a:t>Dementia</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a:solidFill>
                            <a:srgbClr val="000000"/>
                          </a:solidFill>
                          <a:effectLst/>
                          <a:latin typeface="Arial"/>
                        </a:rPr>
                        <a:t>0.5%</a:t>
                      </a:r>
                    </a:p>
                  </a:txBody>
                  <a:tcPr marL="9525" marR="9525" marT="9525"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a:solidFill>
                            <a:srgbClr val="000000"/>
                          </a:solidFill>
                          <a:effectLst/>
                          <a:latin typeface="Arial"/>
                        </a:rPr>
                        <a:t>0.3%</a:t>
                      </a:r>
                    </a:p>
                  </a:txBody>
                  <a:tcPr marL="9525" marR="9525" marT="9525"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a:rPr>
                        <a:t>   1,216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a:rPr>
                        <a:t>0.4%</a:t>
                      </a:r>
                    </a:p>
                  </a:txBody>
                  <a:tcPr marL="9525" marR="9525" marT="9525" marB="0" anchor="b">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a:rPr>
                        <a:t>0.5%</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FFFF"/>
                    </a:solidFill>
                  </a:tcPr>
                </a:tc>
              </a:tr>
              <a:tr h="154484">
                <a:tc vMerge="1">
                  <a:txBody>
                    <a:bodyPr/>
                    <a:lstStyle/>
                    <a:p>
                      <a:endParaRPr lang="en-GB"/>
                    </a:p>
                  </a:txBody>
                  <a:tcPr/>
                </a:tc>
                <a:tc>
                  <a:txBody>
                    <a:bodyPr/>
                    <a:lstStyle/>
                    <a:p>
                      <a:pPr algn="l" fontAlgn="ctr"/>
                      <a:r>
                        <a:rPr lang="en-GB" sz="1000" b="0" i="0" u="none" strike="noStrike" dirty="0" smtClean="0">
                          <a:solidFill>
                            <a:srgbClr val="000000"/>
                          </a:solidFill>
                          <a:effectLst/>
                          <a:latin typeface="Arial"/>
                        </a:rPr>
                        <a:t>Depression (18+)</a:t>
                      </a:r>
                      <a:endParaRPr lang="en-GB" sz="1000" b="0" i="0" u="none" strike="noStrike" dirty="0">
                        <a:solidFill>
                          <a:srgbClr val="000000"/>
                        </a:solidFill>
                        <a:effectLst/>
                        <a:latin typeface="Arial"/>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a:rPr>
                        <a:t>7.6%</a:t>
                      </a:r>
                    </a:p>
                  </a:txBody>
                  <a:tcPr marL="9525" marR="9525" marT="9525" marB="0" anchor="ctr">
                    <a:lnL w="635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GB" sz="1000" b="0" i="0" u="none" strike="noStrike">
                          <a:solidFill>
                            <a:srgbClr val="000000"/>
                          </a:solidFill>
                          <a:effectLst/>
                          <a:latin typeface="Arial"/>
                        </a:rPr>
                        <a:t>7.4%</a:t>
                      </a:r>
                    </a:p>
                  </a:txBody>
                  <a:tcPr marL="9525" marR="9525" marT="9525" marB="0" anchor="ctr">
                    <a:lnL>
                      <a:noFill/>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a:rPr>
                        <a:t>  19,562 </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a:rPr>
                        <a:t>7.5%</a:t>
                      </a:r>
                    </a:p>
                  </a:txBody>
                  <a:tcPr marL="9525" marR="9525" marT="9525" marB="0" anchor="b">
                    <a:lnL w="635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ctr" fontAlgn="b"/>
                      <a:r>
                        <a:rPr lang="en-GB" sz="1000" b="0" i="0" u="none" strike="noStrike">
                          <a:solidFill>
                            <a:srgbClr val="000000"/>
                          </a:solidFill>
                          <a:effectLst/>
                          <a:latin typeface="Arial"/>
                        </a:rPr>
                        <a:t>6.6%</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r>
              <a:tr h="154484">
                <a:tc vMerge="1">
                  <a:txBody>
                    <a:bodyPr/>
                    <a:lstStyle/>
                    <a:p>
                      <a:endParaRPr lang="en-GB"/>
                    </a:p>
                  </a:txBody>
                  <a:tcPr/>
                </a:tc>
                <a:tc>
                  <a:txBody>
                    <a:bodyPr/>
                    <a:lstStyle/>
                    <a:p>
                      <a:pPr algn="l" fontAlgn="ctr"/>
                      <a:r>
                        <a:rPr lang="en-GB" sz="1000" b="0" i="0" u="none" strike="noStrike" dirty="0" smtClean="0">
                          <a:solidFill>
                            <a:srgbClr val="000000"/>
                          </a:solidFill>
                          <a:effectLst/>
                          <a:latin typeface="Arial"/>
                        </a:rPr>
                        <a:t>Epilepsy</a:t>
                      </a:r>
                      <a:r>
                        <a:rPr lang="en-GB" sz="1000" b="0" i="0" u="none" strike="noStrike" baseline="0" dirty="0" smtClean="0">
                          <a:solidFill>
                            <a:srgbClr val="000000"/>
                          </a:solidFill>
                          <a:effectLst/>
                          <a:latin typeface="Arial"/>
                        </a:rPr>
                        <a:t> (18+)</a:t>
                      </a:r>
                      <a:endParaRPr lang="en-GB" sz="1000" b="0" i="0" u="none" strike="noStrike" dirty="0">
                        <a:solidFill>
                          <a:srgbClr val="000000"/>
                        </a:solidFill>
                        <a:effectLst/>
                        <a:latin typeface="Arial"/>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dirty="0">
                          <a:solidFill>
                            <a:srgbClr val="000000"/>
                          </a:solidFill>
                          <a:effectLst/>
                          <a:latin typeface="Arial"/>
                        </a:rPr>
                        <a:t>0.6%</a:t>
                      </a:r>
                    </a:p>
                  </a:txBody>
                  <a:tcPr marL="9525" marR="9525" marT="9525" marB="0" anchor="ctr">
                    <a:lnL w="635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GB" sz="1000" b="0" i="0" u="none" strike="noStrike">
                          <a:solidFill>
                            <a:srgbClr val="000000"/>
                          </a:solidFill>
                          <a:effectLst/>
                          <a:latin typeface="Arial"/>
                        </a:rPr>
                        <a:t>0.5%</a:t>
                      </a:r>
                    </a:p>
                  </a:txBody>
                  <a:tcPr marL="9525" marR="9525" marT="9525" marB="0" anchor="ctr">
                    <a:lnL>
                      <a:noFill/>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a:rPr>
                        <a:t>   1,377 </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a:rPr>
                        <a:t>0.5%</a:t>
                      </a:r>
                    </a:p>
                  </a:txBody>
                  <a:tcPr marL="9525" marR="9525" marT="9525" marB="0" anchor="b">
                    <a:lnL w="635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ctr" fontAlgn="b"/>
                      <a:r>
                        <a:rPr lang="en-GB" sz="1000" b="0" i="0" u="none" strike="noStrike">
                          <a:solidFill>
                            <a:srgbClr val="000000"/>
                          </a:solidFill>
                          <a:effectLst/>
                          <a:latin typeface="Arial"/>
                        </a:rPr>
                        <a:t>0.6%</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Learning </a:t>
                      </a:r>
                      <a:r>
                        <a:rPr lang="en-GB" sz="1000" b="0" i="0" u="none" strike="noStrike" dirty="0" smtClean="0">
                          <a:solidFill>
                            <a:srgbClr val="000000"/>
                          </a:solidFill>
                          <a:effectLst/>
                          <a:latin typeface="Arial"/>
                        </a:rPr>
                        <a:t>Disabilities</a:t>
                      </a:r>
                      <a:r>
                        <a:rPr lang="en-GB" sz="1000" b="0" i="0" u="none" strike="noStrike" baseline="0" dirty="0" smtClean="0">
                          <a:solidFill>
                            <a:srgbClr val="000000"/>
                          </a:solidFill>
                          <a:effectLst/>
                          <a:latin typeface="Arial"/>
                        </a:rPr>
                        <a:t> (18+)</a:t>
                      </a:r>
                      <a:endParaRPr lang="en-GB" sz="1000" b="0" i="0" u="none" strike="noStrike" dirty="0">
                        <a:solidFill>
                          <a:srgbClr val="000000"/>
                        </a:solidFill>
                        <a:effectLst/>
                        <a:latin typeface="Arial"/>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dirty="0">
                          <a:solidFill>
                            <a:srgbClr val="000000"/>
                          </a:solidFill>
                          <a:effectLst/>
                          <a:latin typeface="Arial"/>
                        </a:rPr>
                        <a:t>0.3%</a:t>
                      </a:r>
                    </a:p>
                  </a:txBody>
                  <a:tcPr marL="9525" marR="9525" marT="9525" marB="0" anchor="ctr">
                    <a:lnL w="635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GB" sz="1000" b="0" i="0" u="none" strike="noStrike">
                          <a:solidFill>
                            <a:srgbClr val="000000"/>
                          </a:solidFill>
                          <a:effectLst/>
                          <a:latin typeface="Arial"/>
                        </a:rPr>
                        <a:t>0.3%</a:t>
                      </a:r>
                    </a:p>
                  </a:txBody>
                  <a:tcPr marL="9525" marR="9525" marT="9525" marB="0" anchor="ctr">
                    <a:lnL>
                      <a:noFill/>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ctr"/>
                      <a:r>
                        <a:rPr lang="en-GB" sz="1000" b="0" i="0" u="none" strike="noStrike">
                          <a:solidFill>
                            <a:srgbClr val="000000"/>
                          </a:solidFill>
                          <a:effectLst/>
                          <a:latin typeface="Arial"/>
                        </a:rPr>
                        <a:t>   1,001 </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algn="ctr" fontAlgn="b"/>
                      <a:r>
                        <a:rPr lang="en-GB" sz="1000" b="0" i="0" u="none" strike="noStrike">
                          <a:solidFill>
                            <a:srgbClr val="000000"/>
                          </a:solidFill>
                          <a:effectLst/>
                          <a:latin typeface="Arial"/>
                        </a:rPr>
                        <a:t>0.3%</a:t>
                      </a:r>
                    </a:p>
                  </a:txBody>
                  <a:tcPr marL="9525" marR="9525" marT="9525" marB="0" anchor="b">
                    <a:lnL w="6350" cap="flat" cmpd="sng" algn="ctr">
                      <a:solidFill>
                        <a:srgbClr val="808080"/>
                      </a:solidFill>
                      <a:prstDash val="solid"/>
                      <a:round/>
                      <a:headEnd type="none" w="med" len="med"/>
                      <a:tailEnd type="none" w="med" len="med"/>
                    </a:lnL>
                    <a:lnR>
                      <a:noFill/>
                    </a:lnR>
                    <a:lnT>
                      <a:noFill/>
                    </a:lnT>
                    <a:lnB>
                      <a:noFill/>
                    </a:lnB>
                    <a:solidFill>
                      <a:srgbClr val="FFFFFF"/>
                    </a:solidFill>
                  </a:tcPr>
                </a:tc>
                <a:tc>
                  <a:txBody>
                    <a:bodyPr/>
                    <a:lstStyle/>
                    <a:p>
                      <a:pPr algn="ctr" fontAlgn="b"/>
                      <a:r>
                        <a:rPr lang="en-GB" sz="1000" b="0" i="0" u="none" strike="noStrike">
                          <a:solidFill>
                            <a:srgbClr val="000000"/>
                          </a:solidFill>
                          <a:effectLst/>
                          <a:latin typeface="Arial"/>
                        </a:rPr>
                        <a:t>0.4%</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Mental Health </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a:rPr>
                        <a:t>1.3%</a:t>
                      </a:r>
                    </a:p>
                  </a:txBody>
                  <a:tcPr marL="9525" marR="9525" marT="9525"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a:rPr>
                        <a:t>1.2%</a:t>
                      </a:r>
                    </a:p>
                  </a:txBody>
                  <a:tcPr marL="9525" marR="9525" marT="9525"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Arial"/>
                        </a:rPr>
                        <a:t>   4,001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Arial"/>
                        </a:rPr>
                        <a:t>1.2%</a:t>
                      </a:r>
                    </a:p>
                  </a:txBody>
                  <a:tcPr marL="9525" marR="9525" marT="9525" marB="0" anchor="b">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b"/>
                      <a:r>
                        <a:rPr lang="en-GB" sz="1000" b="0" i="0" u="none" strike="noStrike" dirty="0">
                          <a:solidFill>
                            <a:srgbClr val="000000"/>
                          </a:solidFill>
                          <a:effectLst/>
                          <a:latin typeface="Arial"/>
                        </a:rPr>
                        <a:t>1.1%</a:t>
                      </a:r>
                    </a:p>
                  </a:txBody>
                  <a:tcPr marL="9525" marR="9525" marT="9525" marB="0" anchor="b">
                    <a:lnL>
                      <a:noFill/>
                    </a:lnL>
                    <a:lnR w="12700" cap="flat" cmpd="sng" algn="ctr">
                      <a:solidFill>
                        <a:schemeClr val="tx1"/>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tr>
              <a:tr h="154484">
                <a:tc rowSpan="5">
                  <a:txBody>
                    <a:bodyPr/>
                    <a:lstStyle/>
                    <a:p>
                      <a:pPr algn="l" fontAlgn="ctr"/>
                      <a:r>
                        <a:rPr lang="en-GB" sz="1000" b="1" i="0" u="none" strike="noStrike" dirty="0">
                          <a:solidFill>
                            <a:srgbClr val="000000"/>
                          </a:solidFill>
                          <a:effectLst/>
                          <a:latin typeface="Arial"/>
                        </a:rPr>
                        <a:t>Cardiovascular conditions </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GB" sz="1000" b="0" i="0" u="none" strike="noStrike" dirty="0">
                          <a:solidFill>
                            <a:srgbClr val="000000"/>
                          </a:solidFill>
                          <a:effectLst/>
                          <a:latin typeface="Arial"/>
                        </a:rPr>
                        <a:t>Atrial Fibrillation</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ctr"/>
                      <a:r>
                        <a:rPr lang="en-GB" sz="1000" b="0" i="0" u="none" strike="noStrike" dirty="0">
                          <a:solidFill>
                            <a:srgbClr val="000000"/>
                          </a:solidFill>
                          <a:effectLst/>
                          <a:latin typeface="Arial"/>
                        </a:rPr>
                        <a:t>0.8%</a:t>
                      </a:r>
                    </a:p>
                  </a:txBody>
                  <a:tcPr marL="9525" marR="9525" marT="9525"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ctr"/>
                      <a:r>
                        <a:rPr lang="en-GB" sz="1000" b="0" i="0" u="none" strike="noStrike">
                          <a:solidFill>
                            <a:srgbClr val="000000"/>
                          </a:solidFill>
                          <a:effectLst/>
                          <a:latin typeface="Arial"/>
                        </a:rPr>
                        <a:t>0.7%</a:t>
                      </a:r>
                    </a:p>
                  </a:txBody>
                  <a:tcPr marL="9525" marR="9525" marT="9525"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b"/>
                      <a:r>
                        <a:rPr lang="en-GB" sz="1000" b="0" i="0" u="none" strike="noStrike">
                          <a:solidFill>
                            <a:srgbClr val="000000"/>
                          </a:solidFill>
                          <a:effectLst/>
                          <a:latin typeface="Arial"/>
                        </a:rPr>
                        <a:t>   2,470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b"/>
                      <a:r>
                        <a:rPr lang="en-GB" sz="1000" b="0" i="0" u="none" strike="noStrike">
                          <a:solidFill>
                            <a:srgbClr val="000000"/>
                          </a:solidFill>
                          <a:effectLst/>
                          <a:latin typeface="Arial"/>
                        </a:rPr>
                        <a:t>0.8%</a:t>
                      </a:r>
                    </a:p>
                  </a:txBody>
                  <a:tcPr marL="9525" marR="9525" marT="9525" marB="0" anchor="b">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b"/>
                      <a:r>
                        <a:rPr lang="en-GB" sz="1000" b="0" i="0" u="none" strike="noStrike">
                          <a:solidFill>
                            <a:srgbClr val="000000"/>
                          </a:solidFill>
                          <a:effectLst/>
                          <a:latin typeface="Arial"/>
                        </a:rPr>
                        <a:t>1.1%</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CHD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ctr"/>
                      <a:r>
                        <a:rPr lang="en-GB" sz="1000" b="0" i="0" u="none" strike="noStrike" dirty="0">
                          <a:solidFill>
                            <a:srgbClr val="000000"/>
                          </a:solidFill>
                          <a:effectLst/>
                          <a:latin typeface="Arial"/>
                        </a:rPr>
                        <a:t>1.4%</a:t>
                      </a:r>
                    </a:p>
                  </a:txBody>
                  <a:tcPr marL="9525" marR="9525" marT="9525" marB="0" anchor="ctr">
                    <a:lnL w="6350" cap="flat" cmpd="sng" algn="ctr">
                      <a:solidFill>
                        <a:srgbClr val="80808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GB" sz="1000" b="0" i="0" u="none" strike="noStrike">
                          <a:solidFill>
                            <a:srgbClr val="000000"/>
                          </a:solidFill>
                          <a:effectLst/>
                          <a:latin typeface="Arial"/>
                        </a:rPr>
                        <a:t>1.4%</a:t>
                      </a:r>
                    </a:p>
                  </a:txBody>
                  <a:tcPr marL="9525" marR="9525" marT="9525" marB="0" anchor="ctr">
                    <a:lnL>
                      <a:noFill/>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   4,401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1.4%</a:t>
                      </a:r>
                    </a:p>
                  </a:txBody>
                  <a:tcPr marL="9525" marR="9525" marT="9525" marB="0" anchor="b">
                    <a:lnL w="6350" cap="flat" cmpd="sng" algn="ctr">
                      <a:solidFill>
                        <a:srgbClr val="808080"/>
                      </a:solidFill>
                      <a:prstDash val="solid"/>
                      <a:round/>
                      <a:headEnd type="none" w="med" len="med"/>
                      <a:tailEnd type="none" w="med" len="med"/>
                    </a:lnL>
                    <a:lnR>
                      <a:noFill/>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2.0%</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F2F2F2"/>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Stroke &amp; TIA</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ctr"/>
                      <a:r>
                        <a:rPr lang="en-GB" sz="1000" b="0" i="0" u="none" strike="noStrike" dirty="0">
                          <a:solidFill>
                            <a:srgbClr val="000000"/>
                          </a:solidFill>
                          <a:effectLst/>
                          <a:latin typeface="Arial"/>
                        </a:rPr>
                        <a:t>1.0%</a:t>
                      </a:r>
                    </a:p>
                  </a:txBody>
                  <a:tcPr marL="9525" marR="9525" marT="9525" marB="0" anchor="ctr">
                    <a:lnL w="6350" cap="flat" cmpd="sng" algn="ctr">
                      <a:solidFill>
                        <a:srgbClr val="80808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GB" sz="1000" b="0" i="0" u="none" strike="noStrike">
                          <a:solidFill>
                            <a:srgbClr val="000000"/>
                          </a:solidFill>
                          <a:effectLst/>
                          <a:latin typeface="Arial"/>
                        </a:rPr>
                        <a:t>0.8%</a:t>
                      </a:r>
                    </a:p>
                  </a:txBody>
                  <a:tcPr marL="9525" marR="9525" marT="9525" marB="0" anchor="ctr">
                    <a:lnL>
                      <a:noFill/>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   2,900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0.9%</a:t>
                      </a:r>
                    </a:p>
                  </a:txBody>
                  <a:tcPr marL="9525" marR="9525" marT="9525" marB="0" anchor="b">
                    <a:lnL w="6350" cap="flat" cmpd="sng" algn="ctr">
                      <a:solidFill>
                        <a:srgbClr val="808080"/>
                      </a:solidFill>
                      <a:prstDash val="solid"/>
                      <a:round/>
                      <a:headEnd type="none" w="med" len="med"/>
                      <a:tailEnd type="none" w="med" len="med"/>
                    </a:lnL>
                    <a:lnR>
                      <a:noFill/>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1.1%</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F2F2F2"/>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Heart Failure</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ctr"/>
                      <a:r>
                        <a:rPr lang="en-GB" sz="1000" b="0" i="0" u="none" strike="noStrike" dirty="0">
                          <a:solidFill>
                            <a:srgbClr val="000000"/>
                          </a:solidFill>
                          <a:effectLst/>
                          <a:latin typeface="Arial"/>
                        </a:rPr>
                        <a:t>0.4%</a:t>
                      </a:r>
                    </a:p>
                  </a:txBody>
                  <a:tcPr marL="9525" marR="9525" marT="9525" marB="0" anchor="ctr">
                    <a:lnL w="6350" cap="flat" cmpd="sng" algn="ctr">
                      <a:solidFill>
                        <a:srgbClr val="80808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GB" sz="1000" b="0" i="0" u="none" strike="noStrike" dirty="0">
                          <a:solidFill>
                            <a:srgbClr val="000000"/>
                          </a:solidFill>
                          <a:effectLst/>
                          <a:latin typeface="Arial"/>
                        </a:rPr>
                        <a:t>0.5%</a:t>
                      </a:r>
                    </a:p>
                  </a:txBody>
                  <a:tcPr marL="9525" marR="9525" marT="9525" marB="0" anchor="ctr">
                    <a:lnL>
                      <a:noFill/>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   1,475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dirty="0">
                          <a:solidFill>
                            <a:srgbClr val="000000"/>
                          </a:solidFill>
                          <a:effectLst/>
                          <a:latin typeface="Arial"/>
                        </a:rPr>
                        <a:t>0.5%</a:t>
                      </a:r>
                    </a:p>
                  </a:txBody>
                  <a:tcPr marL="9525" marR="9525" marT="9525" marB="0" anchor="b">
                    <a:lnL w="6350" cap="flat" cmpd="sng" algn="ctr">
                      <a:solidFill>
                        <a:srgbClr val="808080"/>
                      </a:solidFill>
                      <a:prstDash val="solid"/>
                      <a:round/>
                      <a:headEnd type="none" w="med" len="med"/>
                      <a:tailEnd type="none" w="med" len="med"/>
                    </a:lnL>
                    <a:lnR>
                      <a:noFill/>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0.5%</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F2F2F2"/>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Hypertension</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GB" sz="1000" b="0" i="0" u="none" strike="noStrike" dirty="0">
                          <a:solidFill>
                            <a:srgbClr val="000000"/>
                          </a:solidFill>
                          <a:effectLst/>
                          <a:latin typeface="Arial"/>
                        </a:rPr>
                        <a:t>11.1%</a:t>
                      </a:r>
                    </a:p>
                  </a:txBody>
                  <a:tcPr marL="9525" marR="9525" marT="9525"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GB" sz="1000" b="0" i="0" u="none" strike="noStrike" dirty="0">
                          <a:solidFill>
                            <a:srgbClr val="000000"/>
                          </a:solidFill>
                          <a:effectLst/>
                          <a:latin typeface="Arial"/>
                        </a:rPr>
                        <a:t>10.2%</a:t>
                      </a:r>
                    </a:p>
                  </a:txBody>
                  <a:tcPr marL="9525" marR="9525" marT="9525"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2F2F2"/>
                    </a:solidFill>
                  </a:tcPr>
                </a:tc>
                <a:tc>
                  <a:txBody>
                    <a:bodyPr/>
                    <a:lstStyle/>
                    <a:p>
                      <a:pPr algn="ctr" fontAlgn="b"/>
                      <a:r>
                        <a:rPr lang="en-GB" sz="1000" b="0" i="0" u="none" strike="noStrike">
                          <a:solidFill>
                            <a:srgbClr val="000000"/>
                          </a:solidFill>
                          <a:effectLst/>
                          <a:latin typeface="Arial"/>
                        </a:rPr>
                        <a:t>  34,338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2F2F2"/>
                    </a:solidFill>
                  </a:tcPr>
                </a:tc>
                <a:tc>
                  <a:txBody>
                    <a:bodyPr/>
                    <a:lstStyle/>
                    <a:p>
                      <a:pPr algn="ctr" fontAlgn="b"/>
                      <a:r>
                        <a:rPr lang="en-GB" sz="1000" b="0" i="0" u="none" strike="noStrike">
                          <a:solidFill>
                            <a:srgbClr val="000000"/>
                          </a:solidFill>
                          <a:effectLst/>
                          <a:latin typeface="Arial"/>
                        </a:rPr>
                        <a:t>10.6%</a:t>
                      </a:r>
                    </a:p>
                  </a:txBody>
                  <a:tcPr marL="9525" marR="9525" marT="9525" marB="0" anchor="b">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F2F2F2"/>
                    </a:solidFill>
                  </a:tcPr>
                </a:tc>
                <a:tc>
                  <a:txBody>
                    <a:bodyPr/>
                    <a:lstStyle/>
                    <a:p>
                      <a:pPr algn="ctr" fontAlgn="b"/>
                      <a:r>
                        <a:rPr lang="en-GB" sz="1000" b="0" i="0" u="none" strike="noStrike">
                          <a:solidFill>
                            <a:srgbClr val="000000"/>
                          </a:solidFill>
                          <a:effectLst/>
                          <a:latin typeface="Arial"/>
                        </a:rPr>
                        <a:t>11.1%</a:t>
                      </a:r>
                    </a:p>
                  </a:txBody>
                  <a:tcPr marL="9525" marR="9525" marT="9525" marB="0" anchor="b">
                    <a:lnL>
                      <a:noFill/>
                    </a:lnL>
                    <a:lnR w="12700" cap="flat" cmpd="sng" algn="ctr">
                      <a:solidFill>
                        <a:schemeClr val="tx1"/>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2F2F2"/>
                    </a:solidFill>
                  </a:tcPr>
                </a:tc>
              </a:tr>
              <a:tr h="154484">
                <a:tc rowSpan="2">
                  <a:txBody>
                    <a:bodyPr/>
                    <a:lstStyle/>
                    <a:p>
                      <a:pPr algn="l" fontAlgn="ctr"/>
                      <a:r>
                        <a:rPr lang="en-GB" sz="1000" b="1" i="0" u="none" strike="noStrike" dirty="0">
                          <a:solidFill>
                            <a:srgbClr val="000000"/>
                          </a:solidFill>
                          <a:effectLst/>
                          <a:latin typeface="Arial"/>
                        </a:rPr>
                        <a:t>Respiratory conditions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ctr"/>
                      <a:r>
                        <a:rPr lang="en-GB" sz="1000" b="0" i="0" u="none" strike="noStrike" dirty="0">
                          <a:solidFill>
                            <a:srgbClr val="000000"/>
                          </a:solidFill>
                          <a:effectLst/>
                          <a:latin typeface="Arial"/>
                        </a:rPr>
                        <a:t>COPD</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dirty="0">
                          <a:solidFill>
                            <a:srgbClr val="000000"/>
                          </a:solidFill>
                          <a:effectLst/>
                          <a:latin typeface="Arial"/>
                        </a:rPr>
                        <a:t>1.1%</a:t>
                      </a:r>
                    </a:p>
                  </a:txBody>
                  <a:tcPr marL="9525" marR="9525" marT="9525"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ctr"/>
                      <a:r>
                        <a:rPr lang="en-GB" sz="1000" b="0" i="0" u="none" strike="noStrike" dirty="0">
                          <a:solidFill>
                            <a:srgbClr val="000000"/>
                          </a:solidFill>
                          <a:effectLst/>
                          <a:latin typeface="Arial"/>
                        </a:rPr>
                        <a:t>1.6%</a:t>
                      </a:r>
                    </a:p>
                  </a:txBody>
                  <a:tcPr marL="9525" marR="9525" marT="9525"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dirty="0">
                          <a:solidFill>
                            <a:srgbClr val="000000"/>
                          </a:solidFill>
                          <a:effectLst/>
                          <a:latin typeface="Arial"/>
                        </a:rPr>
                        <a:t>   4,415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a:rPr>
                        <a:t>1.4%</a:t>
                      </a:r>
                    </a:p>
                  </a:txBody>
                  <a:tcPr marL="9525" marR="9525" marT="9525" marB="0" anchor="b">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FFFFFF"/>
                    </a:solidFill>
                  </a:tcPr>
                </a:tc>
                <a:tc>
                  <a:txBody>
                    <a:bodyPr/>
                    <a:lstStyle/>
                    <a:p>
                      <a:pPr algn="ctr" fontAlgn="b"/>
                      <a:r>
                        <a:rPr lang="en-GB" sz="1000" b="0" i="0" u="none" strike="noStrike">
                          <a:solidFill>
                            <a:srgbClr val="000000"/>
                          </a:solidFill>
                          <a:effectLst/>
                          <a:latin typeface="Arial"/>
                        </a:rPr>
                        <a:t>1.1%</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FFFFF"/>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Asthma</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latin typeface="Arial"/>
                        </a:rPr>
                        <a:t>4.6%</a:t>
                      </a:r>
                    </a:p>
                  </a:txBody>
                  <a:tcPr marL="9525" marR="9525" marT="9525"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latin typeface="Arial"/>
                        </a:rPr>
                        <a:t>4.2%</a:t>
                      </a:r>
                    </a:p>
                  </a:txBody>
                  <a:tcPr marL="9525" marR="9525" marT="9525"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b"/>
                      <a:r>
                        <a:rPr lang="en-GB" sz="1000" b="0" i="0" u="none" strike="noStrike" dirty="0">
                          <a:solidFill>
                            <a:srgbClr val="000000"/>
                          </a:solidFill>
                          <a:effectLst/>
                          <a:latin typeface="Arial"/>
                        </a:rPr>
                        <a:t>  14,138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b"/>
                      <a:r>
                        <a:rPr lang="en-GB" sz="1000" b="0" i="0" u="none" strike="noStrike" dirty="0">
                          <a:solidFill>
                            <a:srgbClr val="000000"/>
                          </a:solidFill>
                          <a:effectLst/>
                          <a:latin typeface="Arial"/>
                        </a:rPr>
                        <a:t>4.4%</a:t>
                      </a:r>
                    </a:p>
                  </a:txBody>
                  <a:tcPr marL="9525" marR="9525" marT="9525" marB="0" anchor="b">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FFFFFF"/>
                    </a:solidFill>
                  </a:tcPr>
                </a:tc>
                <a:tc>
                  <a:txBody>
                    <a:bodyPr/>
                    <a:lstStyle/>
                    <a:p>
                      <a:pPr algn="ctr" fontAlgn="b"/>
                      <a:r>
                        <a:rPr lang="en-GB" sz="1000" b="0" i="0" u="none" strike="noStrike">
                          <a:solidFill>
                            <a:srgbClr val="000000"/>
                          </a:solidFill>
                          <a:effectLst/>
                          <a:latin typeface="Arial"/>
                        </a:rPr>
                        <a:t>4.6%</a:t>
                      </a:r>
                    </a:p>
                  </a:txBody>
                  <a:tcPr marL="9525" marR="9525" marT="9525" marB="0" anchor="b">
                    <a:lnL>
                      <a:noFill/>
                    </a:lnL>
                    <a:lnR w="12700" cap="flat" cmpd="sng" algn="ctr">
                      <a:solidFill>
                        <a:schemeClr val="tx1"/>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tr>
              <a:tr h="154484">
                <a:tc rowSpan="3">
                  <a:txBody>
                    <a:bodyPr/>
                    <a:lstStyle/>
                    <a:p>
                      <a:pPr algn="l" fontAlgn="ctr"/>
                      <a:r>
                        <a:rPr lang="en-GB" sz="1000" b="1" i="0" u="none" strike="noStrike" dirty="0">
                          <a:solidFill>
                            <a:srgbClr val="000000"/>
                          </a:solidFill>
                          <a:effectLst/>
                          <a:latin typeface="Arial"/>
                        </a:rPr>
                        <a:t>High dependency &amp; other LTCs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n-GB" sz="1000" b="0" i="0" u="none" strike="noStrike" dirty="0">
                          <a:solidFill>
                            <a:srgbClr val="000000"/>
                          </a:solidFill>
                          <a:effectLst/>
                          <a:latin typeface="Arial"/>
                        </a:rPr>
                        <a:t>Cancer</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ctr"/>
                      <a:r>
                        <a:rPr lang="en-GB" sz="1000" b="0" i="0" u="none" strike="noStrike">
                          <a:solidFill>
                            <a:srgbClr val="000000"/>
                          </a:solidFill>
                          <a:effectLst/>
                          <a:latin typeface="Arial"/>
                        </a:rPr>
                        <a:t>1.5%</a:t>
                      </a:r>
                    </a:p>
                  </a:txBody>
                  <a:tcPr marL="9525" marR="9525" marT="9525"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ctr"/>
                      <a:r>
                        <a:rPr lang="en-GB" sz="1000" b="0" i="0" u="none" strike="noStrike">
                          <a:solidFill>
                            <a:srgbClr val="000000"/>
                          </a:solidFill>
                          <a:effectLst/>
                          <a:latin typeface="Arial"/>
                        </a:rPr>
                        <a:t>1.4%</a:t>
                      </a:r>
                    </a:p>
                  </a:txBody>
                  <a:tcPr marL="9525" marR="9525" marT="9525"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b"/>
                      <a:r>
                        <a:rPr lang="en-GB" sz="1000" b="0" i="0" u="none" strike="noStrike" dirty="0">
                          <a:solidFill>
                            <a:srgbClr val="000000"/>
                          </a:solidFill>
                          <a:effectLst/>
                          <a:latin typeface="Arial"/>
                        </a:rPr>
                        <a:t>   4,732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b"/>
                      <a:r>
                        <a:rPr lang="en-GB" sz="1000" b="0" i="0" u="none" strike="noStrike" dirty="0">
                          <a:solidFill>
                            <a:srgbClr val="000000"/>
                          </a:solidFill>
                          <a:effectLst/>
                          <a:latin typeface="Arial"/>
                        </a:rPr>
                        <a:t>1.5%</a:t>
                      </a:r>
                    </a:p>
                  </a:txBody>
                  <a:tcPr marL="9525" marR="9525" marT="9525" marB="0" anchor="b">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algn="ctr" fontAlgn="b"/>
                      <a:r>
                        <a:rPr lang="en-GB" sz="1000" b="0" i="0" u="none" strike="noStrike" dirty="0">
                          <a:solidFill>
                            <a:srgbClr val="000000"/>
                          </a:solidFill>
                          <a:effectLst/>
                          <a:latin typeface="Arial"/>
                        </a:rPr>
                        <a:t>1.8%</a:t>
                      </a:r>
                    </a:p>
                  </a:txBody>
                  <a:tcPr marL="9525" marR="9525" marT="9525" marB="0" anchor="b">
                    <a:lnL>
                      <a:noFill/>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Chronic Kidney </a:t>
                      </a:r>
                      <a:r>
                        <a:rPr lang="en-GB" sz="1000" b="0" i="0" u="none" strike="noStrike" dirty="0" smtClean="0">
                          <a:solidFill>
                            <a:srgbClr val="000000"/>
                          </a:solidFill>
                          <a:effectLst/>
                          <a:latin typeface="Arial"/>
                        </a:rPr>
                        <a:t>Disease</a:t>
                      </a:r>
                      <a:r>
                        <a:rPr lang="en-GB" sz="1000" b="0" i="0" u="none" strike="noStrike" baseline="0" dirty="0" smtClean="0">
                          <a:solidFill>
                            <a:srgbClr val="000000"/>
                          </a:solidFill>
                          <a:effectLst/>
                          <a:latin typeface="Arial"/>
                        </a:rPr>
                        <a:t> (18+)</a:t>
                      </a:r>
                      <a:endParaRPr lang="en-GB" sz="1000" b="0" i="0" u="none" strike="noStrike" dirty="0">
                        <a:solidFill>
                          <a:srgbClr val="000000"/>
                        </a:solidFill>
                        <a:effectLst/>
                        <a:latin typeface="Arial"/>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ctr"/>
                      <a:r>
                        <a:rPr lang="en-GB" sz="1000" b="0" i="0" u="none" strike="noStrike">
                          <a:solidFill>
                            <a:srgbClr val="000000"/>
                          </a:solidFill>
                          <a:effectLst/>
                          <a:latin typeface="Arial"/>
                        </a:rPr>
                        <a:t>1.9%</a:t>
                      </a:r>
                    </a:p>
                  </a:txBody>
                  <a:tcPr marL="9525" marR="9525" marT="9525" marB="0" anchor="ctr">
                    <a:lnL w="6350" cap="flat" cmpd="sng" algn="ctr">
                      <a:solidFill>
                        <a:srgbClr val="80808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GB" sz="1000" b="0" i="0" u="none" strike="noStrike">
                          <a:solidFill>
                            <a:srgbClr val="000000"/>
                          </a:solidFill>
                          <a:effectLst/>
                          <a:latin typeface="Arial"/>
                        </a:rPr>
                        <a:t>2.4%</a:t>
                      </a:r>
                    </a:p>
                  </a:txBody>
                  <a:tcPr marL="9525" marR="9525" marT="9525" marB="0" anchor="ctr">
                    <a:lnL>
                      <a:noFill/>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Arial"/>
                        </a:rPr>
                        <a:t>   5,630 </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dirty="0">
                          <a:solidFill>
                            <a:srgbClr val="000000"/>
                          </a:solidFill>
                          <a:effectLst/>
                          <a:latin typeface="Arial"/>
                        </a:rPr>
                        <a:t>2.2%</a:t>
                      </a:r>
                    </a:p>
                  </a:txBody>
                  <a:tcPr marL="9525" marR="9525" marT="9525" marB="0" anchor="b">
                    <a:lnL w="6350" cap="flat" cmpd="sng" algn="ctr">
                      <a:solidFill>
                        <a:srgbClr val="808080"/>
                      </a:solidFill>
                      <a:prstDash val="solid"/>
                      <a:round/>
                      <a:headEnd type="none" w="med" len="med"/>
                      <a:tailEnd type="none" w="med" len="med"/>
                    </a:lnL>
                    <a:lnR>
                      <a:noFill/>
                    </a:lnR>
                    <a:lnT>
                      <a:noFill/>
                    </a:lnT>
                    <a:lnB>
                      <a:noFill/>
                    </a:lnB>
                    <a:solidFill>
                      <a:srgbClr val="F2F2F2"/>
                    </a:solidFill>
                  </a:tcPr>
                </a:tc>
                <a:tc>
                  <a:txBody>
                    <a:bodyPr/>
                    <a:lstStyle/>
                    <a:p>
                      <a:pPr algn="ctr" fontAlgn="b"/>
                      <a:r>
                        <a:rPr lang="en-GB" sz="1000" b="0" i="0" u="none" strike="noStrike" dirty="0">
                          <a:solidFill>
                            <a:srgbClr val="000000"/>
                          </a:solidFill>
                          <a:effectLst/>
                          <a:latin typeface="Arial"/>
                        </a:rPr>
                        <a:t>2.4%</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F2F2F2"/>
                    </a:solidFill>
                  </a:tcPr>
                </a:tc>
              </a:tr>
              <a:tr h="154484">
                <a:tc vMerge="1">
                  <a:txBody>
                    <a:bodyPr/>
                    <a:lstStyle/>
                    <a:p>
                      <a:endParaRPr lang="en-GB"/>
                    </a:p>
                  </a:txBody>
                  <a:tcPr/>
                </a:tc>
                <a:tc>
                  <a:txBody>
                    <a:bodyPr/>
                    <a:lstStyle/>
                    <a:p>
                      <a:pPr algn="l" fontAlgn="ctr"/>
                      <a:r>
                        <a:rPr lang="en-GB" sz="1000" b="0" i="0" u="none" strike="noStrike" dirty="0">
                          <a:solidFill>
                            <a:srgbClr val="000000"/>
                          </a:solidFill>
                          <a:effectLst/>
                          <a:latin typeface="Arial"/>
                        </a:rPr>
                        <a:t>Diabetes (17+)</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GB" sz="1000" b="0" i="0" u="none" strike="noStrike">
                          <a:solidFill>
                            <a:srgbClr val="000000"/>
                          </a:solidFill>
                          <a:effectLst/>
                          <a:latin typeface="Arial"/>
                        </a:rPr>
                        <a:t>6.5%</a:t>
                      </a:r>
                    </a:p>
                  </a:txBody>
                  <a:tcPr marL="9525" marR="9525" marT="9525" marB="0" anchor="ctr">
                    <a:lnL w="6350" cap="flat" cmpd="sng" algn="ctr">
                      <a:solidFill>
                        <a:srgbClr val="80808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GB" sz="1000" b="0" i="0" u="none" strike="noStrike">
                          <a:solidFill>
                            <a:srgbClr val="000000"/>
                          </a:solidFill>
                          <a:effectLst/>
                          <a:latin typeface="Arial"/>
                        </a:rPr>
                        <a:t>5.8%</a:t>
                      </a:r>
                    </a:p>
                  </a:txBody>
                  <a:tcPr marL="9525" marR="9525" marT="9525" marB="0" anchor="ctr">
                    <a:lnL>
                      <a:noFill/>
                    </a:lnL>
                    <a:lnR w="6350" cap="flat" cmpd="sng" algn="ctr">
                      <a:solidFill>
                        <a:srgbClr val="80808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GB" sz="1000" b="0" i="0" u="none" strike="noStrike">
                          <a:solidFill>
                            <a:srgbClr val="000000"/>
                          </a:solidFill>
                          <a:effectLst/>
                          <a:latin typeface="Arial"/>
                        </a:rPr>
                        <a:t>  16,121 </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GB" sz="1000" b="0" i="0" u="none" strike="noStrike">
                          <a:solidFill>
                            <a:srgbClr val="000000"/>
                          </a:solidFill>
                          <a:effectLst/>
                          <a:latin typeface="Arial"/>
                        </a:rPr>
                        <a:t>6.1%</a:t>
                      </a:r>
                    </a:p>
                  </a:txBody>
                  <a:tcPr marL="9525" marR="9525" marT="9525" marB="0" anchor="b">
                    <a:lnL w="6350" cap="flat" cmpd="sng" algn="ctr">
                      <a:solidFill>
                        <a:srgbClr val="80808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GB" sz="1000" b="0" i="0" u="none" strike="noStrike" dirty="0">
                          <a:solidFill>
                            <a:srgbClr val="000000"/>
                          </a:solidFill>
                          <a:effectLst/>
                          <a:latin typeface="Arial"/>
                        </a:rPr>
                        <a:t>6.5%</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2877677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We aim to promote early detection of long term conditions and improve outcomes </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LONG TERM CONDITIONS</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5"/>
            <a:ext cx="4122023" cy="4508559"/>
          </a:xfrm>
          <a:ln>
            <a:noFill/>
          </a:ln>
        </p:spPr>
        <p:txBody>
          <a:bodyPr>
            <a:normAutofit/>
          </a:bodyPr>
          <a:lstStyle/>
          <a:p>
            <a:pPr marL="0" indent="0" defTabSz="914400">
              <a:spcBef>
                <a:spcPts val="0"/>
              </a:spcBef>
              <a:buNone/>
            </a:pPr>
            <a:r>
              <a:rPr lang="en-US" sz="1400" b="1" dirty="0" smtClean="0"/>
              <a:t>Key achievements in 2017</a:t>
            </a:r>
            <a:endParaRPr lang="en-US" sz="1400" b="1" dirty="0"/>
          </a:p>
          <a:p>
            <a:pPr marL="342900" lvl="1" indent="-342900" defTabSz="914400">
              <a:spcBef>
                <a:spcPts val="0"/>
              </a:spcBef>
              <a:buFont typeface="Wingdings" charset="2"/>
              <a:buChar char="§"/>
            </a:pPr>
            <a:r>
              <a:rPr lang="en-GB" sz="1400" dirty="0">
                <a:latin typeface="Arial" panose="020B0604020202020204" pitchFamily="34" charset="0"/>
                <a:cs typeface="Arial" panose="020B0604020202020204" pitchFamily="34" charset="0"/>
              </a:rPr>
              <a:t>Between </a:t>
            </a:r>
            <a:r>
              <a:rPr lang="en-GB" sz="1400" dirty="0" smtClean="0">
                <a:latin typeface="Arial" panose="020B0604020202020204" pitchFamily="34" charset="0"/>
                <a:cs typeface="Arial" panose="020B0604020202020204" pitchFamily="34" charset="0"/>
              </a:rPr>
              <a:t>1  April </a:t>
            </a:r>
            <a:r>
              <a:rPr lang="en-GB" sz="1400" dirty="0">
                <a:latin typeface="Arial" panose="020B0604020202020204" pitchFamily="34" charset="0"/>
                <a:cs typeface="Arial" panose="020B0604020202020204" pitchFamily="34" charset="0"/>
              </a:rPr>
              <a:t>2014 and </a:t>
            </a:r>
            <a:r>
              <a:rPr lang="en-GB" sz="1400" dirty="0" smtClean="0">
                <a:latin typeface="Arial" panose="020B0604020202020204" pitchFamily="34" charset="0"/>
                <a:cs typeface="Arial" panose="020B0604020202020204" pitchFamily="34" charset="0"/>
              </a:rPr>
              <a:t>31 </a:t>
            </a:r>
            <a:r>
              <a:rPr lang="en-GB" sz="1400" dirty="0">
                <a:latin typeface="Arial" panose="020B0604020202020204" pitchFamily="34" charset="0"/>
                <a:cs typeface="Arial" panose="020B0604020202020204" pitchFamily="34" charset="0"/>
              </a:rPr>
              <a:t>December 2017, 31,686 Health Checks have been completed in Southwark. </a:t>
            </a: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r>
              <a:rPr lang="en-GB" sz="1400" dirty="0">
                <a:latin typeface="Arial" panose="020B0604020202020204" pitchFamily="34" charset="0"/>
                <a:cs typeface="Arial" panose="020B0604020202020204" pitchFamily="34" charset="0"/>
              </a:rPr>
              <a:t>We provided support to the clinical effectiveness programme in Southwark CCG, including intelligence and the delivery of Protected Learning Time (PLT) sessions for local GPs.   </a:t>
            </a:r>
          </a:p>
          <a:p>
            <a:pPr marL="342900" lvl="1" indent="-342900" defTabSz="914400">
              <a:spcBef>
                <a:spcPts val="0"/>
              </a:spcBef>
              <a:buFont typeface="Wingdings" charset="2"/>
              <a:buChar char="§"/>
            </a:pP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conducted cardiovascular disease (CVD) risk factors needs assessment, with a focus on primary prevention, to drive better outcomes for CVD at a local level.</a:t>
            </a:r>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6" name="Content Placeholder 4"/>
          <p:cNvSpPr txBox="1">
            <a:spLocks/>
          </p:cNvSpPr>
          <p:nvPr/>
        </p:nvSpPr>
        <p:spPr>
          <a:xfrm>
            <a:off x="4583204" y="1484792"/>
            <a:ext cx="4122023" cy="4508559"/>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 typeface="Arial"/>
              <a:buNone/>
            </a:pPr>
            <a:r>
              <a:rPr lang="en-US" sz="1400" b="1" dirty="0" smtClean="0"/>
              <a:t>Key areas of work for 2018</a:t>
            </a: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will develop and pilot a Digital NHS Health Check which is easy to access and simple to use to further increase uptake and improve health outcomes</a:t>
            </a:r>
            <a:r>
              <a:rPr lang="en-GB" sz="1400" dirty="0" smtClean="0">
                <a:latin typeface="Arial" panose="020B0604020202020204" pitchFamily="34" charset="0"/>
                <a:cs typeface="Arial" panose="020B0604020202020204" pitchFamily="34" charset="0"/>
              </a:rPr>
              <a:t>.</a:t>
            </a:r>
          </a:p>
          <a:p>
            <a:pPr marL="342900" lvl="1" indent="-342900" defTabSz="914400">
              <a:spcBef>
                <a:spcPts val="0"/>
              </a:spcBef>
              <a:buFont typeface="+mj-lt"/>
              <a:buAutoNum type="arabicPeriod"/>
            </a:pP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Further </a:t>
            </a:r>
            <a:r>
              <a:rPr lang="en-GB" sz="1400" dirty="0">
                <a:latin typeface="Arial" panose="020B0604020202020204" pitchFamily="34" charset="0"/>
                <a:cs typeface="Arial" panose="020B0604020202020204" pitchFamily="34" charset="0"/>
              </a:rPr>
              <a:t>work is planned for 2018 to assess the CVD profile locally in terms of secondary prevention, and explore benefits of using prevalence and/or budget modelling approaches while setting priorities for public health interventions in the future. </a:t>
            </a:r>
          </a:p>
          <a:p>
            <a:pPr marL="342900" lvl="1" indent="-342900" defTabSz="914400">
              <a:spcBef>
                <a:spcPts val="0"/>
              </a:spcBef>
              <a:buFont typeface="+mj-lt"/>
              <a:buAutoNum type="arabicPeriod"/>
            </a:pP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will continue to support the Southwark CCG in their programme of work to improve outcomes for people with long term conditions.</a:t>
            </a:r>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marL="0" indent="0" defTabSz="914400">
              <a:spcBef>
                <a:spcPts val="0"/>
              </a:spcBef>
              <a:buFont typeface="Arial"/>
              <a:buNone/>
            </a:pPr>
            <a:endParaRPr lang="en-GB" sz="1600" dirty="0"/>
          </a:p>
        </p:txBody>
      </p:sp>
    </p:spTree>
    <p:extLst>
      <p:ext uri="{BB962C8B-B14F-4D97-AF65-F5344CB8AC3E}">
        <p14:creationId xmlns:p14="http://schemas.microsoft.com/office/powerpoint/2010/main" val="1763231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Air quality in Southwark is improving, but roughly 80 deaths annually are attributable to particulate matter</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AIR QUALITY </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5"/>
            <a:ext cx="4683999" cy="4892680"/>
          </a:xfrm>
        </p:spPr>
        <p:txBody>
          <a:bodyPr>
            <a:noAutofit/>
          </a:bodyPr>
          <a:lstStyle/>
          <a:p>
            <a:pPr marL="0" indent="0" algn="just" defTabSz="914400">
              <a:buNone/>
            </a:pPr>
            <a:r>
              <a:rPr lang="en-GB" sz="1400" b="1" dirty="0" smtClean="0">
                <a:solidFill>
                  <a:prstClr val="black"/>
                </a:solidFill>
              </a:rPr>
              <a:t>Air </a:t>
            </a:r>
            <a:r>
              <a:rPr lang="en-GB" sz="1400" b="1" dirty="0">
                <a:solidFill>
                  <a:prstClr val="black"/>
                </a:solidFill>
              </a:rPr>
              <a:t>pollution data show a decrease in total emissions for nitrogen oxides (NOx) and particulate matter (PM) in Southwark.</a:t>
            </a:r>
          </a:p>
          <a:p>
            <a:pPr defTabSz="914400">
              <a:buFont typeface="Wingdings" charset="2"/>
              <a:buChar char="§"/>
            </a:pPr>
            <a:r>
              <a:rPr lang="en-GB" sz="1400" dirty="0">
                <a:solidFill>
                  <a:prstClr val="black"/>
                </a:solidFill>
              </a:rPr>
              <a:t>NOx is the largest pollutant in Southwark with around 1,200 tonnes emitted in 2013 alone, over a quarter less than in 2008.</a:t>
            </a:r>
          </a:p>
          <a:p>
            <a:pPr defTabSz="914400">
              <a:buFont typeface="Wingdings" charset="2"/>
              <a:buChar char="§"/>
            </a:pPr>
            <a:r>
              <a:rPr lang="en-GB" sz="1400" dirty="0">
                <a:solidFill>
                  <a:prstClr val="black"/>
                </a:solidFill>
              </a:rPr>
              <a:t>Around 110 tonnes of PM10  were emitted in Southwark in 2013 – a decrease of a fifth since 2008.</a:t>
            </a:r>
          </a:p>
          <a:p>
            <a:pPr defTabSz="914400">
              <a:buFont typeface="Wingdings" charset="2"/>
              <a:buChar char="§"/>
            </a:pPr>
            <a:r>
              <a:rPr lang="en-GB" sz="1400" dirty="0">
                <a:solidFill>
                  <a:prstClr val="black"/>
                </a:solidFill>
              </a:rPr>
              <a:t>Around 56 tonnes of PM</a:t>
            </a:r>
            <a:r>
              <a:rPr lang="en-GB" sz="1400" baseline="-25000" dirty="0">
                <a:solidFill>
                  <a:prstClr val="black"/>
                </a:solidFill>
              </a:rPr>
              <a:t>2.5</a:t>
            </a:r>
            <a:r>
              <a:rPr lang="en-GB" sz="1400" dirty="0">
                <a:solidFill>
                  <a:prstClr val="black"/>
                </a:solidFill>
              </a:rPr>
              <a:t> were emitted in 2013 – a decrease of over a quarter since 2008</a:t>
            </a:r>
            <a:r>
              <a:rPr lang="en-GB" sz="1400" dirty="0" smtClean="0">
                <a:solidFill>
                  <a:prstClr val="black"/>
                </a:solidFill>
              </a:rPr>
              <a:t>.</a:t>
            </a:r>
          </a:p>
          <a:p>
            <a:pPr marL="0" indent="0" defTabSz="914400">
              <a:buNone/>
            </a:pPr>
            <a:endParaRPr lang="en-GB" sz="1400" b="1" dirty="0" smtClean="0"/>
          </a:p>
          <a:p>
            <a:pPr marL="0" indent="0" defTabSz="914400">
              <a:buNone/>
            </a:pPr>
            <a:r>
              <a:rPr lang="en-GB" sz="1400" b="1" dirty="0" smtClean="0"/>
              <a:t>Exposure </a:t>
            </a:r>
            <a:r>
              <a:rPr lang="en-GB" sz="1400" b="1" dirty="0"/>
              <a:t>to poor air quality is associated with both ill-health and premature death</a:t>
            </a:r>
            <a:r>
              <a:rPr lang="en-GB" sz="1400" b="1" dirty="0" smtClean="0"/>
              <a:t>.</a:t>
            </a:r>
          </a:p>
          <a:p>
            <a:pPr defTabSz="914400">
              <a:buFont typeface="Wingdings" charset="2"/>
              <a:buChar char="§"/>
            </a:pPr>
            <a:r>
              <a:rPr lang="en-GB" sz="1400" dirty="0"/>
              <a:t>As well as impacting health conditions, long-term exposure to air pollution can increase the risk of premature mortality and PM</a:t>
            </a:r>
            <a:r>
              <a:rPr lang="en-GB" sz="1400" baseline="-25000" dirty="0"/>
              <a:t>2.5</a:t>
            </a:r>
            <a:r>
              <a:rPr lang="en-GB" sz="1400" dirty="0"/>
              <a:t> is thought to have an effect equivalent to over 80 deaths per year </a:t>
            </a:r>
            <a:r>
              <a:rPr lang="en-GB" sz="1400" dirty="0" smtClean="0"/>
              <a:t>in Southwark</a:t>
            </a:r>
            <a:endParaRPr lang="en-GB" sz="1400" dirty="0">
              <a:solidFill>
                <a:prstClr val="black"/>
              </a:solidFill>
            </a:endParaRPr>
          </a:p>
          <a:p>
            <a:pPr marL="0" indent="0" defTabSz="914400">
              <a:spcBef>
                <a:spcPts val="0"/>
              </a:spcBef>
              <a:buNone/>
            </a:pPr>
            <a:r>
              <a:rPr lang="en-GB" sz="1400" dirty="0" smtClean="0"/>
              <a:t>   </a:t>
            </a:r>
            <a:endParaRPr lang="en-GB" sz="1400" dirty="0"/>
          </a:p>
          <a:p>
            <a:pPr defTabSz="914400">
              <a:spcBef>
                <a:spcPts val="0"/>
              </a:spcBef>
              <a:buFont typeface="Wingdings" charset="2"/>
              <a:buChar char="§"/>
            </a:pPr>
            <a:endParaRPr lang="en-GB" sz="1400" dirty="0" smtClean="0"/>
          </a:p>
          <a:p>
            <a:pPr marL="0" indent="0" defTabSz="914400">
              <a:spcBef>
                <a:spcPts val="0"/>
              </a:spcBef>
              <a:buNone/>
            </a:pPr>
            <a:endParaRPr lang="en-US" sz="1400" dirty="0" smtClean="0"/>
          </a:p>
          <a:p>
            <a:pPr defTabSz="914400">
              <a:spcBef>
                <a:spcPts val="0"/>
              </a:spcBef>
              <a:buFont typeface="Wingdings" charset="2"/>
              <a:buChar char="§"/>
            </a:pPr>
            <a:endParaRPr lang="en-GB" sz="1400" dirty="0" smtClean="0"/>
          </a:p>
          <a:p>
            <a:pPr defTabSz="914400">
              <a:spcBef>
                <a:spcPts val="0"/>
              </a:spcBef>
              <a:buFont typeface="Wingdings" charset="2"/>
              <a:buChar char="§"/>
            </a:pPr>
            <a:endParaRPr lang="en-GB" sz="1400" dirty="0"/>
          </a:p>
          <a:p>
            <a:pPr defTabSz="914400">
              <a:spcBef>
                <a:spcPts val="0"/>
              </a:spcBef>
              <a:buFont typeface="Wingdings" charset="2"/>
              <a:buChar char="§"/>
            </a:pPr>
            <a:endParaRPr lang="en-GB" sz="1400" dirty="0" smtClean="0"/>
          </a:p>
          <a:p>
            <a:pPr defTabSz="914400">
              <a:spcBef>
                <a:spcPts val="0"/>
              </a:spcBef>
              <a:buFont typeface="Wingdings" charset="2"/>
              <a:buChar char="§"/>
            </a:pPr>
            <a:endParaRPr lang="en-GB" sz="1400" dirty="0"/>
          </a:p>
          <a:p>
            <a:pPr defTabSz="914400">
              <a:spcBef>
                <a:spcPts val="0"/>
              </a:spcBef>
              <a:buFont typeface="Wingdings" charset="2"/>
              <a:buChar char="§"/>
            </a:pPr>
            <a:endParaRPr lang="en-GB" sz="1400" dirty="0" smtClean="0"/>
          </a:p>
          <a:p>
            <a:pPr marL="0" indent="0" defTabSz="914400">
              <a:spcBef>
                <a:spcPts val="0"/>
              </a:spcBef>
              <a:buNone/>
            </a:pPr>
            <a:endParaRPr lang="en-GB" sz="14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None/>
            </a:pPr>
            <a:r>
              <a:rPr lang="en-GB" sz="900" b="1" dirty="0" smtClean="0"/>
              <a:t>Reference</a:t>
            </a:r>
          </a:p>
          <a:p>
            <a:pPr marL="228600" indent="-228600">
              <a:buAutoNum type="arabicPeriod"/>
            </a:pPr>
            <a:r>
              <a:rPr lang="en-US" sz="900" dirty="0">
                <a:solidFill>
                  <a:schemeClr val="bg1">
                    <a:lumMod val="50000"/>
                  </a:schemeClr>
                </a:solidFill>
              </a:rPr>
              <a:t>Greater London </a:t>
            </a:r>
            <a:r>
              <a:rPr lang="en-US" sz="900" dirty="0" smtClean="0">
                <a:solidFill>
                  <a:schemeClr val="bg1">
                    <a:lumMod val="50000"/>
                  </a:schemeClr>
                </a:solidFill>
              </a:rPr>
              <a:t>Authority</a:t>
            </a:r>
            <a:r>
              <a:rPr lang="en-GB" sz="900" dirty="0" smtClean="0">
                <a:solidFill>
                  <a:schemeClr val="bg1">
                    <a:lumMod val="50000"/>
                  </a:schemeClr>
                </a:solidFill>
              </a:rPr>
              <a:t>, </a:t>
            </a:r>
            <a:r>
              <a:rPr lang="en-GB" sz="900" dirty="0">
                <a:solidFill>
                  <a:schemeClr val="bg1">
                    <a:lumMod val="50000"/>
                  </a:schemeClr>
                </a:solidFill>
              </a:rPr>
              <a:t>London Atmospheric Emissions Inventory (LAEI) 2013</a:t>
            </a:r>
          </a:p>
        </p:txBody>
      </p:sp>
      <p:pic>
        <p:nvPicPr>
          <p:cNvPr id="7" name="Picture 2" descr="\\lbsth-lbfp01\LSPHData\SWKPH\People and Intelligence\Projects\APHR 2017\Section B\All charts\Maps\Annual NO2 emissions_LAEI2013_201706.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723" y="1143088"/>
            <a:ext cx="3629404" cy="5132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033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Tackling air quality involves engagement with schools and wider community partners</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AIR QUALITY</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5"/>
            <a:ext cx="4122023" cy="4508559"/>
          </a:xfrm>
          <a:ln>
            <a:noFill/>
          </a:ln>
        </p:spPr>
        <p:txBody>
          <a:bodyPr>
            <a:normAutofit/>
          </a:bodyPr>
          <a:lstStyle/>
          <a:p>
            <a:pPr marL="0" indent="0" defTabSz="914400">
              <a:spcBef>
                <a:spcPts val="0"/>
              </a:spcBef>
              <a:buNone/>
            </a:pPr>
            <a:r>
              <a:rPr lang="en-US" sz="1400" b="1" dirty="0" smtClean="0"/>
              <a:t>Key achievements in 2017</a:t>
            </a:r>
            <a:endParaRPr lang="en-US" sz="1400" b="1" dirty="0"/>
          </a:p>
          <a:p>
            <a:pPr marL="342900" lvl="1" indent="-342900" defTabSz="914400">
              <a:spcBef>
                <a:spcPts val="0"/>
              </a:spcBef>
              <a:buFont typeface="Wingdings" charset="2"/>
              <a:buChar char="§"/>
            </a:pPr>
            <a:r>
              <a:rPr lang="en-GB" sz="1400" dirty="0" smtClean="0">
                <a:latin typeface="Arial" panose="020B0604020202020204" pitchFamily="34" charset="0"/>
                <a:cs typeface="Arial" panose="020B0604020202020204" pitchFamily="34" charset="0"/>
              </a:rPr>
              <a:t>In </a:t>
            </a:r>
            <a:r>
              <a:rPr lang="en-GB" sz="1400" dirty="0">
                <a:latin typeface="Arial" panose="020B0604020202020204" pitchFamily="34" charset="0"/>
                <a:cs typeface="Arial" panose="020B0604020202020204" pitchFamily="34" charset="0"/>
              </a:rPr>
              <a:t>2017 Southwark Council undertook a needs assessment on the health impacts of air quality and a new Air Quality Strategy and Action Plan for 2017-22. </a:t>
            </a:r>
          </a:p>
          <a:p>
            <a:pPr marL="342900" lvl="1" indent="-342900" defTabSz="914400">
              <a:spcBef>
                <a:spcPts val="0"/>
              </a:spcBef>
              <a:buFont typeface="Wingdings" charset="2"/>
              <a:buChar char="§"/>
            </a:pP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r>
              <a:rPr lang="en-GB" sz="1400" dirty="0">
                <a:latin typeface="Arial" panose="020B0604020202020204" pitchFamily="34" charset="0"/>
                <a:cs typeface="Arial" panose="020B0604020202020204" pitchFamily="34" charset="0"/>
              </a:rPr>
              <a:t>T</a:t>
            </a:r>
            <a:r>
              <a:rPr lang="en-GB" sz="1400" dirty="0" smtClean="0">
                <a:latin typeface="Arial" panose="020B0604020202020204" pitchFamily="34" charset="0"/>
                <a:cs typeface="Arial" panose="020B0604020202020204" pitchFamily="34" charset="0"/>
              </a:rPr>
              <a:t>he </a:t>
            </a:r>
            <a:r>
              <a:rPr lang="en-GB" sz="1400" dirty="0">
                <a:latin typeface="Arial" panose="020B0604020202020204" pitchFamily="34" charset="0"/>
                <a:cs typeface="Arial" panose="020B0604020202020204" pitchFamily="34" charset="0"/>
              </a:rPr>
              <a:t>New Southwark Plan (currently out to consultation) includes a development management policy on air quality</a:t>
            </a:r>
            <a:r>
              <a:rPr lang="en-GB" sz="1400" dirty="0" smtClean="0">
                <a:latin typeface="Arial" panose="020B0604020202020204" pitchFamily="34" charset="0"/>
                <a:cs typeface="Arial" panose="020B0604020202020204" pitchFamily="34" charset="0"/>
              </a:rPr>
              <a:t>.</a:t>
            </a:r>
          </a:p>
          <a:p>
            <a:pPr marL="342900" lvl="1" indent="-342900" defTabSz="914400">
              <a:spcBef>
                <a:spcPts val="0"/>
              </a:spcBef>
              <a:buFont typeface="Wingdings" charset="2"/>
              <a:buChar char="§"/>
            </a:pP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Wingdings" charset="2"/>
              <a:buChar char="§"/>
            </a:pPr>
            <a:r>
              <a:rPr lang="en-GB" sz="1400" dirty="0">
                <a:latin typeface="Arial" panose="020B0604020202020204" pitchFamily="34" charset="0"/>
                <a:cs typeface="Arial" panose="020B0604020202020204" pitchFamily="34" charset="0"/>
              </a:rPr>
              <a:t>W</a:t>
            </a:r>
            <a:r>
              <a:rPr lang="en-GB" sz="1400" dirty="0" smtClean="0">
                <a:latin typeface="Arial" panose="020B0604020202020204" pitchFamily="34" charset="0"/>
                <a:cs typeface="Arial" panose="020B0604020202020204" pitchFamily="34" charset="0"/>
              </a:rPr>
              <a:t>e </a:t>
            </a:r>
            <a:r>
              <a:rPr lang="en-GB" sz="1400" dirty="0">
                <a:latin typeface="Arial" panose="020B0604020202020204" pitchFamily="34" charset="0"/>
                <a:cs typeface="Arial" panose="020B0604020202020204" pitchFamily="34" charset="0"/>
              </a:rPr>
              <a:t>have worked extensively with schools to identify and implement a variety of air quality measures to reduce children’s exposure to air pollution.</a:t>
            </a:r>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6" name="Content Placeholder 4"/>
          <p:cNvSpPr txBox="1">
            <a:spLocks/>
          </p:cNvSpPr>
          <p:nvPr/>
        </p:nvSpPr>
        <p:spPr>
          <a:xfrm>
            <a:off x="4583204" y="1484792"/>
            <a:ext cx="4122023" cy="4508559"/>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 typeface="Arial"/>
              <a:buNone/>
            </a:pPr>
            <a:r>
              <a:rPr lang="en-US" sz="1400" b="1" dirty="0" smtClean="0"/>
              <a:t>Key areas of work for 2018</a:t>
            </a:r>
            <a:endParaRPr lang="en-GB" sz="1400" dirty="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will be engaging NHS partners in Southwark identify opportunities to improve health outcomes for those most affected by air pollution.</a:t>
            </a:r>
          </a:p>
          <a:p>
            <a:pPr marL="342900" lvl="1" indent="-342900" defTabSz="914400">
              <a:spcBef>
                <a:spcPts val="0"/>
              </a:spcBef>
              <a:buFont typeface="+mj-lt"/>
              <a:buAutoNum type="arabicPeriod"/>
            </a:pP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will continue to develop the air quality communications campaign and advocate for wider, regional action to address air quality.</a:t>
            </a:r>
          </a:p>
          <a:p>
            <a:pPr marL="342900" lvl="1" indent="-342900" defTabSz="914400">
              <a:spcBef>
                <a:spcPts val="0"/>
              </a:spcBef>
              <a:buFont typeface="+mj-lt"/>
              <a:buAutoNum type="arabicPeriod"/>
            </a:pPr>
            <a:endParaRPr lang="en-GB" sz="1400" dirty="0" smtClean="0">
              <a:latin typeface="Arial" panose="020B0604020202020204" pitchFamily="34" charset="0"/>
              <a:cs typeface="Arial" panose="020B0604020202020204" pitchFamily="34" charset="0"/>
            </a:endParaRPr>
          </a:p>
          <a:p>
            <a:pPr marL="342900" lvl="1" indent="-342900" defTabSz="914400">
              <a:spcBef>
                <a:spcPts val="0"/>
              </a:spcBef>
              <a:buFont typeface="+mj-lt"/>
              <a:buAutoNum type="arabicPeriod"/>
            </a:pPr>
            <a:r>
              <a:rPr lang="en-GB" sz="1400" dirty="0" smtClean="0">
                <a:latin typeface="Arial" panose="020B0604020202020204" pitchFamily="34" charset="0"/>
                <a:cs typeface="Arial" panose="020B0604020202020204" pitchFamily="34" charset="0"/>
              </a:rPr>
              <a:t>We </a:t>
            </a:r>
            <a:r>
              <a:rPr lang="en-GB" sz="1400" dirty="0">
                <a:latin typeface="Arial" panose="020B0604020202020204" pitchFamily="34" charset="0"/>
                <a:cs typeface="Arial" panose="020B0604020202020204" pitchFamily="34" charset="0"/>
              </a:rPr>
              <a:t>will promote School Travel Plans and increase the number of schools attaining TfL STARs Silver or Gold accreditation each year</a:t>
            </a:r>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marL="0" indent="0" defTabSz="914400">
              <a:spcBef>
                <a:spcPts val="0"/>
              </a:spcBef>
              <a:buFont typeface="Arial"/>
              <a:buNone/>
            </a:pPr>
            <a:endParaRPr lang="en-GB" sz="1600" dirty="0"/>
          </a:p>
        </p:txBody>
      </p:sp>
    </p:spTree>
    <p:extLst>
      <p:ext uri="{BB962C8B-B14F-4D97-AF65-F5344CB8AC3E}">
        <p14:creationId xmlns:p14="http://schemas.microsoft.com/office/powerpoint/2010/main" val="6240819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There are a range of indicators that give us an overview of the state of health in Southwark</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KEY INDICATORS</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6"/>
            <a:ext cx="8370701" cy="1189402"/>
          </a:xfrm>
        </p:spPr>
        <p:txBody>
          <a:bodyPr>
            <a:normAutofit/>
          </a:bodyPr>
          <a:lstStyle/>
          <a:p>
            <a:pPr marL="0" indent="0" algn="just" defTabSz="914400">
              <a:spcBef>
                <a:spcPts val="0"/>
              </a:spcBef>
              <a:buNone/>
            </a:pPr>
            <a:r>
              <a:rPr lang="en-GB" sz="1400" b="1" dirty="0"/>
              <a:t>Every suicide is a tragic event and has devastating impacts on families, friends and communities. In Southwark we know that many suicides are preventable. </a:t>
            </a: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lvl="0">
              <a:buNone/>
            </a:pPr>
            <a:r>
              <a:rPr lang="en-GB" sz="900" b="1" dirty="0" smtClean="0">
                <a:latin typeface="Arial" panose="020B0604020202020204" pitchFamily="34" charset="0"/>
                <a:cs typeface="Arial" panose="020B0604020202020204" pitchFamily="34" charset="0"/>
              </a:rPr>
              <a:t>References</a:t>
            </a:r>
          </a:p>
          <a:p>
            <a:pPr marL="228600" lvl="0" indent="-228600">
              <a:buFont typeface="+mj-lt"/>
              <a:buAutoNum type="arabicPeriod"/>
            </a:pPr>
            <a:r>
              <a:rPr lang="en-GB" sz="900" dirty="0" smtClean="0">
                <a:solidFill>
                  <a:schemeClr val="bg1">
                    <a:lumMod val="50000"/>
                  </a:schemeClr>
                </a:solidFill>
                <a:latin typeface="Arial" panose="020B0604020202020204" pitchFamily="34" charset="0"/>
                <a:cs typeface="Arial" panose="020B0604020202020204" pitchFamily="34" charset="0"/>
              </a:rPr>
              <a:t>PHE 2017, Public Health Outcomes Framework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24" y="1487065"/>
            <a:ext cx="8788901" cy="471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7302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376" y="341867"/>
            <a:ext cx="8388000" cy="5135129"/>
          </a:xfrm>
          <a:prstGeom prst="rect">
            <a:avLst/>
          </a:prstGeom>
          <a:solidFill>
            <a:srgbClr val="E00034"/>
          </a:solidFill>
          <a:ln>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E00034"/>
              </a:solidFill>
            </a:endParaRPr>
          </a:p>
        </p:txBody>
      </p:sp>
      <p:sp>
        <p:nvSpPr>
          <p:cNvPr id="7" name="Title 6"/>
          <p:cNvSpPr>
            <a:spLocks noGrp="1"/>
          </p:cNvSpPr>
          <p:nvPr>
            <p:ph type="ctrTitle"/>
          </p:nvPr>
        </p:nvSpPr>
        <p:spPr>
          <a:xfrm>
            <a:off x="719999" y="720000"/>
            <a:ext cx="7594267" cy="1692771"/>
          </a:xfrm>
        </p:spPr>
        <p:txBody>
          <a:bodyPr>
            <a:normAutofit fontScale="90000"/>
          </a:bodyPr>
          <a:lstStyle/>
          <a:p>
            <a:r>
              <a:rPr lang="en-GB" sz="3200" dirty="0" smtClean="0"/>
              <a:t/>
            </a:r>
            <a:br>
              <a:rPr lang="en-GB" sz="3200" dirty="0" smtClean="0"/>
            </a:br>
            <a:r>
              <a:rPr lang="en-GB" sz="3200" dirty="0"/>
              <a:t/>
            </a:r>
            <a:br>
              <a:rPr lang="en-GB" sz="3200" dirty="0"/>
            </a:br>
            <a:r>
              <a:rPr lang="en-GB" sz="3200" dirty="0" smtClean="0"/>
              <a:t/>
            </a:r>
            <a:br>
              <a:rPr lang="en-GB" sz="3200" dirty="0" smtClean="0"/>
            </a:br>
            <a:r>
              <a:rPr lang="en-GB" sz="3200" dirty="0" smtClean="0"/>
              <a:t>Find out more at</a:t>
            </a:r>
            <a:br>
              <a:rPr lang="en-GB" sz="3200" dirty="0" smtClean="0"/>
            </a:br>
            <a:r>
              <a:rPr lang="en-GB" sz="3200" b="0" dirty="0" smtClean="0"/>
              <a:t>southwark.gov.uk/JSNA</a:t>
            </a:r>
            <a:endParaRPr lang="en-GB" sz="3200" b="0" dirty="0"/>
          </a:p>
        </p:txBody>
      </p:sp>
      <p:sp>
        <p:nvSpPr>
          <p:cNvPr id="12" name="Subtitle 7"/>
          <p:cNvSpPr txBox="1">
            <a:spLocks/>
          </p:cNvSpPr>
          <p:nvPr/>
        </p:nvSpPr>
        <p:spPr>
          <a:xfrm>
            <a:off x="720000" y="4692224"/>
            <a:ext cx="7884448" cy="793779"/>
          </a:xfrm>
          <a:prstGeom prst="rect">
            <a:avLst/>
          </a:prstGeom>
        </p:spPr>
        <p:txBody>
          <a:bodyPr vert="horz" lIns="0" tIns="0" rIns="0" bIns="0" rtlCol="0">
            <a:noAutofit/>
          </a:bodyPr>
          <a:lstStyle>
            <a:lvl1pPr marL="0" indent="0" algn="l" defTabSz="914400" rtl="0" eaLnBrk="1" latinLnBrk="0" hangingPunct="1">
              <a:lnSpc>
                <a:spcPts val="2800"/>
              </a:lnSpc>
              <a:spcBef>
                <a:spcPts val="0"/>
              </a:spcBef>
              <a:spcAft>
                <a:spcPts val="1134"/>
              </a:spcAft>
              <a:buFont typeface="Arial" panose="020B0604020202020204" pitchFamily="34" charset="0"/>
              <a:buNone/>
              <a:defRPr sz="2600" kern="1200">
                <a:solidFill>
                  <a:srgbClr val="FFFFFF"/>
                </a:solidFill>
                <a:latin typeface="+mj-lt"/>
                <a:ea typeface="+mn-ea"/>
                <a:cs typeface="+mn-cs"/>
              </a:defRPr>
            </a:lvl1pPr>
            <a:lvl2pPr marL="4572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2pPr>
            <a:lvl3pPr marL="9144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600" dirty="0">
                <a:latin typeface="Arial" panose="020B0604020202020204" pitchFamily="34" charset="0"/>
                <a:cs typeface="Arial" panose="020B0604020202020204" pitchFamily="34" charset="0"/>
              </a:rPr>
              <a:t>People &amp; Health Intelligence </a:t>
            </a:r>
            <a:r>
              <a:rPr lang="en-GB" sz="1600" dirty="0" smtClean="0">
                <a:latin typeface="Arial" panose="020B0604020202020204" pitchFamily="34" charset="0"/>
                <a:cs typeface="Arial" panose="020B0604020202020204" pitchFamily="34" charset="0"/>
              </a:rPr>
              <a:t>Section			</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     		   Southwark </a:t>
            </a:r>
            <a:r>
              <a:rPr lang="en-GB" sz="1600" dirty="0">
                <a:latin typeface="Arial" panose="020B0604020202020204" pitchFamily="34" charset="0"/>
                <a:cs typeface="Arial" panose="020B0604020202020204" pitchFamily="34" charset="0"/>
              </a:rPr>
              <a:t>Public </a:t>
            </a:r>
            <a:r>
              <a:rPr lang="en-GB" sz="1600" dirty="0" smtClean="0">
                <a:latin typeface="Arial" panose="020B0604020202020204" pitchFamily="34" charset="0"/>
                <a:cs typeface="Arial" panose="020B0604020202020204" pitchFamily="34" charset="0"/>
              </a:rPr>
              <a:t>Health				</a:t>
            </a: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961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smtClean="0">
                <a:solidFill>
                  <a:srgbClr val="E00034"/>
                </a:solidFill>
              </a:rPr>
              <a:t>Annual Public Health Report forms part of Southwark’s Joint Strategic Needs Assessment process</a:t>
            </a:r>
            <a:endParaRPr lang="en-US" sz="2400" dirty="0">
              <a:solidFill>
                <a:srgbClr val="E00034"/>
              </a:solidFill>
            </a:endParaRPr>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BACKGROUND</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7650" y="1666370"/>
            <a:ext cx="8229600" cy="4914397"/>
          </a:xfrm>
        </p:spPr>
        <p:txBody>
          <a:bodyPr>
            <a:normAutofit/>
          </a:bodyPr>
          <a:lstStyle/>
          <a:p>
            <a:pPr marL="0" indent="0" defTabSz="914400">
              <a:spcBef>
                <a:spcPts val="0"/>
              </a:spcBef>
              <a:buNone/>
            </a:pPr>
            <a:r>
              <a:rPr lang="en-GB" sz="1500" b="1" dirty="0"/>
              <a:t>The Joint Strategic Needs Assessment (JSNA) is the ongoing process through which we seek to identify the current and future health and wellbeing needs of our local population. </a:t>
            </a:r>
          </a:p>
          <a:p>
            <a:pPr defTabSz="914400">
              <a:spcBef>
                <a:spcPts val="0"/>
              </a:spcBef>
              <a:buFont typeface="Wingdings" charset="2"/>
              <a:buChar char="§"/>
            </a:pPr>
            <a:r>
              <a:rPr lang="en-GB" sz="1500" dirty="0"/>
              <a:t>The </a:t>
            </a:r>
            <a:r>
              <a:rPr lang="en-GB" sz="1500" dirty="0" smtClean="0"/>
              <a:t>purpose of the JSNA is to inform </a:t>
            </a:r>
            <a:r>
              <a:rPr lang="en-GB" sz="1500" dirty="0"/>
              <a:t>and </a:t>
            </a:r>
            <a:r>
              <a:rPr lang="en-GB" sz="1500" dirty="0" smtClean="0"/>
              <a:t>underpin </a:t>
            </a:r>
            <a:r>
              <a:rPr lang="en-GB" sz="1500" dirty="0"/>
              <a:t>the Joint Health and Wellbeing Strategy and other local plans that seek to improve the health of our residents. </a:t>
            </a:r>
            <a:endParaRPr lang="en-GB" sz="1500" dirty="0" smtClean="0"/>
          </a:p>
          <a:p>
            <a:pPr marL="0" indent="0" defTabSz="914400">
              <a:spcBef>
                <a:spcPts val="0"/>
              </a:spcBef>
              <a:buNone/>
            </a:pPr>
            <a:endParaRPr lang="en-GB" sz="600" dirty="0"/>
          </a:p>
          <a:p>
            <a:pPr defTabSz="914400">
              <a:spcBef>
                <a:spcPts val="0"/>
              </a:spcBef>
              <a:buFont typeface="Wingdings" charset="2"/>
              <a:buChar char="§"/>
            </a:pPr>
            <a:r>
              <a:rPr lang="en-GB" sz="1500" dirty="0" smtClean="0"/>
              <a:t>The JSNA </a:t>
            </a:r>
            <a:r>
              <a:rPr lang="en-GB" sz="1500" dirty="0"/>
              <a:t>is built from a range of resources that contribute to our understanding of </a:t>
            </a:r>
            <a:r>
              <a:rPr lang="en-GB" sz="1500" dirty="0" smtClean="0"/>
              <a:t>need. In Southwark we have structured these resources around 4 tiers:</a:t>
            </a:r>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marL="0" indent="0" defTabSz="914400">
              <a:spcBef>
                <a:spcPts val="0"/>
              </a:spcBef>
              <a:buNone/>
            </a:pPr>
            <a:endParaRPr lang="en-GB" sz="500" dirty="0" smtClean="0"/>
          </a:p>
          <a:p>
            <a:pPr defTabSz="914400">
              <a:spcBef>
                <a:spcPts val="0"/>
              </a:spcBef>
              <a:buFont typeface="Wingdings" charset="2"/>
              <a:buChar char="§"/>
            </a:pPr>
            <a:r>
              <a:rPr lang="en-GB" sz="1500" dirty="0" smtClean="0"/>
              <a:t>This </a:t>
            </a:r>
            <a:r>
              <a:rPr lang="en-GB" sz="1500" dirty="0"/>
              <a:t>document forms part of those resources</a:t>
            </a:r>
            <a:r>
              <a:rPr lang="en-GB" sz="1500" dirty="0" smtClean="0"/>
              <a:t>. </a:t>
            </a:r>
          </a:p>
          <a:p>
            <a:pPr defTabSz="914400">
              <a:spcBef>
                <a:spcPts val="0"/>
              </a:spcBef>
              <a:buFont typeface="Wingdings" charset="2"/>
              <a:buChar char="§"/>
            </a:pPr>
            <a:r>
              <a:rPr lang="en-GB" sz="1500" dirty="0" smtClean="0"/>
              <a:t>All our resources are available via: </a:t>
            </a:r>
            <a:r>
              <a:rPr lang="en-GB" sz="1500" dirty="0" smtClean="0">
                <a:hlinkClick r:id="rId2"/>
              </a:rPr>
              <a:t>www.southwark.gov.uk/JSNA</a:t>
            </a:r>
            <a:r>
              <a:rPr lang="en-GB" sz="1500" dirty="0" smtClean="0"/>
              <a:t>   </a:t>
            </a:r>
            <a:endParaRPr lang="en-GB" sz="15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smtClean="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3</a:t>
            </a:fld>
            <a:endParaRPr lang="en-US" sz="1000" dirty="0">
              <a:solidFill>
                <a:prstClr val="white">
                  <a:lumMod val="50000"/>
                </a:prstClr>
              </a:solidFill>
              <a:latin typeface="Arial" charset="0"/>
              <a:cs typeface="Arial" charset="0"/>
            </a:endParaRPr>
          </a:p>
        </p:txBody>
      </p:sp>
      <p:graphicFrame>
        <p:nvGraphicFramePr>
          <p:cNvPr id="7" name="Diagram 6"/>
          <p:cNvGraphicFramePr>
            <a:graphicFrameLocks noChangeAspect="1"/>
          </p:cNvGraphicFramePr>
          <p:nvPr>
            <p:extLst>
              <p:ext uri="{D42A27DB-BD31-4B8C-83A1-F6EECF244321}">
                <p14:modId xmlns:p14="http://schemas.microsoft.com/office/powerpoint/2010/main" val="4275345846"/>
              </p:ext>
            </p:extLst>
          </p:nvPr>
        </p:nvGraphicFramePr>
        <p:xfrm>
          <a:off x="923926" y="3478479"/>
          <a:ext cx="2981324" cy="2223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ight Arrow 7"/>
          <p:cNvSpPr>
            <a:spLocks noChangeAspect="1"/>
          </p:cNvSpPr>
          <p:nvPr/>
        </p:nvSpPr>
        <p:spPr>
          <a:xfrm>
            <a:off x="4051300" y="3695742"/>
            <a:ext cx="489204" cy="242316"/>
          </a:xfrm>
          <a:prstGeom prst="rightArrow">
            <a:avLst/>
          </a:prstGeom>
          <a:solidFill>
            <a:srgbClr val="CF0072"/>
          </a:solidFill>
          <a:ln>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9" name="Right Arrow 8"/>
          <p:cNvSpPr>
            <a:spLocks noChangeAspect="1"/>
          </p:cNvSpPr>
          <p:nvPr/>
        </p:nvSpPr>
        <p:spPr>
          <a:xfrm>
            <a:off x="4051300" y="4192100"/>
            <a:ext cx="489204" cy="242316"/>
          </a:xfrm>
          <a:prstGeom prst="rightArrow">
            <a:avLst/>
          </a:prstGeom>
          <a:solidFill>
            <a:srgbClr val="CF0072"/>
          </a:solidFill>
          <a:ln>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1" name="Right Arrow 10"/>
          <p:cNvSpPr>
            <a:spLocks noChangeAspect="1"/>
          </p:cNvSpPr>
          <p:nvPr/>
        </p:nvSpPr>
        <p:spPr>
          <a:xfrm>
            <a:off x="4051300" y="4682109"/>
            <a:ext cx="489204" cy="242316"/>
          </a:xfrm>
          <a:prstGeom prst="rightArrow">
            <a:avLst/>
          </a:prstGeom>
          <a:solidFill>
            <a:srgbClr val="CF0072"/>
          </a:solidFill>
          <a:ln>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2" name="Right Arrow 11"/>
          <p:cNvSpPr>
            <a:spLocks noChangeAspect="1"/>
          </p:cNvSpPr>
          <p:nvPr/>
        </p:nvSpPr>
        <p:spPr>
          <a:xfrm>
            <a:off x="4051300" y="5216567"/>
            <a:ext cx="489204" cy="242316"/>
          </a:xfrm>
          <a:prstGeom prst="rightArrow">
            <a:avLst/>
          </a:prstGeom>
          <a:solidFill>
            <a:srgbClr val="CF0072"/>
          </a:solidFill>
          <a:ln>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a:spLocks noChangeAspect="1"/>
          </p:cNvSpPr>
          <p:nvPr/>
        </p:nvSpPr>
        <p:spPr>
          <a:xfrm>
            <a:off x="4955117" y="3608284"/>
            <a:ext cx="3454400" cy="430887"/>
          </a:xfrm>
          <a:prstGeom prst="rect">
            <a:avLst/>
          </a:prstGeom>
          <a:noFill/>
        </p:spPr>
        <p:txBody>
          <a:bodyPr wrap="square" rtlCol="0">
            <a:spAutoFit/>
          </a:bodyPr>
          <a:lstStyle/>
          <a:p>
            <a:r>
              <a:rPr lang="en-GB" sz="1050" b="1" dirty="0" smtClean="0">
                <a:solidFill>
                  <a:prstClr val="black"/>
                </a:solidFill>
                <a:latin typeface="Arial" panose="020B0604020202020204" pitchFamily="34" charset="0"/>
                <a:cs typeface="Arial" panose="020B0604020202020204" pitchFamily="34" charset="0"/>
              </a:rPr>
              <a:t>Tier I: </a:t>
            </a:r>
            <a:r>
              <a:rPr lang="en-GB" sz="1050" dirty="0" smtClean="0">
                <a:solidFill>
                  <a:prstClr val="black"/>
                </a:solidFill>
                <a:latin typeface="Arial" panose="020B0604020202020204" pitchFamily="34" charset="0"/>
                <a:cs typeface="Arial" panose="020B0604020202020204" pitchFamily="34" charset="0"/>
              </a:rPr>
              <a:t>The Annual Public Health Report provides an overview of health and wellbeing in the borough.</a:t>
            </a:r>
            <a:endParaRPr lang="en-GB" sz="1050" dirty="0">
              <a:solidFill>
                <a:prstClr val="black"/>
              </a:solidFill>
              <a:latin typeface="Arial" panose="020B0604020202020204" pitchFamily="34" charset="0"/>
              <a:cs typeface="Arial" panose="020B0604020202020204" pitchFamily="34" charset="0"/>
            </a:endParaRPr>
          </a:p>
        </p:txBody>
      </p:sp>
      <p:sp>
        <p:nvSpPr>
          <p:cNvPr id="14" name="TextBox 13"/>
          <p:cNvSpPr txBox="1">
            <a:spLocks noChangeAspect="1"/>
          </p:cNvSpPr>
          <p:nvPr/>
        </p:nvSpPr>
        <p:spPr>
          <a:xfrm>
            <a:off x="4968965" y="4128756"/>
            <a:ext cx="3454400" cy="430887"/>
          </a:xfrm>
          <a:prstGeom prst="rect">
            <a:avLst/>
          </a:prstGeom>
          <a:noFill/>
        </p:spPr>
        <p:txBody>
          <a:bodyPr wrap="square" rtlCol="0">
            <a:spAutoFit/>
          </a:bodyPr>
          <a:lstStyle/>
          <a:p>
            <a:r>
              <a:rPr lang="en-GB" sz="1050" b="1" dirty="0" smtClean="0">
                <a:solidFill>
                  <a:prstClr val="black"/>
                </a:solidFill>
                <a:latin typeface="Arial" panose="020B0604020202020204" pitchFamily="34" charset="0"/>
                <a:cs typeface="Arial" panose="020B0604020202020204" pitchFamily="34" charset="0"/>
              </a:rPr>
              <a:t>Tier II: </a:t>
            </a:r>
            <a:r>
              <a:rPr lang="en-GB" sz="1050" dirty="0">
                <a:solidFill>
                  <a:prstClr val="black"/>
                </a:solidFill>
                <a:latin typeface="Arial" panose="020B0604020202020204" pitchFamily="34" charset="0"/>
                <a:cs typeface="Arial" panose="020B0604020202020204" pitchFamily="34" charset="0"/>
              </a:rPr>
              <a:t>JSNA Factsheets provide a short overview of health issues in the borough</a:t>
            </a:r>
            <a:r>
              <a:rPr lang="en-GB" sz="1050" dirty="0" smtClean="0">
                <a:solidFill>
                  <a:prstClr val="black"/>
                </a:solidFill>
                <a:latin typeface="Arial" panose="020B0604020202020204" pitchFamily="34" charset="0"/>
                <a:cs typeface="Arial" panose="020B0604020202020204" pitchFamily="34" charset="0"/>
              </a:rPr>
              <a:t>.</a:t>
            </a:r>
            <a:endParaRPr lang="en-GB" sz="1050" dirty="0">
              <a:solidFill>
                <a:prstClr val="black"/>
              </a:solidFill>
              <a:latin typeface="Arial" panose="020B0604020202020204" pitchFamily="34" charset="0"/>
              <a:cs typeface="Arial" panose="020B0604020202020204" pitchFamily="34" charset="0"/>
            </a:endParaRPr>
          </a:p>
        </p:txBody>
      </p:sp>
      <p:sp>
        <p:nvSpPr>
          <p:cNvPr id="15" name="TextBox 14"/>
          <p:cNvSpPr txBox="1">
            <a:spLocks noChangeAspect="1"/>
          </p:cNvSpPr>
          <p:nvPr/>
        </p:nvSpPr>
        <p:spPr>
          <a:xfrm>
            <a:off x="4992924" y="4650963"/>
            <a:ext cx="3454400" cy="577081"/>
          </a:xfrm>
          <a:prstGeom prst="rect">
            <a:avLst/>
          </a:prstGeom>
          <a:noFill/>
        </p:spPr>
        <p:txBody>
          <a:bodyPr wrap="square" rtlCol="0">
            <a:spAutoFit/>
          </a:bodyPr>
          <a:lstStyle/>
          <a:p>
            <a:r>
              <a:rPr lang="en-GB" sz="1050" b="1" dirty="0" smtClean="0">
                <a:solidFill>
                  <a:prstClr val="black"/>
                </a:solidFill>
                <a:latin typeface="Arial" panose="020B0604020202020204" pitchFamily="34" charset="0"/>
                <a:cs typeface="Arial" panose="020B0604020202020204" pitchFamily="34" charset="0"/>
              </a:rPr>
              <a:t>Tier III: </a:t>
            </a:r>
            <a:r>
              <a:rPr lang="en-GB" sz="1050" dirty="0" smtClean="0">
                <a:solidFill>
                  <a:prstClr val="black"/>
                </a:solidFill>
                <a:latin typeface="Arial" panose="020B0604020202020204" pitchFamily="34" charset="0"/>
                <a:cs typeface="Arial" panose="020B0604020202020204" pitchFamily="34" charset="0"/>
              </a:rPr>
              <a:t>Health </a:t>
            </a:r>
            <a:r>
              <a:rPr lang="en-GB" sz="1050" dirty="0">
                <a:solidFill>
                  <a:prstClr val="black"/>
                </a:solidFill>
                <a:latin typeface="Arial" panose="020B0604020202020204" pitchFamily="34" charset="0"/>
                <a:cs typeface="Arial" panose="020B0604020202020204" pitchFamily="34" charset="0"/>
              </a:rPr>
              <a:t>Needs Assessments provide an in-depth review of specific issues.</a:t>
            </a:r>
          </a:p>
          <a:p>
            <a:endParaRPr lang="en-GB" sz="1050" dirty="0">
              <a:solidFill>
                <a:prstClr val="black"/>
              </a:solidFill>
              <a:latin typeface="Arial" panose="020B0604020202020204" pitchFamily="34" charset="0"/>
              <a:cs typeface="Arial" panose="020B0604020202020204" pitchFamily="34" charset="0"/>
            </a:endParaRPr>
          </a:p>
        </p:txBody>
      </p:sp>
      <p:sp>
        <p:nvSpPr>
          <p:cNvPr id="16" name="TextBox 15"/>
          <p:cNvSpPr txBox="1">
            <a:spLocks noChangeAspect="1"/>
          </p:cNvSpPr>
          <p:nvPr/>
        </p:nvSpPr>
        <p:spPr>
          <a:xfrm>
            <a:off x="4992924" y="5193139"/>
            <a:ext cx="3454400" cy="430887"/>
          </a:xfrm>
          <a:prstGeom prst="rect">
            <a:avLst/>
          </a:prstGeom>
          <a:noFill/>
        </p:spPr>
        <p:txBody>
          <a:bodyPr wrap="square" rtlCol="0">
            <a:spAutoFit/>
          </a:bodyPr>
          <a:lstStyle/>
          <a:p>
            <a:r>
              <a:rPr lang="en-GB" sz="1050" b="1" dirty="0" smtClean="0">
                <a:solidFill>
                  <a:prstClr val="black"/>
                </a:solidFill>
                <a:latin typeface="Arial" panose="020B0604020202020204" pitchFamily="34" charset="0"/>
                <a:cs typeface="Arial" panose="020B0604020202020204" pitchFamily="34" charset="0"/>
              </a:rPr>
              <a:t>Tier IV: </a:t>
            </a:r>
            <a:r>
              <a:rPr lang="en-GB" sz="1050" dirty="0" smtClean="0">
                <a:solidFill>
                  <a:prstClr val="black"/>
                </a:solidFill>
                <a:latin typeface="Arial" panose="020B0604020202020204" pitchFamily="34" charset="0"/>
                <a:cs typeface="Arial" panose="020B0604020202020204" pitchFamily="34" charset="0"/>
              </a:rPr>
              <a:t>Other sources of intelligence include Local Health Profiles and national Outcome Frameworks.</a:t>
            </a:r>
            <a:endParaRPr lang="en-GB" sz="10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857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27" y="1066885"/>
            <a:ext cx="4403834" cy="369332"/>
          </a:xfrm>
          <a:prstGeom prst="rect">
            <a:avLst/>
          </a:prstGeom>
          <a:noFill/>
        </p:spPr>
        <p:txBody>
          <a:bodyPr wrap="square" rtlCol="0">
            <a:spAutoFit/>
          </a:bodyPr>
          <a:lstStyle/>
          <a:p>
            <a:r>
              <a:rPr lang="en-GB" b="1" dirty="0" smtClean="0">
                <a:solidFill>
                  <a:prstClr val="white">
                    <a:lumMod val="50000"/>
                  </a:prstClr>
                </a:solidFill>
                <a:latin typeface="Arial" charset="0"/>
                <a:ea typeface="Arial" charset="0"/>
                <a:cs typeface="Arial" charset="0"/>
              </a:rPr>
              <a:t>INTRODUCTION</a:t>
            </a:r>
            <a:endParaRPr lang="en-GB"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5105400" y="2552700"/>
            <a:ext cx="3209925" cy="3324225"/>
          </a:xfrm>
        </p:spPr>
        <p:txBody>
          <a:bodyPr>
            <a:normAutofit/>
          </a:bodyPr>
          <a:lstStyle/>
          <a:p>
            <a:pPr marL="0" indent="0" defTabSz="914400">
              <a:spcBef>
                <a:spcPts val="0"/>
              </a:spcBef>
              <a:buNone/>
            </a:pPr>
            <a:r>
              <a:rPr lang="en-GB" sz="1400" dirty="0" smtClean="0"/>
              <a:t>This slide deck provides in Microsoft PowerPoint format the content delivered in the Annual Public Health Report of the Director of Public Health 2017 – the original report can be found </a:t>
            </a:r>
            <a:r>
              <a:rPr lang="en-GB" sz="1400" dirty="0"/>
              <a:t>at </a:t>
            </a:r>
            <a:r>
              <a:rPr lang="en-GB" sz="1400" dirty="0">
                <a:hlinkClick r:id="rId2"/>
              </a:rPr>
              <a:t>http://</a:t>
            </a:r>
            <a:r>
              <a:rPr lang="en-GB" sz="1400" dirty="0" smtClean="0">
                <a:hlinkClick r:id="rId2"/>
              </a:rPr>
              <a:t>www.southwark.gov.uk/health-and-wellbeing/public-health/for-professionals?chapter=2</a:t>
            </a:r>
            <a:endParaRPr lang="en-GB" sz="1400" dirty="0" smtClean="0"/>
          </a:p>
          <a:p>
            <a:pPr marL="0" indent="0" defTabSz="914400">
              <a:spcBef>
                <a:spcPts val="0"/>
              </a:spcBef>
              <a:buNone/>
            </a:pPr>
            <a:endParaRPr lang="en-GB" sz="14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240" y="2162175"/>
            <a:ext cx="3794846" cy="268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81792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How places and spaces are designed, maintained and evolve is vital to health and wellbeing</a:t>
            </a:r>
            <a:endParaRPr lang="en-GB"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GB" b="1" dirty="0" smtClean="0">
                <a:solidFill>
                  <a:prstClr val="white">
                    <a:lumMod val="50000"/>
                  </a:prstClr>
                </a:solidFill>
                <a:latin typeface="Arial" charset="0"/>
                <a:ea typeface="Arial" charset="0"/>
                <a:cs typeface="Arial" charset="0"/>
              </a:rPr>
              <a:t>PLACE &amp; HEALTH</a:t>
            </a:r>
            <a:endParaRPr lang="en-GB"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4"/>
            <a:ext cx="5428853" cy="4788000"/>
          </a:xfrm>
        </p:spPr>
        <p:txBody>
          <a:bodyPr>
            <a:normAutofit/>
          </a:bodyPr>
          <a:lstStyle/>
          <a:p>
            <a:pPr marL="0" indent="0" defTabSz="914400">
              <a:spcBef>
                <a:spcPts val="0"/>
              </a:spcBef>
              <a:buNone/>
            </a:pPr>
            <a:r>
              <a:rPr lang="en-GB" sz="1400" b="1" dirty="0" smtClean="0"/>
              <a:t>The places in which we are born, live, work and age influence our health and wellbeing</a:t>
            </a:r>
          </a:p>
          <a:p>
            <a:pPr defTabSz="914400">
              <a:spcBef>
                <a:spcPts val="0"/>
              </a:spcBef>
              <a:buFont typeface="Wingdings" charset="2"/>
              <a:buChar char="§"/>
            </a:pPr>
            <a:r>
              <a:rPr lang="en-GB" sz="1400" dirty="0" smtClean="0"/>
              <a:t>These places can be shaped to enable healthy lifestyles, supporting healthy eating and physical activity and participation in the community and in local activities</a:t>
            </a:r>
          </a:p>
          <a:p>
            <a:pPr lvl="1" defTabSz="914400">
              <a:spcBef>
                <a:spcPts val="0"/>
              </a:spcBef>
              <a:buFont typeface=".AppleSystemUIFont" charset="-120"/>
              <a:buChar char="-"/>
            </a:pPr>
            <a:endParaRPr lang="en-GB" sz="1400" dirty="0" smtClean="0"/>
          </a:p>
          <a:p>
            <a:pPr marL="0" indent="0" defTabSz="914400">
              <a:spcBef>
                <a:spcPts val="0"/>
              </a:spcBef>
              <a:buNone/>
            </a:pPr>
            <a:r>
              <a:rPr lang="en-GB" sz="1400" b="1" dirty="0" smtClean="0"/>
              <a:t>Place-shaping is a highly important concept for those involved </a:t>
            </a:r>
            <a:r>
              <a:rPr lang="en-GB" sz="1400" b="1" dirty="0"/>
              <a:t>in </a:t>
            </a:r>
            <a:r>
              <a:rPr lang="en-GB" sz="1400" b="1" dirty="0" smtClean="0"/>
              <a:t>both revitalising existing, and building new communities</a:t>
            </a:r>
          </a:p>
          <a:p>
            <a:pPr defTabSz="914400">
              <a:spcBef>
                <a:spcPts val="0"/>
              </a:spcBef>
              <a:buFont typeface="Wingdings" charset="2"/>
              <a:buChar char="§"/>
            </a:pPr>
            <a:r>
              <a:rPr lang="en-GB" sz="1400" dirty="0" smtClean="0"/>
              <a:t>New development can affect the character of a place and this is </a:t>
            </a:r>
            <a:r>
              <a:rPr lang="en-GB" sz="1400" dirty="0"/>
              <a:t>therefore </a:t>
            </a:r>
            <a:r>
              <a:rPr lang="en-GB" sz="1400" dirty="0" smtClean="0"/>
              <a:t>a process that needs to be managed</a:t>
            </a:r>
          </a:p>
          <a:p>
            <a:pPr lvl="1" defTabSz="914400">
              <a:spcBef>
                <a:spcPts val="0"/>
              </a:spcBef>
              <a:buFont typeface=".AppleSystemUIFont" charset="-120"/>
              <a:buChar char="-"/>
            </a:pPr>
            <a:endParaRPr lang="en-GB" sz="1400" dirty="0" smtClean="0"/>
          </a:p>
          <a:p>
            <a:pPr marL="0" indent="0" defTabSz="914400">
              <a:spcBef>
                <a:spcPts val="0"/>
              </a:spcBef>
              <a:buNone/>
            </a:pPr>
            <a:r>
              <a:rPr lang="en-GB" sz="1400" b="1" dirty="0"/>
              <a:t>Local authorities are strategic leaders in place-shaping</a:t>
            </a:r>
            <a:endParaRPr lang="en-GB" sz="1400" b="1" dirty="0" smtClean="0"/>
          </a:p>
          <a:p>
            <a:pPr defTabSz="914400">
              <a:spcBef>
                <a:spcPts val="0"/>
              </a:spcBef>
              <a:buFont typeface="Wingdings" charset="2"/>
              <a:buChar char="§"/>
            </a:pPr>
            <a:r>
              <a:rPr lang="en-GB" sz="1400" dirty="0" smtClean="0"/>
              <a:t>Place-shaping is an active process which responds to residents’ ambitions and aspirations</a:t>
            </a:r>
          </a:p>
          <a:p>
            <a:pPr defTabSz="914400">
              <a:spcBef>
                <a:spcPts val="0"/>
              </a:spcBef>
              <a:buFont typeface="Wingdings" charset="2"/>
              <a:buChar char="§"/>
            </a:pPr>
            <a:r>
              <a:rPr lang="en-GB" sz="1400" dirty="0" smtClean="0"/>
              <a:t>Southwark is currently exploring an improved understanding and relationship with developers through the TCPA’s* Developer &amp; Wellbeing programme</a:t>
            </a:r>
          </a:p>
          <a:p>
            <a:pPr defTabSz="914400">
              <a:spcBef>
                <a:spcPts val="0"/>
              </a:spcBef>
              <a:buFont typeface="Wingdings" charset="2"/>
              <a:buChar char="§"/>
            </a:pPr>
            <a:r>
              <a:rPr lang="en-GB" sz="1400" dirty="0" smtClean="0"/>
              <a:t>Local authorities can work with partners towards a shared vision for health through place-shaping that can account for local health needs</a:t>
            </a:r>
          </a:p>
          <a:p>
            <a:pPr lvl="1" defTabSz="914400">
              <a:spcBef>
                <a:spcPts val="0"/>
              </a:spcBef>
              <a:buFont typeface=".AppleSystemUIFont" charset="-120"/>
              <a:buChar char="-"/>
            </a:pPr>
            <a:endParaRPr lang="en-GB" sz="1400" dirty="0" smtClean="0"/>
          </a:p>
        </p:txBody>
      </p:sp>
      <p:sp>
        <p:nvSpPr>
          <p:cNvPr id="6" name="Rectangle 5"/>
          <p:cNvSpPr/>
          <p:nvPr/>
        </p:nvSpPr>
        <p:spPr>
          <a:xfrm>
            <a:off x="5810250" y="1838325"/>
            <a:ext cx="3093750" cy="3181350"/>
          </a:xfrm>
          <a:prstGeom prst="rect">
            <a:avLst/>
          </a:prstGeom>
          <a:noFill/>
          <a:ln w="28575">
            <a:solidFill>
              <a:srgbClr val="E0003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b="1" dirty="0" smtClean="0">
                <a:solidFill>
                  <a:schemeClr val="bg1">
                    <a:lumMod val="50000"/>
                  </a:schemeClr>
                </a:solidFill>
                <a:latin typeface="Arial" panose="020B0604020202020204" pitchFamily="34" charset="0"/>
                <a:cs typeface="Arial" panose="020B0604020202020204" pitchFamily="34" charset="0"/>
              </a:rPr>
              <a:t>Healthy places are those which enable:</a:t>
            </a:r>
          </a:p>
          <a:p>
            <a:pPr marL="171450" indent="-171450">
              <a:buFont typeface="Wingdings" panose="05000000000000000000" pitchFamily="2" charset="2"/>
              <a:buChar char="§"/>
            </a:pPr>
            <a:r>
              <a:rPr lang="en-GB" sz="1400" dirty="0" smtClean="0">
                <a:solidFill>
                  <a:schemeClr val="bg1">
                    <a:lumMod val="50000"/>
                  </a:schemeClr>
                </a:solidFill>
                <a:latin typeface="Arial" panose="020B0604020202020204" pitchFamily="34" charset="0"/>
                <a:cs typeface="Arial" panose="020B0604020202020204" pitchFamily="34" charset="0"/>
              </a:rPr>
              <a:t>connection with others</a:t>
            </a:r>
          </a:p>
          <a:p>
            <a:pPr marL="171450" indent="-171450">
              <a:buFont typeface="Wingdings" panose="05000000000000000000" pitchFamily="2" charset="2"/>
              <a:buChar char="§"/>
            </a:pPr>
            <a:r>
              <a:rPr lang="en-GB" sz="1400" dirty="0" smtClean="0">
                <a:solidFill>
                  <a:schemeClr val="bg1">
                    <a:lumMod val="50000"/>
                  </a:schemeClr>
                </a:solidFill>
                <a:latin typeface="Arial" panose="020B0604020202020204" pitchFamily="34" charset="0"/>
                <a:cs typeface="Arial" panose="020B0604020202020204" pitchFamily="34" charset="0"/>
              </a:rPr>
              <a:t>healthy affordable homes</a:t>
            </a:r>
          </a:p>
          <a:p>
            <a:pPr marL="171450" indent="-171450">
              <a:buFont typeface="Wingdings" panose="05000000000000000000" pitchFamily="2" charset="2"/>
              <a:buChar char="§"/>
            </a:pPr>
            <a:r>
              <a:rPr lang="en-GB" sz="1400" dirty="0" smtClean="0">
                <a:solidFill>
                  <a:schemeClr val="bg1">
                    <a:lumMod val="50000"/>
                  </a:schemeClr>
                </a:solidFill>
                <a:latin typeface="Arial" panose="020B0604020202020204" pitchFamily="34" charset="0"/>
                <a:cs typeface="Arial" panose="020B0604020202020204" pitchFamily="34" charset="0"/>
              </a:rPr>
              <a:t>active living &amp; travel</a:t>
            </a:r>
          </a:p>
          <a:p>
            <a:pPr marL="171450" indent="-171450">
              <a:buFont typeface="Wingdings" panose="05000000000000000000" pitchFamily="2" charset="2"/>
              <a:buChar char="§"/>
            </a:pPr>
            <a:r>
              <a:rPr lang="en-GB" sz="1400" dirty="0" smtClean="0">
                <a:solidFill>
                  <a:schemeClr val="bg1">
                    <a:lumMod val="50000"/>
                  </a:schemeClr>
                </a:solidFill>
                <a:latin typeface="Arial" panose="020B0604020202020204" pitchFamily="34" charset="0"/>
                <a:cs typeface="Arial" panose="020B0604020202020204" pitchFamily="34" charset="0"/>
              </a:rPr>
              <a:t>affordable quality food</a:t>
            </a:r>
          </a:p>
          <a:p>
            <a:pPr marL="171450" indent="-171450">
              <a:buFont typeface="Wingdings" panose="05000000000000000000" pitchFamily="2" charset="2"/>
              <a:buChar char="§"/>
            </a:pPr>
            <a:r>
              <a:rPr lang="en-GB" sz="1400" dirty="0" smtClean="0">
                <a:solidFill>
                  <a:schemeClr val="bg1">
                    <a:lumMod val="50000"/>
                  </a:schemeClr>
                </a:solidFill>
                <a:latin typeface="Arial" panose="020B0604020202020204" pitchFamily="34" charset="0"/>
                <a:cs typeface="Arial" panose="020B0604020202020204" pitchFamily="34" charset="0"/>
              </a:rPr>
              <a:t>safe, attractive public spaces for play &amp; recreation</a:t>
            </a:r>
          </a:p>
          <a:p>
            <a:pPr marL="171450" indent="-171450">
              <a:buFont typeface="Wingdings" panose="05000000000000000000" pitchFamily="2" charset="2"/>
              <a:buChar char="§"/>
            </a:pPr>
            <a:r>
              <a:rPr lang="en-GB" sz="1400" dirty="0" smtClean="0">
                <a:solidFill>
                  <a:schemeClr val="bg1">
                    <a:lumMod val="50000"/>
                  </a:schemeClr>
                </a:solidFill>
                <a:latin typeface="Arial" panose="020B0604020202020204" pitchFamily="34" charset="0"/>
                <a:cs typeface="Arial" panose="020B0604020202020204" pitchFamily="34" charset="0"/>
              </a:rPr>
              <a:t>contact with nature in everyday life</a:t>
            </a:r>
          </a:p>
          <a:p>
            <a:pPr marL="171450" indent="-171450">
              <a:buFont typeface="Wingdings" panose="05000000000000000000" pitchFamily="2" charset="2"/>
              <a:buChar char="§"/>
            </a:pPr>
            <a:r>
              <a:rPr lang="en-GB" sz="1400" dirty="0" smtClean="0">
                <a:solidFill>
                  <a:schemeClr val="bg1">
                    <a:lumMod val="50000"/>
                  </a:schemeClr>
                </a:solidFill>
                <a:latin typeface="Arial" panose="020B0604020202020204" pitchFamily="34" charset="0"/>
                <a:cs typeface="Arial" panose="020B0604020202020204" pitchFamily="34" charset="0"/>
              </a:rPr>
              <a:t>access to quality services &amp; amenities</a:t>
            </a:r>
            <a:endParaRPr lang="en-GB" sz="1400" dirty="0">
              <a:solidFill>
                <a:schemeClr val="bg1">
                  <a:lumMod val="50000"/>
                </a:schemeClr>
              </a:solidFill>
              <a:latin typeface="Arial" panose="020B0604020202020204" pitchFamily="34" charset="0"/>
              <a:cs typeface="Arial" panose="020B0604020202020204" pitchFamily="34" charset="0"/>
            </a:endParaRPr>
          </a:p>
        </p:txBody>
      </p:sp>
      <p:sp>
        <p:nvSpPr>
          <p:cNvPr id="8" name="Rectangle 2"/>
          <p:cNvSpPr>
            <a:spLocks noChangeArrowheads="1"/>
          </p:cNvSpPr>
          <p:nvPr/>
        </p:nvSpPr>
        <p:spPr bwMode="auto">
          <a:xfrm>
            <a:off x="110067" y="6531635"/>
            <a:ext cx="65341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lvl="0">
              <a:buNone/>
            </a:pPr>
            <a:r>
              <a:rPr lang="en-GB" sz="900" dirty="0" smtClean="0">
                <a:solidFill>
                  <a:schemeClr val="bg1">
                    <a:lumMod val="50000"/>
                  </a:schemeClr>
                </a:solidFill>
              </a:rPr>
              <a:t>* Town and Country Planning Association </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817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Regeneration has a fundamental role in improving the health, wellbeing and life chances of communities</a:t>
            </a:r>
            <a:endParaRPr lang="en-GB"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GB" b="1" dirty="0" smtClean="0">
                <a:solidFill>
                  <a:prstClr val="white">
                    <a:lumMod val="50000"/>
                  </a:prstClr>
                </a:solidFill>
                <a:latin typeface="Arial" charset="0"/>
                <a:ea typeface="Arial" charset="0"/>
                <a:cs typeface="Arial" charset="0"/>
              </a:rPr>
              <a:t>THE ROLE OF REGENERATION</a:t>
            </a:r>
            <a:endParaRPr lang="en-GB"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4"/>
            <a:ext cx="8229600" cy="4788000"/>
          </a:xfrm>
        </p:spPr>
        <p:txBody>
          <a:bodyPr>
            <a:normAutofit/>
          </a:bodyPr>
          <a:lstStyle/>
          <a:p>
            <a:pPr marL="0" indent="0" defTabSz="914400">
              <a:spcBef>
                <a:spcPts val="0"/>
              </a:spcBef>
              <a:buNone/>
            </a:pPr>
            <a:r>
              <a:rPr lang="en-GB" sz="1400" b="1" dirty="0" smtClean="0"/>
              <a:t>Urban regeneration is one of many options available for shaping place to improve health and wellbeing by influencing the built and social environment</a:t>
            </a:r>
          </a:p>
          <a:p>
            <a:pPr defTabSz="914400">
              <a:spcBef>
                <a:spcPts val="0"/>
              </a:spcBef>
              <a:buFont typeface="Wingdings" charset="2"/>
              <a:buChar char="§"/>
            </a:pPr>
            <a:r>
              <a:rPr lang="en-GB" sz="1400" dirty="0"/>
              <a:t>Southwark is delivering some of Europe’s most exciting and complex regeneration schemes which are helping to shape neighbourhoods</a:t>
            </a:r>
          </a:p>
          <a:p>
            <a:pPr defTabSz="914400">
              <a:spcBef>
                <a:spcPts val="0"/>
              </a:spcBef>
              <a:buFont typeface="Wingdings" charset="2"/>
              <a:buChar char="§"/>
            </a:pPr>
            <a:r>
              <a:rPr lang="en-GB" sz="1400" dirty="0" smtClean="0"/>
              <a:t>Regeneration is too often only considered in terms of the built environment and the physical conditions in which we live</a:t>
            </a:r>
          </a:p>
          <a:p>
            <a:pPr defTabSz="914400">
              <a:spcBef>
                <a:spcPts val="0"/>
              </a:spcBef>
              <a:buFont typeface="Wingdings" charset="2"/>
              <a:buChar char="§"/>
            </a:pPr>
            <a:r>
              <a:rPr lang="en-GB" sz="1400" dirty="0" smtClean="0"/>
              <a:t>In Southwark our approach to regeneration is also about ensuring access to quality services and amenities and supporting the creation of jobs</a:t>
            </a:r>
          </a:p>
          <a:p>
            <a:pPr lvl="1" defTabSz="914400">
              <a:spcBef>
                <a:spcPts val="0"/>
              </a:spcBef>
              <a:buFont typeface=".AppleSystemUIFont" charset="-120"/>
              <a:buChar char="-"/>
            </a:pPr>
            <a:endParaRPr lang="en-GB" sz="1400" dirty="0" smtClean="0"/>
          </a:p>
          <a:p>
            <a:pPr marL="0" indent="0" defTabSz="914400">
              <a:spcBef>
                <a:spcPts val="0"/>
              </a:spcBef>
              <a:buNone/>
            </a:pPr>
            <a:r>
              <a:rPr lang="en-GB" sz="1400" b="1" dirty="0"/>
              <a:t>Place-shaping through regeneration will be critical to help tackle the wider social determinants of health</a:t>
            </a:r>
          </a:p>
          <a:p>
            <a:pPr defTabSz="914400">
              <a:spcBef>
                <a:spcPts val="0"/>
              </a:spcBef>
              <a:buFont typeface="Wingdings" charset="2"/>
              <a:buChar char="§"/>
            </a:pPr>
            <a:r>
              <a:rPr lang="en-GB" sz="1400" dirty="0"/>
              <a:t>Improving wellbeing and population health in Southwark will require action on many fronts with a ‘whole council approach’ that drives regeneration</a:t>
            </a:r>
          </a:p>
          <a:p>
            <a:pPr defTabSz="914400">
              <a:spcBef>
                <a:spcPts val="0"/>
              </a:spcBef>
              <a:buFont typeface="Wingdings" charset="2"/>
              <a:buChar char="§"/>
            </a:pPr>
            <a:r>
              <a:rPr lang="en-GB" sz="1400" dirty="0"/>
              <a:t>Evidence suggests that this may be achieved by ensuring that communities and health and wellbeing are at the centre of our regeneration process</a:t>
            </a:r>
          </a:p>
          <a:p>
            <a:pPr lvl="1" defTabSz="914400">
              <a:spcBef>
                <a:spcPts val="0"/>
              </a:spcBef>
              <a:buFont typeface=".AppleSystemUIFont" charset="-120"/>
              <a:buChar char="-"/>
            </a:pPr>
            <a:endParaRPr lang="en-GB" sz="1400" dirty="0"/>
          </a:p>
          <a:p>
            <a:pPr marL="0" indent="0" defTabSz="914400">
              <a:spcBef>
                <a:spcPts val="0"/>
              </a:spcBef>
              <a:buNone/>
            </a:pPr>
            <a:r>
              <a:rPr lang="en-GB" sz="1400" b="1" dirty="0" smtClean="0"/>
              <a:t>In </a:t>
            </a:r>
            <a:r>
              <a:rPr lang="en-GB" sz="1400" b="1" dirty="0"/>
              <a:t>Southwark we are integrating health and wellbeing into planning</a:t>
            </a:r>
          </a:p>
          <a:p>
            <a:pPr defTabSz="914400">
              <a:spcBef>
                <a:spcPts val="0"/>
              </a:spcBef>
              <a:buFont typeface="Wingdings" charset="2"/>
              <a:buChar char="§"/>
            </a:pPr>
            <a:r>
              <a:rPr lang="en-GB" sz="1400" dirty="0"/>
              <a:t>Strategic policies within the New Southwark Plan aim to encourage healthy lives by tackling the causes of ill-health and inequalities in Southwark</a:t>
            </a:r>
          </a:p>
          <a:p>
            <a:pPr defTabSz="914400">
              <a:spcBef>
                <a:spcPts val="0"/>
              </a:spcBef>
              <a:buFont typeface="Wingdings" charset="2"/>
              <a:buChar char="§"/>
            </a:pPr>
            <a:r>
              <a:rPr lang="en-GB" sz="1400" dirty="0"/>
              <a:t>In our major regeneration areas we are also working on evidence-informed heath plans, charters and outcome frameworks to ensure that regeneration impacts positively on health and wellbeing</a:t>
            </a:r>
          </a:p>
          <a:p>
            <a:pPr lvl="1" defTabSz="914400">
              <a:spcBef>
                <a:spcPts val="0"/>
              </a:spcBef>
              <a:buFont typeface=".AppleSystemUIFont" charset="-120"/>
              <a:buChar char="-"/>
            </a:pPr>
            <a:endParaRPr lang="en-GB" sz="1400" dirty="0"/>
          </a:p>
        </p:txBody>
      </p:sp>
    </p:spTree>
    <p:extLst>
      <p:ext uri="{BB962C8B-B14F-4D97-AF65-F5344CB8AC3E}">
        <p14:creationId xmlns:p14="http://schemas.microsoft.com/office/powerpoint/2010/main" val="2177892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We have an opportunity to work towards achieving the best possible outcomes from redevelopment &amp; renewal</a:t>
            </a:r>
            <a:endParaRPr lang="en-GB" sz="2400" dirty="0">
              <a:solidFill>
                <a:srgbClr val="E00034"/>
              </a:solidFill>
            </a:endParaRPr>
          </a:p>
        </p:txBody>
      </p:sp>
      <p:sp>
        <p:nvSpPr>
          <p:cNvPr id="4" name="TextBox 3"/>
          <p:cNvSpPr txBox="1"/>
          <p:nvPr/>
        </p:nvSpPr>
        <p:spPr>
          <a:xfrm>
            <a:off x="240427" y="1066885"/>
            <a:ext cx="5688000" cy="370800"/>
          </a:xfrm>
          <a:prstGeom prst="rect">
            <a:avLst/>
          </a:prstGeom>
          <a:noFill/>
        </p:spPr>
        <p:txBody>
          <a:bodyPr wrap="square" rtlCol="0">
            <a:spAutoFit/>
          </a:bodyPr>
          <a:lstStyle/>
          <a:p>
            <a:r>
              <a:rPr lang="en-GB" b="1" dirty="0" smtClean="0">
                <a:solidFill>
                  <a:prstClr val="white">
                    <a:lumMod val="50000"/>
                  </a:prstClr>
                </a:solidFill>
                <a:latin typeface="Arial" charset="0"/>
                <a:ea typeface="Arial" charset="0"/>
                <a:cs typeface="Arial" charset="0"/>
              </a:rPr>
              <a:t>MAKING REGENERATION WORK FOR EVERYONE</a:t>
            </a:r>
            <a:endParaRPr lang="en-GB"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4"/>
            <a:ext cx="8229600" cy="4788000"/>
          </a:xfrm>
        </p:spPr>
        <p:txBody>
          <a:bodyPr>
            <a:normAutofit/>
          </a:bodyPr>
          <a:lstStyle/>
          <a:p>
            <a:pPr marL="0" indent="0" defTabSz="914400">
              <a:spcBef>
                <a:spcPts val="0"/>
              </a:spcBef>
              <a:buNone/>
            </a:pPr>
            <a:r>
              <a:rPr lang="en-GB" sz="1400" b="1" dirty="0" smtClean="0"/>
              <a:t>Engaging and empowering local communities can improve community health and wellbeing</a:t>
            </a:r>
            <a:endParaRPr lang="en-GB" sz="1400" b="1" dirty="0"/>
          </a:p>
          <a:p>
            <a:pPr defTabSz="914400">
              <a:spcBef>
                <a:spcPts val="0"/>
              </a:spcBef>
              <a:buFont typeface="Wingdings" charset="2"/>
              <a:buChar char="§"/>
            </a:pPr>
            <a:r>
              <a:rPr lang="en-GB" sz="1400" dirty="0"/>
              <a:t>Evidence suggests that local communities must be engaged from the earliest point to be involved in co-identification of needs and co-design of solutions, and to </a:t>
            </a:r>
            <a:r>
              <a:rPr lang="en-GB" sz="1400" dirty="0" smtClean="0"/>
              <a:t>bridge</a:t>
            </a:r>
            <a:r>
              <a:rPr lang="en-GB" sz="1400" dirty="0" smtClean="0">
                <a:solidFill>
                  <a:schemeClr val="accent3"/>
                </a:solidFill>
              </a:rPr>
              <a:t> </a:t>
            </a:r>
            <a:r>
              <a:rPr lang="en-GB" sz="1400" dirty="0"/>
              <a:t>communities to local </a:t>
            </a:r>
            <a:r>
              <a:rPr lang="en-GB" sz="1400" dirty="0" smtClean="0"/>
              <a:t>resources</a:t>
            </a:r>
          </a:p>
          <a:p>
            <a:pPr defTabSz="914400">
              <a:spcBef>
                <a:spcPts val="0"/>
              </a:spcBef>
              <a:buFont typeface="Wingdings" charset="2"/>
              <a:buChar char="§"/>
            </a:pPr>
            <a:r>
              <a:rPr lang="en-GB" sz="1400" dirty="0" smtClean="0"/>
              <a:t>This also promotes equity and increases people’s control over their health and lives, which are key to addressing health inequalities</a:t>
            </a:r>
            <a:endParaRPr lang="en-GB" sz="1400" dirty="0"/>
          </a:p>
          <a:p>
            <a:pPr lvl="1" defTabSz="914400">
              <a:spcBef>
                <a:spcPts val="0"/>
              </a:spcBef>
              <a:buFont typeface=".AppleSystemUIFont" charset="-120"/>
              <a:buChar char="-"/>
            </a:pPr>
            <a:endParaRPr lang="en-GB" sz="1400" dirty="0"/>
          </a:p>
          <a:p>
            <a:pPr marL="0" indent="0" defTabSz="914400">
              <a:spcBef>
                <a:spcPts val="0"/>
              </a:spcBef>
              <a:buNone/>
            </a:pPr>
            <a:r>
              <a:rPr lang="en-GB" sz="1400" b="1" dirty="0" smtClean="0"/>
              <a:t>The Southwark Conversation provides a rich source of information to help us further shape our borough</a:t>
            </a:r>
            <a:endParaRPr lang="en-GB" sz="1400" b="1" dirty="0"/>
          </a:p>
          <a:p>
            <a:pPr defTabSz="914400">
              <a:spcBef>
                <a:spcPts val="0"/>
              </a:spcBef>
              <a:buFont typeface="Wingdings" charset="2"/>
              <a:buChar char="§"/>
            </a:pPr>
            <a:r>
              <a:rPr lang="en-GB" sz="1400" dirty="0" smtClean="0"/>
              <a:t>We will be working closely with partners across the borough to draw out implications for how we create healthier urban environments and will continue listening to communities</a:t>
            </a:r>
            <a:endParaRPr lang="en-GB" sz="1400" dirty="0"/>
          </a:p>
          <a:p>
            <a:pPr lvl="1" defTabSz="914400">
              <a:spcBef>
                <a:spcPts val="0"/>
              </a:spcBef>
              <a:buFont typeface=".AppleSystemUIFont" charset="-120"/>
              <a:buChar char="-"/>
            </a:pPr>
            <a:endParaRPr lang="en-GB" sz="1400" dirty="0"/>
          </a:p>
          <a:p>
            <a:pPr marL="0" indent="0" defTabSz="914400">
              <a:spcBef>
                <a:spcPts val="0"/>
              </a:spcBef>
              <a:buNone/>
            </a:pPr>
            <a:r>
              <a:rPr lang="en-GB" sz="1400" b="1" dirty="0" smtClean="0"/>
              <a:t>We will aim to create healthier places where the ‘healthier choice is the easier choice’</a:t>
            </a:r>
            <a:endParaRPr lang="en-GB" sz="1400" b="1" dirty="0"/>
          </a:p>
          <a:p>
            <a:pPr defTabSz="914400">
              <a:spcBef>
                <a:spcPts val="0"/>
              </a:spcBef>
              <a:buFont typeface="Wingdings" charset="2"/>
              <a:buChar char="§"/>
            </a:pPr>
            <a:r>
              <a:rPr lang="en-GB" sz="1400" dirty="0" smtClean="0"/>
              <a:t>Part of this is looking at opportunities for integration, co-location and bringing services closer to communities and will help us to drive improvement and equity in population health both within and outside services</a:t>
            </a:r>
            <a:endParaRPr lang="en-GB" sz="1400" dirty="0"/>
          </a:p>
          <a:p>
            <a:pPr lvl="1" defTabSz="914400">
              <a:spcBef>
                <a:spcPts val="0"/>
              </a:spcBef>
              <a:buFont typeface=".AppleSystemUIFont" charset="-120"/>
              <a:buChar char="-"/>
            </a:pPr>
            <a:endParaRPr lang="en-GB" sz="1400" dirty="0"/>
          </a:p>
          <a:p>
            <a:pPr marL="0" indent="0" defTabSz="914400">
              <a:spcBef>
                <a:spcPts val="0"/>
              </a:spcBef>
              <a:buNone/>
            </a:pPr>
            <a:r>
              <a:rPr lang="en-GB" sz="1400" b="1" dirty="0" smtClean="0"/>
              <a:t>We are developing high level indicators which will enable us to assess inequalities in health across the borough</a:t>
            </a:r>
          </a:p>
          <a:p>
            <a:pPr defTabSz="914400">
              <a:spcBef>
                <a:spcPts val="0"/>
              </a:spcBef>
              <a:buFont typeface="Wingdings" charset="2"/>
              <a:buChar char="§"/>
            </a:pPr>
            <a:r>
              <a:rPr lang="en-GB" sz="1400" dirty="0" smtClean="0"/>
              <a:t>These will measure not just how regeneration impacts on people in local areas, but also the benefits that extend to people in other parts of the borough</a:t>
            </a:r>
            <a:endParaRPr lang="en-GB" sz="1400" dirty="0"/>
          </a:p>
          <a:p>
            <a:pPr lvl="1" defTabSz="914400">
              <a:spcBef>
                <a:spcPts val="0"/>
              </a:spcBef>
              <a:buFont typeface=".AppleSystemUIFont" charset="-120"/>
              <a:buChar char="-"/>
            </a:pPr>
            <a:endParaRPr lang="en-GB" sz="1400" dirty="0" smtClean="0"/>
          </a:p>
        </p:txBody>
      </p:sp>
    </p:spTree>
    <p:extLst>
      <p:ext uri="{BB962C8B-B14F-4D97-AF65-F5344CB8AC3E}">
        <p14:creationId xmlns:p14="http://schemas.microsoft.com/office/powerpoint/2010/main" val="2463919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713073" cy="955072"/>
          </a:xfrm>
        </p:spPr>
        <p:txBody>
          <a:bodyPr>
            <a:noAutofit/>
          </a:bodyPr>
          <a:lstStyle/>
          <a:p>
            <a:r>
              <a:rPr lang="en-GB" sz="2400" dirty="0" smtClean="0">
                <a:solidFill>
                  <a:srgbClr val="E00034"/>
                </a:solidFill>
              </a:rPr>
              <a:t>Southwark is shaping place for health and wellbeing and reducing health inequalities through regeneration</a:t>
            </a:r>
            <a:endParaRPr lang="en-GB" sz="2400" dirty="0">
              <a:solidFill>
                <a:srgbClr val="E00034"/>
              </a:solidFill>
            </a:endParaRPr>
          </a:p>
        </p:txBody>
      </p:sp>
      <p:sp>
        <p:nvSpPr>
          <p:cNvPr id="4" name="TextBox 3"/>
          <p:cNvSpPr txBox="1"/>
          <p:nvPr/>
        </p:nvSpPr>
        <p:spPr>
          <a:xfrm>
            <a:off x="240427" y="1066885"/>
            <a:ext cx="5688000" cy="370800"/>
          </a:xfrm>
          <a:prstGeom prst="rect">
            <a:avLst/>
          </a:prstGeom>
          <a:noFill/>
        </p:spPr>
        <p:txBody>
          <a:bodyPr wrap="square" rtlCol="0">
            <a:spAutoFit/>
          </a:bodyPr>
          <a:lstStyle/>
          <a:p>
            <a:r>
              <a:rPr lang="en-GB" b="1" dirty="0" smtClean="0">
                <a:solidFill>
                  <a:prstClr val="white">
                    <a:lumMod val="50000"/>
                  </a:prstClr>
                </a:solidFill>
                <a:latin typeface="Arial" charset="0"/>
                <a:ea typeface="Arial" charset="0"/>
                <a:cs typeface="Arial" charset="0"/>
              </a:rPr>
              <a:t>SHAPING PLACE FOR HEALTH AND WELLBEING</a:t>
            </a:r>
            <a:endParaRPr lang="en-GB"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6" y="1472754"/>
            <a:ext cx="8229600" cy="4788000"/>
          </a:xfrm>
        </p:spPr>
        <p:txBody>
          <a:bodyPr>
            <a:normAutofit lnSpcReduction="10000"/>
          </a:bodyPr>
          <a:lstStyle/>
          <a:p>
            <a:pPr marL="0" indent="0" defTabSz="914400">
              <a:spcBef>
                <a:spcPts val="0"/>
              </a:spcBef>
              <a:buNone/>
            </a:pPr>
            <a:r>
              <a:rPr lang="en-GB" sz="1400" b="1" dirty="0" smtClean="0"/>
              <a:t>There are five </a:t>
            </a:r>
            <a:r>
              <a:rPr lang="en-GB" sz="1400" b="1" dirty="0"/>
              <a:t>key recommendations to accelerate </a:t>
            </a:r>
            <a:r>
              <a:rPr lang="en-GB" sz="1400" b="1" dirty="0" smtClean="0"/>
              <a:t>progress and </a:t>
            </a:r>
            <a:r>
              <a:rPr lang="en-GB" sz="1400" b="1" dirty="0"/>
              <a:t>demonstrate the impact of this </a:t>
            </a:r>
            <a:r>
              <a:rPr lang="en-GB" sz="1400" b="1" dirty="0" smtClean="0"/>
              <a:t>important strategic imperative:</a:t>
            </a:r>
          </a:p>
          <a:p>
            <a:pPr marL="0" indent="0" defTabSz="914400">
              <a:spcBef>
                <a:spcPts val="0"/>
              </a:spcBef>
              <a:buNone/>
            </a:pPr>
            <a:endParaRPr lang="en-GB" sz="1400" b="1" dirty="0" smtClean="0"/>
          </a:p>
          <a:p>
            <a:pPr defTabSz="914400">
              <a:spcBef>
                <a:spcPts val="0"/>
              </a:spcBef>
              <a:buFont typeface="+mj-lt"/>
              <a:buAutoNum type="arabicPeriod"/>
            </a:pPr>
            <a:r>
              <a:rPr lang="en-GB" sz="1400" dirty="0" smtClean="0"/>
              <a:t>Develop </a:t>
            </a:r>
            <a:r>
              <a:rPr lang="en-GB" sz="1400" dirty="0"/>
              <a:t>and enhance </a:t>
            </a:r>
            <a:r>
              <a:rPr lang="en-GB" sz="1400" dirty="0" smtClean="0"/>
              <a:t>cross-council governance</a:t>
            </a:r>
            <a:r>
              <a:rPr lang="en-GB" sz="1400" dirty="0"/>
              <a:t>, partnership and </a:t>
            </a:r>
            <a:r>
              <a:rPr lang="en-GB" sz="1400" dirty="0" smtClean="0"/>
              <a:t>communication opportunities </a:t>
            </a:r>
            <a:r>
              <a:rPr lang="en-GB" sz="1400" dirty="0"/>
              <a:t>on </a:t>
            </a:r>
            <a:r>
              <a:rPr lang="en-GB" sz="1400" dirty="0" smtClean="0"/>
              <a:t>social regeneration </a:t>
            </a:r>
            <a:r>
              <a:rPr lang="en-GB" sz="1400" dirty="0"/>
              <a:t>efforts </a:t>
            </a:r>
            <a:r>
              <a:rPr lang="en-GB" sz="1400" dirty="0" smtClean="0"/>
              <a:t>to raise </a:t>
            </a:r>
            <a:r>
              <a:rPr lang="en-GB" sz="1400" dirty="0"/>
              <a:t>awareness, facilitate collaboration, </a:t>
            </a:r>
            <a:r>
              <a:rPr lang="en-GB" sz="1400" dirty="0" smtClean="0"/>
              <a:t>and encourage </a:t>
            </a:r>
            <a:r>
              <a:rPr lang="en-GB" sz="1400" dirty="0"/>
              <a:t>more </a:t>
            </a:r>
            <a:r>
              <a:rPr lang="en-GB" sz="1400" dirty="0" smtClean="0"/>
              <a:t>systematic evaluation </a:t>
            </a:r>
            <a:r>
              <a:rPr lang="en-GB" sz="1400" dirty="0"/>
              <a:t>of </a:t>
            </a:r>
            <a:r>
              <a:rPr lang="en-GB" sz="1400" dirty="0" smtClean="0"/>
              <a:t>the opportunities </a:t>
            </a:r>
            <a:r>
              <a:rPr lang="en-GB" sz="1400" dirty="0"/>
              <a:t>and impact of urban renewal </a:t>
            </a:r>
            <a:r>
              <a:rPr lang="en-GB" sz="1400" dirty="0" smtClean="0"/>
              <a:t>to improve </a:t>
            </a:r>
            <a:r>
              <a:rPr lang="en-GB" sz="1400" dirty="0"/>
              <a:t>health and wellbeing, reduce </a:t>
            </a:r>
            <a:r>
              <a:rPr lang="en-GB" sz="1400" dirty="0" smtClean="0"/>
              <a:t>inequalities and </a:t>
            </a:r>
            <a:r>
              <a:rPr lang="en-GB" sz="1400" dirty="0"/>
              <a:t>improve life chances</a:t>
            </a:r>
            <a:r>
              <a:rPr lang="en-GB" sz="1400" dirty="0" smtClean="0"/>
              <a:t>.</a:t>
            </a:r>
            <a:endParaRPr lang="en-GB" sz="1400" dirty="0"/>
          </a:p>
          <a:p>
            <a:pPr defTabSz="914400">
              <a:spcBef>
                <a:spcPts val="0"/>
              </a:spcBef>
              <a:buFont typeface="+mj-lt"/>
              <a:buAutoNum type="arabicPeriod"/>
            </a:pPr>
            <a:endParaRPr lang="en-GB" sz="1400" dirty="0" smtClean="0"/>
          </a:p>
          <a:p>
            <a:pPr defTabSz="914400">
              <a:spcBef>
                <a:spcPts val="0"/>
              </a:spcBef>
              <a:buFont typeface="+mj-lt"/>
              <a:buAutoNum type="arabicPeriod"/>
            </a:pPr>
            <a:r>
              <a:rPr lang="en-GB" sz="1400" dirty="0" smtClean="0"/>
              <a:t>Ensure </a:t>
            </a:r>
            <a:r>
              <a:rPr lang="en-GB" sz="1400" dirty="0"/>
              <a:t>local health and wellbeing </a:t>
            </a:r>
            <a:r>
              <a:rPr lang="en-GB" sz="1400" dirty="0" smtClean="0"/>
              <a:t>plans are </a:t>
            </a:r>
            <a:r>
              <a:rPr lang="en-GB" sz="1400" dirty="0"/>
              <a:t>in place for all major regeneration </a:t>
            </a:r>
            <a:r>
              <a:rPr lang="en-GB" sz="1400" dirty="0" smtClean="0"/>
              <a:t>efforts taking </a:t>
            </a:r>
            <a:r>
              <a:rPr lang="en-GB" sz="1400" dirty="0"/>
              <a:t>place across the borough and that </a:t>
            </a:r>
            <a:r>
              <a:rPr lang="en-GB" sz="1400" dirty="0" smtClean="0"/>
              <a:t>these are </a:t>
            </a:r>
            <a:r>
              <a:rPr lang="en-GB" sz="1400" dirty="0"/>
              <a:t>developed through wide engagement </a:t>
            </a:r>
            <a:r>
              <a:rPr lang="en-GB" sz="1400" dirty="0" smtClean="0"/>
              <a:t>with local </a:t>
            </a:r>
            <a:r>
              <a:rPr lang="en-GB" sz="1400" dirty="0"/>
              <a:t>communities and stakeholders</a:t>
            </a:r>
            <a:r>
              <a:rPr lang="en-GB" sz="1400" dirty="0" smtClean="0"/>
              <a:t>.</a:t>
            </a:r>
            <a:endParaRPr lang="en-GB" sz="1400" dirty="0"/>
          </a:p>
          <a:p>
            <a:pPr defTabSz="914400">
              <a:spcBef>
                <a:spcPts val="0"/>
              </a:spcBef>
              <a:buFont typeface="+mj-lt"/>
              <a:buAutoNum type="arabicPeriod"/>
            </a:pPr>
            <a:endParaRPr lang="en-GB" sz="1400" dirty="0" smtClean="0"/>
          </a:p>
          <a:p>
            <a:pPr defTabSz="914400">
              <a:spcBef>
                <a:spcPts val="0"/>
              </a:spcBef>
              <a:buFont typeface="+mj-lt"/>
              <a:buAutoNum type="arabicPeriod"/>
            </a:pPr>
            <a:r>
              <a:rPr lang="en-GB" sz="1400" dirty="0" smtClean="0"/>
              <a:t>Further </a:t>
            </a:r>
            <a:r>
              <a:rPr lang="en-GB" sz="1400" dirty="0"/>
              <a:t>accelerate the </a:t>
            </a:r>
            <a:r>
              <a:rPr lang="en-GB" sz="1400" dirty="0" smtClean="0"/>
              <a:t>use of </a:t>
            </a:r>
            <a:r>
              <a:rPr lang="en-GB" sz="1400" dirty="0"/>
              <a:t>local health, social and other relevant data </a:t>
            </a:r>
            <a:r>
              <a:rPr lang="en-GB" sz="1400" dirty="0" smtClean="0"/>
              <a:t>into local </a:t>
            </a:r>
            <a:r>
              <a:rPr lang="en-GB" sz="1400" dirty="0"/>
              <a:t>planning decisions to ensure that a </a:t>
            </a:r>
            <a:r>
              <a:rPr lang="en-GB" sz="1400" dirty="0" smtClean="0"/>
              <a:t>more comprehensive </a:t>
            </a:r>
            <a:r>
              <a:rPr lang="en-GB" sz="1400" dirty="0"/>
              <a:t>understanding of the </a:t>
            </a:r>
            <a:r>
              <a:rPr lang="en-GB" sz="1400" dirty="0" smtClean="0"/>
              <a:t>wellbeing needs </a:t>
            </a:r>
            <a:r>
              <a:rPr lang="en-GB" sz="1400" dirty="0"/>
              <a:t>and potential health and </a:t>
            </a:r>
            <a:r>
              <a:rPr lang="en-GB" sz="1400" dirty="0" smtClean="0"/>
              <a:t>inequalities impacts </a:t>
            </a:r>
            <a:r>
              <a:rPr lang="en-GB" sz="1400" dirty="0"/>
              <a:t>are considered</a:t>
            </a:r>
            <a:r>
              <a:rPr lang="en-GB" sz="1400" dirty="0" smtClean="0"/>
              <a:t>.</a:t>
            </a:r>
            <a:endParaRPr lang="en-GB" sz="1400" dirty="0"/>
          </a:p>
          <a:p>
            <a:pPr defTabSz="914400">
              <a:spcBef>
                <a:spcPts val="0"/>
              </a:spcBef>
              <a:buFont typeface="+mj-lt"/>
              <a:buAutoNum type="arabicPeriod"/>
            </a:pPr>
            <a:endParaRPr lang="en-GB" sz="1400" dirty="0" smtClean="0"/>
          </a:p>
          <a:p>
            <a:pPr defTabSz="914400">
              <a:spcBef>
                <a:spcPts val="0"/>
              </a:spcBef>
              <a:buFont typeface="+mj-lt"/>
              <a:buAutoNum type="arabicPeriod"/>
            </a:pPr>
            <a:r>
              <a:rPr lang="en-GB" sz="1400" dirty="0" smtClean="0"/>
              <a:t>Develop </a:t>
            </a:r>
            <a:r>
              <a:rPr lang="en-GB" sz="1400" dirty="0"/>
              <a:t>a </a:t>
            </a:r>
            <a:r>
              <a:rPr lang="en-GB" sz="1400" dirty="0" smtClean="0"/>
              <a:t>standard set </a:t>
            </a:r>
            <a:r>
              <a:rPr lang="en-GB" sz="1400" dirty="0"/>
              <a:t>of key indicators for social </a:t>
            </a:r>
            <a:r>
              <a:rPr lang="en-GB" sz="1400" dirty="0" smtClean="0"/>
              <a:t>regeneration, working </a:t>
            </a:r>
            <a:r>
              <a:rPr lang="en-GB" sz="1400" dirty="0"/>
              <a:t>collaboratively with a wide </a:t>
            </a:r>
            <a:r>
              <a:rPr lang="en-GB" sz="1400" dirty="0" smtClean="0"/>
              <a:t>range of partners including </a:t>
            </a:r>
            <a:r>
              <a:rPr lang="en-GB" sz="1400" dirty="0"/>
              <a:t>local communities, to guide </a:t>
            </a:r>
            <a:r>
              <a:rPr lang="en-GB" sz="1400" dirty="0" smtClean="0"/>
              <a:t>the evaluation </a:t>
            </a:r>
            <a:r>
              <a:rPr lang="en-GB" sz="1400" dirty="0"/>
              <a:t>of all urban renewal projects in </a:t>
            </a:r>
            <a:r>
              <a:rPr lang="en-GB" sz="1400" dirty="0" smtClean="0"/>
              <a:t>the borough.</a:t>
            </a:r>
            <a:endParaRPr lang="en-GB" sz="1400" dirty="0"/>
          </a:p>
          <a:p>
            <a:pPr defTabSz="914400">
              <a:spcBef>
                <a:spcPts val="0"/>
              </a:spcBef>
              <a:buFont typeface="+mj-lt"/>
              <a:buAutoNum type="arabicPeriod"/>
            </a:pPr>
            <a:endParaRPr lang="en-GB" sz="1400" dirty="0" smtClean="0"/>
          </a:p>
          <a:p>
            <a:pPr defTabSz="914400">
              <a:spcBef>
                <a:spcPts val="0"/>
              </a:spcBef>
              <a:buFont typeface="+mj-lt"/>
              <a:buAutoNum type="arabicPeriod"/>
            </a:pPr>
            <a:r>
              <a:rPr lang="en-GB" sz="1400" dirty="0" smtClean="0"/>
              <a:t>Develop </a:t>
            </a:r>
            <a:r>
              <a:rPr lang="en-GB" sz="1400" dirty="0"/>
              <a:t>and maintain </a:t>
            </a:r>
            <a:r>
              <a:rPr lang="en-GB" sz="1400" dirty="0" smtClean="0"/>
              <a:t>robust governance</a:t>
            </a:r>
            <a:r>
              <a:rPr lang="en-GB" sz="1400" dirty="0"/>
              <a:t>, communication and </a:t>
            </a:r>
            <a:r>
              <a:rPr lang="en-GB" sz="1400" dirty="0" smtClean="0"/>
              <a:t>other opportunities </a:t>
            </a:r>
            <a:r>
              <a:rPr lang="en-GB" sz="1400" dirty="0"/>
              <a:t>to support community </a:t>
            </a:r>
            <a:r>
              <a:rPr lang="en-GB" sz="1400" dirty="0" smtClean="0"/>
              <a:t>participation and engage </a:t>
            </a:r>
            <a:r>
              <a:rPr lang="en-GB" sz="1400" dirty="0"/>
              <a:t>key stakeholders on the </a:t>
            </a:r>
            <a:r>
              <a:rPr lang="en-GB" sz="1400" dirty="0" smtClean="0"/>
              <a:t>Council’s progress </a:t>
            </a:r>
            <a:r>
              <a:rPr lang="en-GB" sz="1400" dirty="0"/>
              <a:t>on social regeneration</a:t>
            </a:r>
            <a:endParaRPr lang="en-GB" sz="1400" dirty="0" smtClean="0"/>
          </a:p>
        </p:txBody>
      </p:sp>
    </p:spTree>
    <p:extLst>
      <p:ext uri="{BB962C8B-B14F-4D97-AF65-F5344CB8AC3E}">
        <p14:creationId xmlns:p14="http://schemas.microsoft.com/office/powerpoint/2010/main" val="1757783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188016"/>
            <a:ext cx="8532477" cy="955072"/>
          </a:xfrm>
        </p:spPr>
        <p:txBody>
          <a:bodyPr>
            <a:noAutofit/>
          </a:bodyPr>
          <a:lstStyle/>
          <a:p>
            <a:r>
              <a:rPr lang="en-GB" sz="2400" dirty="0" smtClean="0">
                <a:solidFill>
                  <a:srgbClr val="E00034"/>
                </a:solidFill>
              </a:rPr>
              <a:t>The population of Southwark </a:t>
            </a:r>
            <a:r>
              <a:rPr lang="en-GB" sz="2400" dirty="0">
                <a:solidFill>
                  <a:srgbClr val="E00034"/>
                </a:solidFill>
              </a:rPr>
              <a:t>is set to </a:t>
            </a:r>
            <a:r>
              <a:rPr lang="en-GB" sz="2400" dirty="0" smtClean="0">
                <a:solidFill>
                  <a:srgbClr val="E00034"/>
                </a:solidFill>
              </a:rPr>
              <a:t>continue to grow, </a:t>
            </a:r>
            <a:r>
              <a:rPr lang="en-GB" sz="2400" dirty="0">
                <a:solidFill>
                  <a:srgbClr val="E00034"/>
                </a:solidFill>
              </a:rPr>
              <a:t>increasing by 20% to over 370,000 in 2026</a:t>
            </a:r>
            <a:endParaRPr lang="en-US" sz="2400" dirty="0">
              <a:solidFill>
                <a:srgbClr val="E00034"/>
              </a:solidFill>
            </a:endParaRPr>
          </a:p>
        </p:txBody>
      </p:sp>
      <p:sp>
        <p:nvSpPr>
          <p:cNvPr id="4" name="TextBox 3"/>
          <p:cNvSpPr txBox="1"/>
          <p:nvPr/>
        </p:nvSpPr>
        <p:spPr>
          <a:xfrm>
            <a:off x="240427" y="1066885"/>
            <a:ext cx="4403834" cy="369332"/>
          </a:xfrm>
          <a:prstGeom prst="rect">
            <a:avLst/>
          </a:prstGeom>
          <a:noFill/>
        </p:spPr>
        <p:txBody>
          <a:bodyPr wrap="square" rtlCol="0">
            <a:spAutoFit/>
          </a:bodyPr>
          <a:lstStyle/>
          <a:p>
            <a:r>
              <a:rPr lang="en-US" b="1" dirty="0" smtClean="0">
                <a:solidFill>
                  <a:prstClr val="white">
                    <a:lumMod val="50000"/>
                  </a:prstClr>
                </a:solidFill>
                <a:latin typeface="Arial" charset="0"/>
                <a:ea typeface="Arial" charset="0"/>
                <a:cs typeface="Arial" charset="0"/>
              </a:rPr>
              <a:t>POPULATION PROJECTIONS</a:t>
            </a:r>
            <a:endParaRPr lang="en-US" b="1" dirty="0">
              <a:solidFill>
                <a:prstClr val="white">
                  <a:lumMod val="50000"/>
                </a:prstClr>
              </a:solidFill>
              <a:latin typeface="Arial" charset="0"/>
              <a:ea typeface="Arial" charset="0"/>
              <a:cs typeface="Arial" charset="0"/>
            </a:endParaRPr>
          </a:p>
        </p:txBody>
      </p:sp>
      <p:sp>
        <p:nvSpPr>
          <p:cNvPr id="5" name="Content Placeholder 4"/>
          <p:cNvSpPr>
            <a:spLocks noGrp="1"/>
          </p:cNvSpPr>
          <p:nvPr>
            <p:ph idx="1"/>
          </p:nvPr>
        </p:nvSpPr>
        <p:spPr>
          <a:xfrm>
            <a:off x="240427" y="1472756"/>
            <a:ext cx="8229600" cy="956120"/>
          </a:xfrm>
        </p:spPr>
        <p:txBody>
          <a:bodyPr>
            <a:normAutofit/>
          </a:bodyPr>
          <a:lstStyle/>
          <a:p>
            <a:pPr marL="0" indent="0" algn="just" defTabSz="914400">
              <a:spcBef>
                <a:spcPts val="0"/>
              </a:spcBef>
              <a:buNone/>
            </a:pPr>
            <a:r>
              <a:rPr lang="en-GB" sz="1400" b="1" dirty="0"/>
              <a:t>Home to some 313,000 people, Southwark is a patchwork of communities: from leafy Dulwich in the south, to bustling Peckham and Camberwell, and the rapidly changing Rotherhithe peninsula. Towards the north, Borough and Bankside are thriving with high levels of private investment and development. </a:t>
            </a:r>
            <a:endParaRPr lang="en-GB" sz="14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smtClean="0"/>
          </a:p>
          <a:p>
            <a:pPr marL="0" indent="0" defTabSz="914400">
              <a:spcBef>
                <a:spcPts val="0"/>
              </a:spcBef>
              <a:buNone/>
            </a:pPr>
            <a:endParaRPr lang="en-GB" sz="1600" dirty="0"/>
          </a:p>
        </p:txBody>
      </p:sp>
      <p:sp>
        <p:nvSpPr>
          <p:cNvPr id="17" name="Rectangle 2"/>
          <p:cNvSpPr>
            <a:spLocks noChangeArrowheads="1"/>
          </p:cNvSpPr>
          <p:nvPr/>
        </p:nvSpPr>
        <p:spPr bwMode="auto">
          <a:xfrm>
            <a:off x="110067" y="6365435"/>
            <a:ext cx="6534149"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charset="0"/>
              <a:buChar char="•"/>
              <a:defRPr sz="2000">
                <a:solidFill>
                  <a:schemeClr val="tx1"/>
                </a:solidFill>
                <a:latin typeface="Arial" charset="0"/>
                <a:ea typeface="Arial" charset="0"/>
                <a:cs typeface="Arial" charset="0"/>
              </a:defRPr>
            </a:lvl1pPr>
            <a:lvl2pPr marL="742950" indent="-285750">
              <a:spcBef>
                <a:spcPct val="20000"/>
              </a:spcBef>
              <a:buFont typeface="Arial" charset="0"/>
              <a:buChar char="–"/>
              <a:defRPr sz="2000">
                <a:solidFill>
                  <a:schemeClr val="tx1"/>
                </a:solidFill>
                <a:latin typeface="Arial" charset="0"/>
                <a:ea typeface="Arial" charset="0"/>
                <a:cs typeface="Arial" charset="0"/>
              </a:defRPr>
            </a:lvl2pPr>
            <a:lvl3pPr marL="1143000" indent="-228600">
              <a:spcBef>
                <a:spcPct val="20000"/>
              </a:spcBef>
              <a:buFont typeface="Arial" charset="0"/>
              <a:buChar char="•"/>
              <a:defRPr sz="20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buNone/>
            </a:pPr>
            <a:r>
              <a:rPr lang="en-GB" sz="900" b="1" dirty="0" smtClean="0"/>
              <a:t>References</a:t>
            </a:r>
          </a:p>
          <a:p>
            <a:pPr marL="228600" lvl="0" indent="-228600">
              <a:buFont typeface="+mj-lt"/>
              <a:buAutoNum type="arabicPeriod"/>
            </a:pPr>
            <a:r>
              <a:rPr lang="en-GB" sz="900" dirty="0">
                <a:solidFill>
                  <a:schemeClr val="bg1">
                    <a:lumMod val="50000"/>
                  </a:schemeClr>
                </a:solidFill>
              </a:rPr>
              <a:t>GLA 2017, 2015 Southwark Borough Preferred Option Projection </a:t>
            </a:r>
            <a:endParaRPr lang="en-GB" sz="900" dirty="0" smtClean="0">
              <a:solidFill>
                <a:schemeClr val="bg1">
                  <a:lumMod val="50000"/>
                </a:schemeClr>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392828" y="2524125"/>
            <a:ext cx="4112498" cy="32480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buFont typeface="Wingdings" charset="2"/>
              <a:buChar char="§"/>
            </a:pPr>
            <a:r>
              <a:rPr lang="en-GB" sz="1400" dirty="0" smtClean="0"/>
              <a:t>The </a:t>
            </a:r>
            <a:r>
              <a:rPr lang="en-GB" sz="1400" dirty="0"/>
              <a:t>population of Southwark has been growing since the late 1980s, surpassing 300,000 inhabitants in 2014. </a:t>
            </a:r>
            <a:endParaRPr lang="en-GB" sz="1400" dirty="0" smtClean="0"/>
          </a:p>
          <a:p>
            <a:pPr defTabSz="914400">
              <a:spcBef>
                <a:spcPts val="0"/>
              </a:spcBef>
              <a:buFont typeface="Wingdings" charset="2"/>
              <a:buChar char="§"/>
            </a:pPr>
            <a:endParaRPr lang="en-GB" sz="1400" dirty="0"/>
          </a:p>
          <a:p>
            <a:pPr defTabSz="914400">
              <a:spcBef>
                <a:spcPts val="0"/>
              </a:spcBef>
              <a:buFont typeface="Wingdings" charset="2"/>
              <a:buChar char="§"/>
            </a:pPr>
            <a:r>
              <a:rPr lang="en-GB" sz="1400" dirty="0"/>
              <a:t>Growth is set to continue across almost all areas of the borough in the next decade. In particular, redevelopments around Old Kent Road, South Bermondsey and Elephant and Castle, will lead to significant population increases in these communities.  </a:t>
            </a:r>
            <a:endParaRPr lang="en-GB" sz="1400" dirty="0" smtClean="0"/>
          </a:p>
          <a:p>
            <a:pPr defTabSz="914400">
              <a:spcBef>
                <a:spcPts val="0"/>
              </a:spcBef>
              <a:buFont typeface="Wingdings" charset="2"/>
              <a:buChar char="§"/>
            </a:pPr>
            <a:endParaRPr lang="en-GB" sz="1400" dirty="0"/>
          </a:p>
          <a:p>
            <a:pPr defTabSz="914400">
              <a:spcBef>
                <a:spcPts val="0"/>
              </a:spcBef>
              <a:buFont typeface="Wingdings" charset="2"/>
              <a:buChar char="§"/>
            </a:pPr>
            <a:r>
              <a:rPr lang="en-GB" sz="1400" dirty="0"/>
              <a:t>Local population projections used suggest that the population could increase could by a further 20% </a:t>
            </a:r>
            <a:r>
              <a:rPr lang="en-GB" sz="1400" dirty="0" smtClean="0"/>
              <a:t>between 2016 </a:t>
            </a:r>
            <a:r>
              <a:rPr lang="en-GB" sz="1400" dirty="0"/>
              <a:t>and 2026</a:t>
            </a:r>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defTabSz="914400">
              <a:spcBef>
                <a:spcPts val="0"/>
              </a:spcBef>
              <a:buFont typeface="Wingdings" charset="2"/>
              <a:buChar char="§"/>
            </a:pPr>
            <a:endParaRPr lang="en-GB" sz="1600" dirty="0" smtClean="0"/>
          </a:p>
          <a:p>
            <a:pPr marL="0" indent="0" defTabSz="914400">
              <a:spcBef>
                <a:spcPts val="0"/>
              </a:spcBef>
              <a:buFont typeface="Arial"/>
              <a:buNone/>
            </a:pPr>
            <a:endParaRPr lang="en-GB" sz="1600" dirty="0"/>
          </a:p>
        </p:txBody>
      </p:sp>
      <p:sp>
        <p:nvSpPr>
          <p:cNvPr id="7" name="TextBox 6"/>
          <p:cNvSpPr txBox="1"/>
          <p:nvPr/>
        </p:nvSpPr>
        <p:spPr>
          <a:xfrm>
            <a:off x="4724400" y="2524125"/>
            <a:ext cx="4348609" cy="276999"/>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Population projections in Southwark, 2011-26</a:t>
            </a:r>
            <a:endParaRPr lang="en-GB" sz="1200" b="1" dirty="0">
              <a:latin typeface="Arial" panose="020B0604020202020204" pitchFamily="34" charset="0"/>
              <a:cs typeface="Arial" panose="020B0604020202020204" pitchFamily="34" charset="0"/>
            </a:endParaRPr>
          </a:p>
        </p:txBody>
      </p:sp>
      <p:cxnSp>
        <p:nvCxnSpPr>
          <p:cNvPr id="8" name="Straight Connector 7"/>
          <p:cNvCxnSpPr/>
          <p:nvPr/>
        </p:nvCxnSpPr>
        <p:spPr>
          <a:xfrm>
            <a:off x="4795391" y="2801124"/>
            <a:ext cx="3977513"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0" name="Chart 9"/>
          <p:cNvGraphicFramePr/>
          <p:nvPr>
            <p:extLst>
              <p:ext uri="{D42A27DB-BD31-4B8C-83A1-F6EECF244321}">
                <p14:modId xmlns:p14="http://schemas.microsoft.com/office/powerpoint/2010/main" val="3474055005"/>
              </p:ext>
            </p:extLst>
          </p:nvPr>
        </p:nvGraphicFramePr>
        <p:xfrm>
          <a:off x="4644261" y="2904172"/>
          <a:ext cx="4210050" cy="24879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6739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PHIS_Slide_Template_2017">
  <a:themeElements>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00C0B5"/>
      </a:accent5>
      <a:accent6>
        <a:srgbClr val="34B23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HIS_slide_template_2016" id="{97B0E4A7-0CCD-FD4D-863E-FADE76CCF0C3}" vid="{8103E046-E8EE-F645-9818-69F7537E8C9E}"/>
    </a:ext>
  </a:extLst>
</a:theme>
</file>

<file path=ppt/theme/theme2.xml><?xml version="1.0" encoding="utf-8"?>
<a:theme xmlns:a="http://schemas.openxmlformats.org/drawingml/2006/main" name="5_PHIS_slide_template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HIS_slide_template_2016" id="{97B0E4A7-0CCD-FD4D-863E-FADE76CCF0C3}" vid="{8103E046-E8EE-F645-9818-69F7537E8C9E}"/>
    </a:ext>
  </a:extLst>
</a:theme>
</file>

<file path=ppt/theme/theme3.xml><?xml version="1.0" encoding="utf-8"?>
<a:theme xmlns:a="http://schemas.openxmlformats.org/drawingml/2006/main" name="PHIS_slide_template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HIS_slide_template_2016" id="{97B0E4A7-0CCD-FD4D-863E-FADE76CCF0C3}" vid="{8103E046-E8EE-F645-9818-69F7537E8C9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Southw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Southw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Southw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Southw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Southw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4BACC6"/>
    </a:accent5>
    <a:accent6>
      <a:srgbClr val="34B233"/>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PHIS_Slide_Template_2017</Template>
  <TotalTime>1364</TotalTime>
  <Words>5263</Words>
  <Application>Microsoft Office PowerPoint</Application>
  <PresentationFormat>On-screen Show (4:3)</PresentationFormat>
  <Paragraphs>623</Paragraphs>
  <Slides>29</Slides>
  <Notes>0</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PHIS_Slide_Template_2017</vt:lpstr>
      <vt:lpstr>5_PHIS_slide_template_2016</vt:lpstr>
      <vt:lpstr>PHIS_slide_template_2016</vt:lpstr>
      <vt:lpstr>Healthy People in Healthy Places Annual Public Health Report of the  Director of Health and Wellbeing 2017 Accompanying slides</vt:lpstr>
      <vt:lpstr>PowerPoint Presentation</vt:lpstr>
      <vt:lpstr>Annual Public Health Report forms part of Southwark’s Joint Strategic Needs Assessment process</vt:lpstr>
      <vt:lpstr>PowerPoint Presentation</vt:lpstr>
      <vt:lpstr>How places and spaces are designed, maintained and evolve is vital to health and wellbeing</vt:lpstr>
      <vt:lpstr>Regeneration has a fundamental role in improving the health, wellbeing and life chances of communities</vt:lpstr>
      <vt:lpstr>We have an opportunity to work towards achieving the best possible outcomes from redevelopment &amp; renewal</vt:lpstr>
      <vt:lpstr>Southwark is shaping place for health and wellbeing and reducing health inequalities through regeneration</vt:lpstr>
      <vt:lpstr>The population of Southwark is set to continue to grow, increasing by 20% to over 370,000 in 2026</vt:lpstr>
      <vt:lpstr>Southwark is a young borough, with a large proportion of young working age population</vt:lpstr>
      <vt:lpstr>There is deprivation across the borough, with 38% in the highest quintile for deprivation nationally</vt:lpstr>
      <vt:lpstr>Southwark is both ethnically and culturally diverse, particularly among those under 20</vt:lpstr>
      <vt:lpstr>Life expectancy at birth has increased in Southwark, by four years for women and five years for men</vt:lpstr>
      <vt:lpstr>The gap in life expectancy between Southwark and London has been narrowing, but deprivation gap remains</vt:lpstr>
      <vt:lpstr>There is a two decade gap between life expectancy and healthy life expectancy </vt:lpstr>
      <vt:lpstr>Southwark has among the highest levels of excess weight in the borough </vt:lpstr>
      <vt:lpstr>We will continue our work with partners across the borough to reduce the obesogenic environment  </vt:lpstr>
      <vt:lpstr>Southwark has the second highest rate of new STI diagnosis in England</vt:lpstr>
      <vt:lpstr>Southwark has the second highest rate of HIV prevalence in England, but rate of new diagnosis is declining</vt:lpstr>
      <vt:lpstr>We are developing a strategy with Lambeth and Lewisham to reduce the burden of poor sexual health </vt:lpstr>
      <vt:lpstr>A considerable number of people in the borough experience mental ill health </vt:lpstr>
      <vt:lpstr>Suicide is more common among men and self-harm among women and young people</vt:lpstr>
      <vt:lpstr>Continually working with stakeholders is key to promoting good mental health and reducing suicide </vt:lpstr>
      <vt:lpstr>Prevalence of diagnosed long-term conditions in Southwark is similar or lower than London</vt:lpstr>
      <vt:lpstr>We aim to promote early detection of long term conditions and improve outcomes </vt:lpstr>
      <vt:lpstr>Air quality in Southwark is improving, but roughly 80 deaths annually are attributable to particulate matter</vt:lpstr>
      <vt:lpstr>Tackling air quality involves engagement with schools and wider community partners</vt:lpstr>
      <vt:lpstr>There are a range of indicators that give us an overview of the state of health in Southwark</vt:lpstr>
      <vt:lpstr>   Find out more at southwark.gov.uk/JSNA</vt:lpstr>
    </vt:vector>
  </TitlesOfParts>
  <Company>London Borough of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Expectancy and Mortality Trends Southwark</dc:title>
  <dc:creator>CookeOdowd, Nora</dc:creator>
  <cp:lastModifiedBy>Vassiliadis, Greg</cp:lastModifiedBy>
  <cp:revision>82</cp:revision>
  <dcterms:created xsi:type="dcterms:W3CDTF">2018-02-27T14:12:36Z</dcterms:created>
  <dcterms:modified xsi:type="dcterms:W3CDTF">2018-03-14T14:46:30Z</dcterms:modified>
</cp:coreProperties>
</file>