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4" r:id="rId6"/>
    <p:sldMasterId id="2147483686" r:id="rId7"/>
    <p:sldMasterId id="2147483699" r:id="rId8"/>
  </p:sldMasterIdLst>
  <p:notesMasterIdLst>
    <p:notesMasterId r:id="rId78"/>
  </p:notesMasterIdLst>
  <p:handoutMasterIdLst>
    <p:handoutMasterId r:id="rId79"/>
  </p:handoutMasterIdLst>
  <p:sldIdLst>
    <p:sldId id="302" r:id="rId9"/>
    <p:sldId id="429" r:id="rId10"/>
    <p:sldId id="331" r:id="rId11"/>
    <p:sldId id="332" r:id="rId12"/>
    <p:sldId id="276" r:id="rId13"/>
    <p:sldId id="382" r:id="rId14"/>
    <p:sldId id="383" r:id="rId15"/>
    <p:sldId id="463" r:id="rId16"/>
    <p:sldId id="384" r:id="rId17"/>
    <p:sldId id="464" r:id="rId18"/>
    <p:sldId id="486" r:id="rId19"/>
    <p:sldId id="333" r:id="rId20"/>
    <p:sldId id="435" r:id="rId21"/>
    <p:sldId id="381" r:id="rId22"/>
    <p:sldId id="433" r:id="rId23"/>
    <p:sldId id="378" r:id="rId24"/>
    <p:sldId id="339" r:id="rId25"/>
    <p:sldId id="405" r:id="rId26"/>
    <p:sldId id="436" r:id="rId27"/>
    <p:sldId id="468" r:id="rId28"/>
    <p:sldId id="334" r:id="rId29"/>
    <p:sldId id="449" r:id="rId30"/>
    <p:sldId id="491" r:id="rId31"/>
    <p:sldId id="478" r:id="rId32"/>
    <p:sldId id="451" r:id="rId33"/>
    <p:sldId id="452" r:id="rId34"/>
    <p:sldId id="457" r:id="rId35"/>
    <p:sldId id="458" r:id="rId36"/>
    <p:sldId id="489" r:id="rId37"/>
    <p:sldId id="481" r:id="rId38"/>
    <p:sldId id="482" r:id="rId39"/>
    <p:sldId id="410" r:id="rId40"/>
    <p:sldId id="477" r:id="rId41"/>
    <p:sldId id="455" r:id="rId42"/>
    <p:sldId id="456" r:id="rId43"/>
    <p:sldId id="490" r:id="rId44"/>
    <p:sldId id="487" r:id="rId45"/>
    <p:sldId id="467" r:id="rId46"/>
    <p:sldId id="493" r:id="rId47"/>
    <p:sldId id="494" r:id="rId48"/>
    <p:sldId id="462" r:id="rId49"/>
    <p:sldId id="488" r:id="rId50"/>
    <p:sldId id="335" r:id="rId51"/>
    <p:sldId id="440" r:id="rId52"/>
    <p:sldId id="445" r:id="rId53"/>
    <p:sldId id="392" r:id="rId54"/>
    <p:sldId id="439" r:id="rId55"/>
    <p:sldId id="466" r:id="rId56"/>
    <p:sldId id="336" r:id="rId57"/>
    <p:sldId id="441" r:id="rId58"/>
    <p:sldId id="442" r:id="rId59"/>
    <p:sldId id="443" r:id="rId60"/>
    <p:sldId id="446" r:id="rId61"/>
    <p:sldId id="447" r:id="rId62"/>
    <p:sldId id="470" r:id="rId63"/>
    <p:sldId id="337" r:id="rId64"/>
    <p:sldId id="326" r:id="rId65"/>
    <p:sldId id="413" r:id="rId66"/>
    <p:sldId id="404" r:id="rId67"/>
    <p:sldId id="471" r:id="rId68"/>
    <p:sldId id="338" r:id="rId69"/>
    <p:sldId id="329" r:id="rId70"/>
    <p:sldId id="472" r:id="rId71"/>
    <p:sldId id="473" r:id="rId72"/>
    <p:sldId id="474" r:id="rId73"/>
    <p:sldId id="460" r:id="rId74"/>
    <p:sldId id="444" r:id="rId75"/>
    <p:sldId id="475" r:id="rId76"/>
    <p:sldId id="430" r:id="rId7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Baird" initials="SB" lastIdx="77" clrIdx="0"/>
  <p:cmAuthor id="1" name="Stephanie Mack" initials="SM" lastIdx="11" clrIdx="1"/>
  <p:cmAuthor id="2" name="Divajeva, Diana" initials="DD" lastIdx="16" clrIdx="2"/>
  <p:cmAuthor id="3" name="Sinclair, Nikita" initials="SN" lastIdx="20" clrIdx="3">
    <p:extLst>
      <p:ext uri="{19B8F6BF-5375-455C-9EA6-DF929625EA0E}">
        <p15:presenceInfo xmlns:p15="http://schemas.microsoft.com/office/powerpoint/2012/main" userId="S-1-5-21-805702247-2902852982-2986781468-38018" providerId="AD"/>
      </p:ext>
    </p:extLst>
  </p:cmAuthor>
  <p:cmAuthor id="4" name="Colledge, Lisa" initials="CL" lastIdx="4" clrIdx="4">
    <p:extLst>
      <p:ext uri="{19B8F6BF-5375-455C-9EA6-DF929625EA0E}">
        <p15:presenceInfo xmlns:p15="http://schemas.microsoft.com/office/powerpoint/2012/main" userId="S-1-5-21-805702247-2902852982-2986781468-37601" providerId="AD"/>
      </p:ext>
    </p:extLst>
  </p:cmAuthor>
  <p:cmAuthor id="5" name="Nikita Sinclair" initials="NS" lastIdx="15" clrIdx="5">
    <p:extLst>
      <p:ext uri="{19B8F6BF-5375-455C-9EA6-DF929625EA0E}">
        <p15:presenceInfo xmlns:p15="http://schemas.microsoft.com/office/powerpoint/2012/main" userId="S::nikita.sinclair@urbanhealth.org.uk::436e7206-012a-4b4d-9ccf-443e685fc688" providerId="AD"/>
      </p:ext>
    </p:extLst>
  </p:cmAuthor>
  <p:cmAuthor id="6" name="Williamson, Chris" initials="WC" lastIdx="17" clrIdx="6">
    <p:extLst>
      <p:ext uri="{19B8F6BF-5375-455C-9EA6-DF929625EA0E}">
        <p15:presenceInfo xmlns:p15="http://schemas.microsoft.com/office/powerpoint/2012/main" userId="S-1-5-21-805702247-2902852982-2986781468-243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72"/>
    <a:srgbClr val="7F7F7F"/>
    <a:srgbClr val="00C0B5"/>
    <a:srgbClr val="000000"/>
    <a:srgbClr val="A8A69C"/>
    <a:srgbClr val="006666"/>
    <a:srgbClr val="660066"/>
    <a:srgbClr val="333399"/>
    <a:srgbClr val="9933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0C20FB-5113-4CAC-BE73-258EDACAE73A}" v="1" dt="2022-04-29T10:38:17.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6914" autoAdjust="0"/>
  </p:normalViewPr>
  <p:slideViewPr>
    <p:cSldViewPr snapToGrid="0" snapToObjects="1">
      <p:cViewPr varScale="1">
        <p:scale>
          <a:sx n="69" d="100"/>
          <a:sy n="69" d="100"/>
        </p:scale>
        <p:origin x="1148" y="40"/>
      </p:cViewPr>
      <p:guideLst>
        <p:guide orient="horz" pos="1094"/>
        <p:guide pos="2880"/>
      </p:guideLst>
    </p:cSldViewPr>
  </p:slideViewPr>
  <p:outlineViewPr>
    <p:cViewPr>
      <p:scale>
        <a:sx n="33" d="100"/>
        <a:sy n="33" d="100"/>
      </p:scale>
      <p:origin x="0" y="31188"/>
    </p:cViewPr>
  </p:outlineViewPr>
  <p:notesTextViewPr>
    <p:cViewPr>
      <p:scale>
        <a:sx n="1" d="1"/>
        <a:sy n="1" d="1"/>
      </p:scale>
      <p:origin x="0" y="0"/>
    </p:cViewPr>
  </p:notesTextViewPr>
  <p:sorterViewPr>
    <p:cViewPr>
      <p:scale>
        <a:sx n="200" d="100"/>
        <a:sy n="200" d="100"/>
      </p:scale>
      <p:origin x="0" y="26160"/>
    </p:cViewPr>
  </p:sorterViewPr>
  <p:notesViewPr>
    <p:cSldViewPr snapToGrid="0" snapToObjects="1">
      <p:cViewPr varScale="1">
        <p:scale>
          <a:sx n="39" d="100"/>
          <a:sy n="39" d="100"/>
        </p:scale>
        <p:origin x="-3144" y="-96"/>
      </p:cViewPr>
      <p:guideLst>
        <p:guide orient="horz" pos="3126"/>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viewProps" Target="viewProps.xml"/><Relationship Id="rId95" Type="http://schemas.microsoft.com/office/2015/10/relationships/revisionInfo" Target="revisionInfo.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ita Sinclair" userId="436e7206-012a-4b4d-9ccf-443e685fc688" providerId="ADAL" clId="{F8584390-2094-4ED4-9486-06798E94AF48}"/>
    <pc:docChg chg="undo redo custSel addSld delSld modSld sldOrd">
      <pc:chgData name="Nikita Sinclair" userId="436e7206-012a-4b4d-9ccf-443e685fc688" providerId="ADAL" clId="{F8584390-2094-4ED4-9486-06798E94AF48}" dt="2022-04-08T15:30:57.850" v="6599" actId="20577"/>
      <pc:docMkLst>
        <pc:docMk/>
      </pc:docMkLst>
      <pc:sldChg chg="modSp mod delCm">
        <pc:chgData name="Nikita Sinclair" userId="436e7206-012a-4b4d-9ccf-443e685fc688" providerId="ADAL" clId="{F8584390-2094-4ED4-9486-06798E94AF48}" dt="2022-04-08T15:30:57.850" v="6599" actId="20577"/>
        <pc:sldMkLst>
          <pc:docMk/>
          <pc:sldMk cId="3652675022" sldId="329"/>
        </pc:sldMkLst>
        <pc:spChg chg="mod">
          <ac:chgData name="Nikita Sinclair" userId="436e7206-012a-4b4d-9ccf-443e685fc688" providerId="ADAL" clId="{F8584390-2094-4ED4-9486-06798E94AF48}" dt="2022-04-08T15:30:57.850" v="6599" actId="20577"/>
          <ac:spMkLst>
            <pc:docMk/>
            <pc:sldMk cId="3652675022" sldId="329"/>
            <ac:spMk id="5" creationId="{00000000-0000-0000-0000-000000000000}"/>
          </ac:spMkLst>
        </pc:spChg>
      </pc:sldChg>
      <pc:sldChg chg="modSp mod ord">
        <pc:chgData name="Nikita Sinclair" userId="436e7206-012a-4b4d-9ccf-443e685fc688" providerId="ADAL" clId="{F8584390-2094-4ED4-9486-06798E94AF48}" dt="2022-04-01T12:51:03.704" v="4052" actId="20577"/>
        <pc:sldMkLst>
          <pc:docMk/>
          <pc:sldMk cId="350754607" sldId="336"/>
        </pc:sldMkLst>
        <pc:spChg chg="mod">
          <ac:chgData name="Nikita Sinclair" userId="436e7206-012a-4b4d-9ccf-443e685fc688" providerId="ADAL" clId="{F8584390-2094-4ED4-9486-06798E94AF48}" dt="2022-04-01T12:51:03.704" v="4052" actId="20577"/>
          <ac:spMkLst>
            <pc:docMk/>
            <pc:sldMk cId="350754607" sldId="336"/>
            <ac:spMk id="3" creationId="{00000000-0000-0000-0000-000000000000}"/>
          </ac:spMkLst>
        </pc:spChg>
      </pc:sldChg>
      <pc:sldChg chg="ord">
        <pc:chgData name="Nikita Sinclair" userId="436e7206-012a-4b4d-9ccf-443e685fc688" providerId="ADAL" clId="{F8584390-2094-4ED4-9486-06798E94AF48}" dt="2022-03-29T16:18:11.993" v="501"/>
        <pc:sldMkLst>
          <pc:docMk/>
          <pc:sldMk cId="2842433644" sldId="383"/>
        </pc:sldMkLst>
      </pc:sldChg>
      <pc:sldChg chg="ord">
        <pc:chgData name="Nikita Sinclair" userId="436e7206-012a-4b4d-9ccf-443e685fc688" providerId="ADAL" clId="{F8584390-2094-4ED4-9486-06798E94AF48}" dt="2022-03-29T16:18:22.334" v="505"/>
        <pc:sldMkLst>
          <pc:docMk/>
          <pc:sldMk cId="1660427719" sldId="384"/>
        </pc:sldMkLst>
      </pc:sldChg>
      <pc:sldChg chg="modSp mod">
        <pc:chgData name="Nikita Sinclair" userId="436e7206-012a-4b4d-9ccf-443e685fc688" providerId="ADAL" clId="{F8584390-2094-4ED4-9486-06798E94AF48}" dt="2022-03-29T16:09:17.978" v="61" actId="20577"/>
        <pc:sldMkLst>
          <pc:docMk/>
          <pc:sldMk cId="909090981" sldId="413"/>
        </pc:sldMkLst>
        <pc:spChg chg="mod">
          <ac:chgData name="Nikita Sinclair" userId="436e7206-012a-4b4d-9ccf-443e685fc688" providerId="ADAL" clId="{F8584390-2094-4ED4-9486-06798E94AF48}" dt="2022-03-29T16:09:17.978" v="61" actId="20577"/>
          <ac:spMkLst>
            <pc:docMk/>
            <pc:sldMk cId="909090981" sldId="413"/>
            <ac:spMk id="5" creationId="{00000000-0000-0000-0000-000000000000}"/>
          </ac:spMkLst>
        </pc:spChg>
      </pc:sldChg>
      <pc:sldChg chg="add">
        <pc:chgData name="Nikita Sinclair" userId="436e7206-012a-4b4d-9ccf-443e685fc688" providerId="ADAL" clId="{F8584390-2094-4ED4-9486-06798E94AF48}" dt="2022-03-30T14:26:33.318" v="605"/>
        <pc:sldMkLst>
          <pc:docMk/>
          <pc:sldMk cId="338810184" sldId="423"/>
        </pc:sldMkLst>
      </pc:sldChg>
      <pc:sldChg chg="modSp mod">
        <pc:chgData name="Nikita Sinclair" userId="436e7206-012a-4b4d-9ccf-443e685fc688" providerId="ADAL" clId="{F8584390-2094-4ED4-9486-06798E94AF48}" dt="2022-04-08T15:27:04.726" v="6267" actId="20577"/>
        <pc:sldMkLst>
          <pc:docMk/>
          <pc:sldMk cId="2571661602" sldId="429"/>
        </pc:sldMkLst>
        <pc:graphicFrameChg chg="modGraphic">
          <ac:chgData name="Nikita Sinclair" userId="436e7206-012a-4b4d-9ccf-443e685fc688" providerId="ADAL" clId="{F8584390-2094-4ED4-9486-06798E94AF48}" dt="2022-04-08T15:27:04.726" v="6267" actId="20577"/>
          <ac:graphicFrameMkLst>
            <pc:docMk/>
            <pc:sldMk cId="2571661602" sldId="429"/>
            <ac:graphicFrameMk id="3" creationId="{00000000-0000-0000-0000-000000000000}"/>
          </ac:graphicFrameMkLst>
        </pc:graphicFrameChg>
      </pc:sldChg>
      <pc:sldChg chg="del">
        <pc:chgData name="Nikita Sinclair" userId="436e7206-012a-4b4d-9ccf-443e685fc688" providerId="ADAL" clId="{F8584390-2094-4ED4-9486-06798E94AF48}" dt="2022-03-29T16:07:18.820" v="1" actId="47"/>
        <pc:sldMkLst>
          <pc:docMk/>
          <pc:sldMk cId="461860026" sldId="450"/>
        </pc:sldMkLst>
      </pc:sldChg>
      <pc:sldChg chg="del">
        <pc:chgData name="Nikita Sinclair" userId="436e7206-012a-4b4d-9ccf-443e685fc688" providerId="ADAL" clId="{F8584390-2094-4ED4-9486-06798E94AF48}" dt="2022-03-29T16:07:42.580" v="3" actId="47"/>
        <pc:sldMkLst>
          <pc:docMk/>
          <pc:sldMk cId="3328964140" sldId="453"/>
        </pc:sldMkLst>
      </pc:sldChg>
      <pc:sldChg chg="del">
        <pc:chgData name="Nikita Sinclair" userId="436e7206-012a-4b4d-9ccf-443e685fc688" providerId="ADAL" clId="{F8584390-2094-4ED4-9486-06798E94AF48}" dt="2022-03-29T16:07:59.468" v="5" actId="47"/>
        <pc:sldMkLst>
          <pc:docMk/>
          <pc:sldMk cId="3277426797" sldId="454"/>
        </pc:sldMkLst>
      </pc:sldChg>
      <pc:sldChg chg="modSp mod addCm delCm modCm">
        <pc:chgData name="Nikita Sinclair" userId="436e7206-012a-4b4d-9ccf-443e685fc688" providerId="ADAL" clId="{F8584390-2094-4ED4-9486-06798E94AF48}" dt="2022-03-30T08:02:28.449" v="604" actId="207"/>
        <pc:sldMkLst>
          <pc:docMk/>
          <pc:sldMk cId="3609741887" sldId="456"/>
        </pc:sldMkLst>
        <pc:spChg chg="mod">
          <ac:chgData name="Nikita Sinclair" userId="436e7206-012a-4b4d-9ccf-443e685fc688" providerId="ADAL" clId="{F8584390-2094-4ED4-9486-06798E94AF48}" dt="2022-03-30T08:01:31.981" v="595" actId="20577"/>
          <ac:spMkLst>
            <pc:docMk/>
            <pc:sldMk cId="3609741887" sldId="456"/>
            <ac:spMk id="2" creationId="{00000000-0000-0000-0000-000000000000}"/>
          </ac:spMkLst>
        </pc:spChg>
        <pc:spChg chg="mod">
          <ac:chgData name="Nikita Sinclair" userId="436e7206-012a-4b4d-9ccf-443e685fc688" providerId="ADAL" clId="{F8584390-2094-4ED4-9486-06798E94AF48}" dt="2022-03-30T08:02:28.449" v="604" actId="207"/>
          <ac:spMkLst>
            <pc:docMk/>
            <pc:sldMk cId="3609741887" sldId="456"/>
            <ac:spMk id="5" creationId="{00000000-0000-0000-0000-000000000000}"/>
          </ac:spMkLst>
        </pc:spChg>
      </pc:sldChg>
      <pc:sldChg chg="modSp mod">
        <pc:chgData name="Nikita Sinclair" userId="436e7206-012a-4b4d-9ccf-443e685fc688" providerId="ADAL" clId="{F8584390-2094-4ED4-9486-06798E94AF48}" dt="2022-03-29T16:10:34.546" v="128" actId="20577"/>
        <pc:sldMkLst>
          <pc:docMk/>
          <pc:sldMk cId="486220657" sldId="459"/>
        </pc:sldMkLst>
        <pc:spChg chg="mod">
          <ac:chgData name="Nikita Sinclair" userId="436e7206-012a-4b4d-9ccf-443e685fc688" providerId="ADAL" clId="{F8584390-2094-4ED4-9486-06798E94AF48}" dt="2022-03-29T16:10:34.546" v="128" actId="20577"/>
          <ac:spMkLst>
            <pc:docMk/>
            <pc:sldMk cId="486220657" sldId="459"/>
            <ac:spMk id="5" creationId="{00000000-0000-0000-0000-000000000000}"/>
          </ac:spMkLst>
        </pc:spChg>
      </pc:sldChg>
      <pc:sldChg chg="modSp mod">
        <pc:chgData name="Nikita Sinclair" userId="436e7206-012a-4b4d-9ccf-443e685fc688" providerId="ADAL" clId="{F8584390-2094-4ED4-9486-06798E94AF48}" dt="2022-04-01T09:39:05.796" v="685" actId="20577"/>
        <pc:sldMkLst>
          <pc:docMk/>
          <pc:sldMk cId="3806949591" sldId="461"/>
        </pc:sldMkLst>
        <pc:spChg chg="mod">
          <ac:chgData name="Nikita Sinclair" userId="436e7206-012a-4b4d-9ccf-443e685fc688" providerId="ADAL" clId="{F8584390-2094-4ED4-9486-06798E94AF48}" dt="2022-04-01T09:39:05.796" v="685" actId="20577"/>
          <ac:spMkLst>
            <pc:docMk/>
            <pc:sldMk cId="3806949591" sldId="461"/>
            <ac:spMk id="5" creationId="{00000000-0000-0000-0000-000000000000}"/>
          </ac:spMkLst>
        </pc:spChg>
      </pc:sldChg>
      <pc:sldChg chg="ord">
        <pc:chgData name="Nikita Sinclair" userId="436e7206-012a-4b4d-9ccf-443e685fc688" providerId="ADAL" clId="{F8584390-2094-4ED4-9486-06798E94AF48}" dt="2022-03-31T13:24:20.443" v="648"/>
        <pc:sldMkLst>
          <pc:docMk/>
          <pc:sldMk cId="162677686" sldId="462"/>
        </pc:sldMkLst>
      </pc:sldChg>
      <pc:sldChg chg="ord">
        <pc:chgData name="Nikita Sinclair" userId="436e7206-012a-4b4d-9ccf-443e685fc688" providerId="ADAL" clId="{F8584390-2094-4ED4-9486-06798E94AF48}" dt="2022-03-29T16:18:14.407" v="503"/>
        <pc:sldMkLst>
          <pc:docMk/>
          <pc:sldMk cId="3348920091" sldId="463"/>
        </pc:sldMkLst>
      </pc:sldChg>
      <pc:sldChg chg="modSp mod">
        <pc:chgData name="Nikita Sinclair" userId="436e7206-012a-4b4d-9ccf-443e685fc688" providerId="ADAL" clId="{F8584390-2094-4ED4-9486-06798E94AF48}" dt="2022-04-05T10:47:37.522" v="5267" actId="1035"/>
        <pc:sldMkLst>
          <pc:docMk/>
          <pc:sldMk cId="2754142004" sldId="464"/>
        </pc:sldMkLst>
        <pc:spChg chg="mod">
          <ac:chgData name="Nikita Sinclair" userId="436e7206-012a-4b4d-9ccf-443e685fc688" providerId="ADAL" clId="{F8584390-2094-4ED4-9486-06798E94AF48}" dt="2022-04-05T10:47:27.166" v="5242" actId="20577"/>
          <ac:spMkLst>
            <pc:docMk/>
            <pc:sldMk cId="2754142004" sldId="464"/>
            <ac:spMk id="5" creationId="{00000000-0000-0000-0000-000000000000}"/>
          </ac:spMkLst>
        </pc:spChg>
        <pc:spChg chg="mod">
          <ac:chgData name="Nikita Sinclair" userId="436e7206-012a-4b4d-9ccf-443e685fc688" providerId="ADAL" clId="{F8584390-2094-4ED4-9486-06798E94AF48}" dt="2022-04-05T10:47:37.522" v="5267" actId="1035"/>
          <ac:spMkLst>
            <pc:docMk/>
            <pc:sldMk cId="2754142004" sldId="464"/>
            <ac:spMk id="7" creationId="{00000000-0000-0000-0000-000000000000}"/>
          </ac:spMkLst>
        </pc:spChg>
      </pc:sldChg>
      <pc:sldChg chg="ord">
        <pc:chgData name="Nikita Sinclair" userId="436e7206-012a-4b4d-9ccf-443e685fc688" providerId="ADAL" clId="{F8584390-2094-4ED4-9486-06798E94AF48}" dt="2022-03-31T13:22:20.788" v="644" actId="20578"/>
        <pc:sldMkLst>
          <pc:docMk/>
          <pc:sldMk cId="782969972" sldId="466"/>
        </pc:sldMkLst>
      </pc:sldChg>
      <pc:sldChg chg="modSp mod">
        <pc:chgData name="Nikita Sinclair" userId="436e7206-012a-4b4d-9ccf-443e685fc688" providerId="ADAL" clId="{F8584390-2094-4ED4-9486-06798E94AF48}" dt="2022-04-01T13:31:34.457" v="5215" actId="1036"/>
        <pc:sldMkLst>
          <pc:docMk/>
          <pc:sldMk cId="1913106747" sldId="467"/>
        </pc:sldMkLst>
        <pc:spChg chg="mod">
          <ac:chgData name="Nikita Sinclair" userId="436e7206-012a-4b4d-9ccf-443e685fc688" providerId="ADAL" clId="{F8584390-2094-4ED4-9486-06798E94AF48}" dt="2022-04-01T13:29:31.031" v="5202" actId="5793"/>
          <ac:spMkLst>
            <pc:docMk/>
            <pc:sldMk cId="1913106747" sldId="467"/>
            <ac:spMk id="5" creationId="{00000000-0000-0000-0000-000000000000}"/>
          </ac:spMkLst>
        </pc:spChg>
        <pc:spChg chg="mod">
          <ac:chgData name="Nikita Sinclair" userId="436e7206-012a-4b4d-9ccf-443e685fc688" providerId="ADAL" clId="{F8584390-2094-4ED4-9486-06798E94AF48}" dt="2022-04-01T13:27:32.448" v="5166" actId="1036"/>
          <ac:spMkLst>
            <pc:docMk/>
            <pc:sldMk cId="1913106747" sldId="467"/>
            <ac:spMk id="6" creationId="{FB6D56B2-3751-4574-B0CE-581C5901D49F}"/>
          </ac:spMkLst>
        </pc:spChg>
        <pc:spChg chg="mod">
          <ac:chgData name="Nikita Sinclair" userId="436e7206-012a-4b4d-9ccf-443e685fc688" providerId="ADAL" clId="{F8584390-2094-4ED4-9486-06798E94AF48}" dt="2022-04-01T13:31:34.457" v="5215" actId="1036"/>
          <ac:spMkLst>
            <pc:docMk/>
            <pc:sldMk cId="1913106747" sldId="467"/>
            <ac:spMk id="8" creationId="{C65488B3-B90F-4956-BA77-2A6E109D5EA0}"/>
          </ac:spMkLst>
        </pc:spChg>
      </pc:sldChg>
      <pc:sldChg chg="modSp mod delCm">
        <pc:chgData name="Nikita Sinclair" userId="436e7206-012a-4b4d-9ccf-443e685fc688" providerId="ADAL" clId="{F8584390-2094-4ED4-9486-06798E94AF48}" dt="2022-03-29T16:13:31.405" v="382" actId="1592"/>
        <pc:sldMkLst>
          <pc:docMk/>
          <pc:sldMk cId="3007325880" sldId="470"/>
        </pc:sldMkLst>
        <pc:spChg chg="mod">
          <ac:chgData name="Nikita Sinclair" userId="436e7206-012a-4b4d-9ccf-443e685fc688" providerId="ADAL" clId="{F8584390-2094-4ED4-9486-06798E94AF48}" dt="2022-03-29T16:13:21.642" v="381" actId="20577"/>
          <ac:spMkLst>
            <pc:docMk/>
            <pc:sldMk cId="3007325880" sldId="470"/>
            <ac:spMk id="5" creationId="{00000000-0000-0000-0000-000000000000}"/>
          </ac:spMkLst>
        </pc:spChg>
      </pc:sldChg>
      <pc:sldChg chg="modSp mod">
        <pc:chgData name="Nikita Sinclair" userId="436e7206-012a-4b4d-9ccf-443e685fc688" providerId="ADAL" clId="{F8584390-2094-4ED4-9486-06798E94AF48}" dt="2022-04-05T12:43:07.570" v="5988" actId="20577"/>
        <pc:sldMkLst>
          <pc:docMk/>
          <pc:sldMk cId="4260163941" sldId="472"/>
        </pc:sldMkLst>
        <pc:spChg chg="mod">
          <ac:chgData name="Nikita Sinclair" userId="436e7206-012a-4b4d-9ccf-443e685fc688" providerId="ADAL" clId="{F8584390-2094-4ED4-9486-06798E94AF48}" dt="2022-04-05T12:43:07.570" v="5988" actId="20577"/>
          <ac:spMkLst>
            <pc:docMk/>
            <pc:sldMk cId="4260163941" sldId="472"/>
            <ac:spMk id="5" creationId="{00000000-0000-0000-0000-000000000000}"/>
          </ac:spMkLst>
        </pc:spChg>
      </pc:sldChg>
      <pc:sldChg chg="modSp mod addCm delCm modCm">
        <pc:chgData name="Nikita Sinclair" userId="436e7206-012a-4b4d-9ccf-443e685fc688" providerId="ADAL" clId="{F8584390-2094-4ED4-9486-06798E94AF48}" dt="2022-04-08T08:38:50.978" v="6232" actId="403"/>
        <pc:sldMkLst>
          <pc:docMk/>
          <pc:sldMk cId="845152128" sldId="473"/>
        </pc:sldMkLst>
        <pc:spChg chg="mod">
          <ac:chgData name="Nikita Sinclair" userId="436e7206-012a-4b4d-9ccf-443e685fc688" providerId="ADAL" clId="{F8584390-2094-4ED4-9486-06798E94AF48}" dt="2022-04-08T08:38:50.978" v="6232" actId="403"/>
          <ac:spMkLst>
            <pc:docMk/>
            <pc:sldMk cId="845152128" sldId="473"/>
            <ac:spMk id="5" creationId="{00000000-0000-0000-0000-000000000000}"/>
          </ac:spMkLst>
        </pc:spChg>
      </pc:sldChg>
      <pc:sldChg chg="del">
        <pc:chgData name="Nikita Sinclair" userId="436e7206-012a-4b4d-9ccf-443e685fc688" providerId="ADAL" clId="{F8584390-2094-4ED4-9486-06798E94AF48}" dt="2022-03-30T14:26:35.427" v="606" actId="47"/>
        <pc:sldMkLst>
          <pc:docMk/>
          <pc:sldMk cId="1014620270" sldId="476"/>
        </pc:sldMkLst>
      </pc:sldChg>
      <pc:sldChg chg="modSp add mod">
        <pc:chgData name="Nikita Sinclair" userId="436e7206-012a-4b4d-9ccf-443e685fc688" providerId="ADAL" clId="{F8584390-2094-4ED4-9486-06798E94AF48}" dt="2022-04-01T12:30:46.525" v="4033" actId="20577"/>
        <pc:sldMkLst>
          <pc:docMk/>
          <pc:sldMk cId="1542233418" sldId="478"/>
        </pc:sldMkLst>
        <pc:spChg chg="mod">
          <ac:chgData name="Nikita Sinclair" userId="436e7206-012a-4b4d-9ccf-443e685fc688" providerId="ADAL" clId="{F8584390-2094-4ED4-9486-06798E94AF48}" dt="2022-04-01T12:30:46.525" v="4033" actId="20577"/>
          <ac:spMkLst>
            <pc:docMk/>
            <pc:sldMk cId="1542233418" sldId="478"/>
            <ac:spMk id="4" creationId="{00000000-0000-0000-0000-000000000000}"/>
          </ac:spMkLst>
        </pc:spChg>
      </pc:sldChg>
      <pc:sldChg chg="modSp add mod">
        <pc:chgData name="Nikita Sinclair" userId="436e7206-012a-4b4d-9ccf-443e685fc688" providerId="ADAL" clId="{F8584390-2094-4ED4-9486-06798E94AF48}" dt="2022-04-01T12:26:40.397" v="4027" actId="20577"/>
        <pc:sldMkLst>
          <pc:docMk/>
          <pc:sldMk cId="2420521498" sldId="479"/>
        </pc:sldMkLst>
        <pc:spChg chg="mod">
          <ac:chgData name="Nikita Sinclair" userId="436e7206-012a-4b4d-9ccf-443e685fc688" providerId="ADAL" clId="{F8584390-2094-4ED4-9486-06798E94AF48}" dt="2022-04-01T12:26:40.397" v="4027" actId="20577"/>
          <ac:spMkLst>
            <pc:docMk/>
            <pc:sldMk cId="2420521498" sldId="479"/>
            <ac:spMk id="4" creationId="{00000000-0000-0000-0000-000000000000}"/>
          </ac:spMkLst>
        </pc:spChg>
      </pc:sldChg>
      <pc:sldChg chg="modSp add mod">
        <pc:chgData name="Nikita Sinclair" userId="436e7206-012a-4b4d-9ccf-443e685fc688" providerId="ADAL" clId="{F8584390-2094-4ED4-9486-06798E94AF48}" dt="2022-04-01T12:26:44.289" v="4030" actId="20577"/>
        <pc:sldMkLst>
          <pc:docMk/>
          <pc:sldMk cId="4173916702" sldId="480"/>
        </pc:sldMkLst>
        <pc:spChg chg="mod">
          <ac:chgData name="Nikita Sinclair" userId="436e7206-012a-4b4d-9ccf-443e685fc688" providerId="ADAL" clId="{F8584390-2094-4ED4-9486-06798E94AF48}" dt="2022-04-01T12:26:44.289" v="4030" actId="20577"/>
          <ac:spMkLst>
            <pc:docMk/>
            <pc:sldMk cId="4173916702" sldId="480"/>
            <ac:spMk id="4" creationId="{00000000-0000-0000-0000-000000000000}"/>
          </ac:spMkLst>
        </pc:spChg>
      </pc:sldChg>
      <pc:sldChg chg="delSp modSp add mod ord">
        <pc:chgData name="Nikita Sinclair" userId="436e7206-012a-4b4d-9ccf-443e685fc688" providerId="ADAL" clId="{F8584390-2094-4ED4-9486-06798E94AF48}" dt="2022-04-05T10:50:00.396" v="5291" actId="5793"/>
        <pc:sldMkLst>
          <pc:docMk/>
          <pc:sldMk cId="371189605" sldId="481"/>
        </pc:sldMkLst>
        <pc:spChg chg="mod">
          <ac:chgData name="Nikita Sinclair" userId="436e7206-012a-4b4d-9ccf-443e685fc688" providerId="ADAL" clId="{F8584390-2094-4ED4-9486-06798E94AF48}" dt="2022-04-01T09:51:36.242" v="814" actId="20577"/>
          <ac:spMkLst>
            <pc:docMk/>
            <pc:sldMk cId="371189605" sldId="481"/>
            <ac:spMk id="2" creationId="{00000000-0000-0000-0000-000000000000}"/>
          </ac:spMkLst>
        </pc:spChg>
        <pc:spChg chg="mod">
          <ac:chgData name="Nikita Sinclair" userId="436e7206-012a-4b4d-9ccf-443e685fc688" providerId="ADAL" clId="{F8584390-2094-4ED4-9486-06798E94AF48}" dt="2022-03-31T13:21:29.400" v="629" actId="20577"/>
          <ac:spMkLst>
            <pc:docMk/>
            <pc:sldMk cId="371189605" sldId="481"/>
            <ac:spMk id="4" creationId="{00000000-0000-0000-0000-000000000000}"/>
          </ac:spMkLst>
        </pc:spChg>
        <pc:spChg chg="mod">
          <ac:chgData name="Nikita Sinclair" userId="436e7206-012a-4b4d-9ccf-443e685fc688" providerId="ADAL" clId="{F8584390-2094-4ED4-9486-06798E94AF48}" dt="2022-04-05T10:50:00.396" v="5291" actId="5793"/>
          <ac:spMkLst>
            <pc:docMk/>
            <pc:sldMk cId="371189605" sldId="481"/>
            <ac:spMk id="5" creationId="{00000000-0000-0000-0000-000000000000}"/>
          </ac:spMkLst>
        </pc:spChg>
        <pc:spChg chg="del">
          <ac:chgData name="Nikita Sinclair" userId="436e7206-012a-4b4d-9ccf-443e685fc688" providerId="ADAL" clId="{F8584390-2094-4ED4-9486-06798E94AF48}" dt="2022-03-31T13:21:39.311" v="633" actId="478"/>
          <ac:spMkLst>
            <pc:docMk/>
            <pc:sldMk cId="371189605" sldId="481"/>
            <ac:spMk id="6" creationId="{FB6D56B2-3751-4574-B0CE-581C5901D49F}"/>
          </ac:spMkLst>
        </pc:spChg>
        <pc:spChg chg="mod">
          <ac:chgData name="Nikita Sinclair" userId="436e7206-012a-4b4d-9ccf-443e685fc688" providerId="ADAL" clId="{F8584390-2094-4ED4-9486-06798E94AF48}" dt="2022-04-05T10:48:34.211" v="5290" actId="1035"/>
          <ac:spMkLst>
            <pc:docMk/>
            <pc:sldMk cId="371189605" sldId="481"/>
            <ac:spMk id="8" creationId="{C65488B3-B90F-4956-BA77-2A6E109D5EA0}"/>
          </ac:spMkLst>
        </pc:spChg>
      </pc:sldChg>
      <pc:sldChg chg="modSp add mod">
        <pc:chgData name="Nikita Sinclair" userId="436e7206-012a-4b4d-9ccf-443e685fc688" providerId="ADAL" clId="{F8584390-2094-4ED4-9486-06798E94AF48}" dt="2022-04-01T10:12:48.342" v="2895" actId="207"/>
        <pc:sldMkLst>
          <pc:docMk/>
          <pc:sldMk cId="391613564" sldId="482"/>
        </pc:sldMkLst>
        <pc:spChg chg="mod">
          <ac:chgData name="Nikita Sinclair" userId="436e7206-012a-4b4d-9ccf-443e685fc688" providerId="ADAL" clId="{F8584390-2094-4ED4-9486-06798E94AF48}" dt="2022-04-01T10:04:43.732" v="2006" actId="313"/>
          <ac:spMkLst>
            <pc:docMk/>
            <pc:sldMk cId="391613564" sldId="482"/>
            <ac:spMk id="2" creationId="{00000000-0000-0000-0000-000000000000}"/>
          </ac:spMkLst>
        </pc:spChg>
        <pc:spChg chg="mod">
          <ac:chgData name="Nikita Sinclair" userId="436e7206-012a-4b4d-9ccf-443e685fc688" providerId="ADAL" clId="{F8584390-2094-4ED4-9486-06798E94AF48}" dt="2022-04-01T10:12:48.342" v="2895" actId="207"/>
          <ac:spMkLst>
            <pc:docMk/>
            <pc:sldMk cId="391613564" sldId="482"/>
            <ac:spMk id="5" creationId="{00000000-0000-0000-0000-000000000000}"/>
          </ac:spMkLst>
        </pc:spChg>
      </pc:sldChg>
      <pc:sldChg chg="addSp modSp add mod ord">
        <pc:chgData name="Nikita Sinclair" userId="436e7206-012a-4b4d-9ccf-443e685fc688" providerId="ADAL" clId="{F8584390-2094-4ED4-9486-06798E94AF48}" dt="2022-04-01T10:26:25.038" v="4024" actId="1035"/>
        <pc:sldMkLst>
          <pc:docMk/>
          <pc:sldMk cId="1343837575" sldId="483"/>
        </pc:sldMkLst>
        <pc:spChg chg="mod">
          <ac:chgData name="Nikita Sinclair" userId="436e7206-012a-4b4d-9ccf-443e685fc688" providerId="ADAL" clId="{F8584390-2094-4ED4-9486-06798E94AF48}" dt="2022-04-01T10:22:34.840" v="3665" actId="20577"/>
          <ac:spMkLst>
            <pc:docMk/>
            <pc:sldMk cId="1343837575" sldId="483"/>
            <ac:spMk id="2" creationId="{00000000-0000-0000-0000-000000000000}"/>
          </ac:spMkLst>
        </pc:spChg>
        <pc:spChg chg="mod">
          <ac:chgData name="Nikita Sinclair" userId="436e7206-012a-4b4d-9ccf-443e685fc688" providerId="ADAL" clId="{F8584390-2094-4ED4-9486-06798E94AF48}" dt="2022-04-01T10:25:34.668" v="3970" actId="403"/>
          <ac:spMkLst>
            <pc:docMk/>
            <pc:sldMk cId="1343837575" sldId="483"/>
            <ac:spMk id="5" creationId="{00000000-0000-0000-0000-000000000000}"/>
          </ac:spMkLst>
        </pc:spChg>
        <pc:spChg chg="add mod">
          <ac:chgData name="Nikita Sinclair" userId="436e7206-012a-4b4d-9ccf-443e685fc688" providerId="ADAL" clId="{F8584390-2094-4ED4-9486-06798E94AF48}" dt="2022-04-01T10:24:02.496" v="3790" actId="20577"/>
          <ac:spMkLst>
            <pc:docMk/>
            <pc:sldMk cId="1343837575" sldId="483"/>
            <ac:spMk id="7" creationId="{CA6DBBD9-7055-41C9-9407-818A17AC2194}"/>
          </ac:spMkLst>
        </pc:spChg>
        <pc:spChg chg="mod">
          <ac:chgData name="Nikita Sinclair" userId="436e7206-012a-4b4d-9ccf-443e685fc688" providerId="ADAL" clId="{F8584390-2094-4ED4-9486-06798E94AF48}" dt="2022-04-01T10:26:25.038" v="4024" actId="1035"/>
          <ac:spMkLst>
            <pc:docMk/>
            <pc:sldMk cId="1343837575" sldId="483"/>
            <ac:spMk id="8" creationId="{C65488B3-B90F-4956-BA77-2A6E109D5EA0}"/>
          </ac:spMkLst>
        </pc:spChg>
      </pc:sldChg>
      <pc:sldChg chg="add">
        <pc:chgData name="Nikita Sinclair" userId="436e7206-012a-4b4d-9ccf-443e685fc688" providerId="ADAL" clId="{F8584390-2094-4ED4-9486-06798E94AF48}" dt="2022-04-01T12:50:47.241" v="4035" actId="2890"/>
        <pc:sldMkLst>
          <pc:docMk/>
          <pc:sldMk cId="1938882898" sldId="484"/>
        </pc:sldMkLst>
      </pc:sldChg>
      <pc:sldChg chg="modSp add mod">
        <pc:chgData name="Nikita Sinclair" userId="436e7206-012a-4b4d-9ccf-443e685fc688" providerId="ADAL" clId="{F8584390-2094-4ED4-9486-06798E94AF48}" dt="2022-04-05T12:32:58.855" v="5452" actId="27636"/>
        <pc:sldMkLst>
          <pc:docMk/>
          <pc:sldMk cId="193462223" sldId="485"/>
        </pc:sldMkLst>
        <pc:spChg chg="mod">
          <ac:chgData name="Nikita Sinclair" userId="436e7206-012a-4b4d-9ccf-443e685fc688" providerId="ADAL" clId="{F8584390-2094-4ED4-9486-06798E94AF48}" dt="2022-04-05T12:32:58.855" v="5452" actId="27636"/>
          <ac:spMkLst>
            <pc:docMk/>
            <pc:sldMk cId="193462223" sldId="485"/>
            <ac:spMk id="5" creationId="{00000000-0000-0000-0000-000000000000}"/>
          </ac:spMkLst>
        </pc:spChg>
      </pc:sldChg>
      <pc:sldChg chg="delSp modSp add mod">
        <pc:chgData name="Nikita Sinclair" userId="436e7206-012a-4b4d-9ccf-443e685fc688" providerId="ADAL" clId="{F8584390-2094-4ED4-9486-06798E94AF48}" dt="2022-04-07T14:49:56.647" v="6211" actId="20577"/>
        <pc:sldMkLst>
          <pc:docMk/>
          <pc:sldMk cId="1623935432" sldId="486"/>
        </pc:sldMkLst>
        <pc:spChg chg="mod">
          <ac:chgData name="Nikita Sinclair" userId="436e7206-012a-4b4d-9ccf-443e685fc688" providerId="ADAL" clId="{F8584390-2094-4ED4-9486-06798E94AF48}" dt="2022-04-07T14:44:32.240" v="6108" actId="20577"/>
          <ac:spMkLst>
            <pc:docMk/>
            <pc:sldMk cId="1623935432" sldId="486"/>
            <ac:spMk id="2" creationId="{00000000-0000-0000-0000-000000000000}"/>
          </ac:spMkLst>
        </pc:spChg>
        <pc:spChg chg="mod">
          <ac:chgData name="Nikita Sinclair" userId="436e7206-012a-4b4d-9ccf-443e685fc688" providerId="ADAL" clId="{F8584390-2094-4ED4-9486-06798E94AF48}" dt="2022-04-07T14:49:30.068" v="6206" actId="20577"/>
          <ac:spMkLst>
            <pc:docMk/>
            <pc:sldMk cId="1623935432" sldId="486"/>
            <ac:spMk id="5" creationId="{00000000-0000-0000-0000-000000000000}"/>
          </ac:spMkLst>
        </pc:spChg>
        <pc:spChg chg="mod">
          <ac:chgData name="Nikita Sinclair" userId="436e7206-012a-4b4d-9ccf-443e685fc688" providerId="ADAL" clId="{F8584390-2094-4ED4-9486-06798E94AF48}" dt="2022-04-07T14:49:56.647" v="6211" actId="20577"/>
          <ac:spMkLst>
            <pc:docMk/>
            <pc:sldMk cId="1623935432" sldId="486"/>
            <ac:spMk id="7" creationId="{00000000-0000-0000-0000-000000000000}"/>
          </ac:spMkLst>
        </pc:spChg>
        <pc:spChg chg="del">
          <ac:chgData name="Nikita Sinclair" userId="436e7206-012a-4b4d-9ccf-443e685fc688" providerId="ADAL" clId="{F8584390-2094-4ED4-9486-06798E94AF48}" dt="2022-04-07T14:44:38.911" v="6109" actId="478"/>
          <ac:spMkLst>
            <pc:docMk/>
            <pc:sldMk cId="1623935432" sldId="486"/>
            <ac:spMk id="12" creationId="{00000000-0000-0000-0000-000000000000}"/>
          </ac:spMkLst>
        </pc:spChg>
        <pc:picChg chg="del">
          <ac:chgData name="Nikita Sinclair" userId="436e7206-012a-4b4d-9ccf-443e685fc688" providerId="ADAL" clId="{F8584390-2094-4ED4-9486-06798E94AF48}" dt="2022-04-07T14:44:42.208" v="6111" actId="478"/>
          <ac:picMkLst>
            <pc:docMk/>
            <pc:sldMk cId="1623935432" sldId="486"/>
            <ac:picMk id="9" creationId="{00000000-0000-0000-0000-000000000000}"/>
          </ac:picMkLst>
        </pc:picChg>
        <pc:picChg chg="del">
          <ac:chgData name="Nikita Sinclair" userId="436e7206-012a-4b4d-9ccf-443e685fc688" providerId="ADAL" clId="{F8584390-2094-4ED4-9486-06798E94AF48}" dt="2022-04-07T14:44:40.656" v="6110" actId="478"/>
          <ac:picMkLst>
            <pc:docMk/>
            <pc:sldMk cId="1623935432" sldId="486"/>
            <ac:picMk id="11" creationId="{00000000-0000-0000-0000-000000000000}"/>
          </ac:picMkLst>
        </pc:picChg>
      </pc:sldChg>
    </pc:docChg>
  </pc:docChgLst>
  <pc:docChgLst>
    <pc:chgData name="Nikita Sinclair" userId="436e7206-012a-4b4d-9ccf-443e685fc688" providerId="ADAL" clId="{D60C20FB-5113-4CAC-BE73-258EDACAE73A}"/>
    <pc:docChg chg="custSel addSld delSld modSld">
      <pc:chgData name="Nikita Sinclair" userId="436e7206-012a-4b4d-9ccf-443e685fc688" providerId="ADAL" clId="{D60C20FB-5113-4CAC-BE73-258EDACAE73A}" dt="2022-04-29T10:45:20.843" v="420" actId="1592"/>
      <pc:docMkLst>
        <pc:docMk/>
      </pc:docMkLst>
      <pc:sldChg chg="modSp mod">
        <pc:chgData name="Nikita Sinclair" userId="436e7206-012a-4b4d-9ccf-443e685fc688" providerId="ADAL" clId="{D60C20FB-5113-4CAC-BE73-258EDACAE73A}" dt="2022-04-29T10:41:11.508" v="196" actId="20577"/>
        <pc:sldMkLst>
          <pc:docMk/>
          <pc:sldMk cId="3652675022" sldId="329"/>
        </pc:sldMkLst>
        <pc:spChg chg="mod">
          <ac:chgData name="Nikita Sinclair" userId="436e7206-012a-4b4d-9ccf-443e685fc688" providerId="ADAL" clId="{D60C20FB-5113-4CAC-BE73-258EDACAE73A}" dt="2022-04-29T10:41:11.508" v="196" actId="20577"/>
          <ac:spMkLst>
            <pc:docMk/>
            <pc:sldMk cId="3652675022" sldId="329"/>
            <ac:spMk id="5" creationId="{00000000-0000-0000-0000-000000000000}"/>
          </ac:spMkLst>
        </pc:spChg>
      </pc:sldChg>
      <pc:sldChg chg="del">
        <pc:chgData name="Nikita Sinclair" userId="436e7206-012a-4b4d-9ccf-443e685fc688" providerId="ADAL" clId="{D60C20FB-5113-4CAC-BE73-258EDACAE73A}" dt="2022-04-29T10:38:22.437" v="1" actId="2696"/>
        <pc:sldMkLst>
          <pc:docMk/>
          <pc:sldMk cId="338810184" sldId="423"/>
        </pc:sldMkLst>
      </pc:sldChg>
      <pc:sldChg chg="modSp mod">
        <pc:chgData name="Nikita Sinclair" userId="436e7206-012a-4b4d-9ccf-443e685fc688" providerId="ADAL" clId="{D60C20FB-5113-4CAC-BE73-258EDACAE73A}" dt="2022-04-29T10:39:36.508" v="2" actId="13926"/>
        <pc:sldMkLst>
          <pc:docMk/>
          <pc:sldMk cId="4260163941" sldId="472"/>
        </pc:sldMkLst>
        <pc:spChg chg="mod">
          <ac:chgData name="Nikita Sinclair" userId="436e7206-012a-4b4d-9ccf-443e685fc688" providerId="ADAL" clId="{D60C20FB-5113-4CAC-BE73-258EDACAE73A}" dt="2022-04-29T10:39:36.508" v="2" actId="13926"/>
          <ac:spMkLst>
            <pc:docMk/>
            <pc:sldMk cId="4260163941" sldId="472"/>
            <ac:spMk id="5" creationId="{00000000-0000-0000-0000-000000000000}"/>
          </ac:spMkLst>
        </pc:spChg>
      </pc:sldChg>
      <pc:sldChg chg="modSp mod delCm">
        <pc:chgData name="Nikita Sinclair" userId="436e7206-012a-4b4d-9ccf-443e685fc688" providerId="ADAL" clId="{D60C20FB-5113-4CAC-BE73-258EDACAE73A}" dt="2022-04-29T10:45:20.843" v="420" actId="1592"/>
        <pc:sldMkLst>
          <pc:docMk/>
          <pc:sldMk cId="845152128" sldId="473"/>
        </pc:sldMkLst>
        <pc:spChg chg="mod">
          <ac:chgData name="Nikita Sinclair" userId="436e7206-012a-4b4d-9ccf-443e685fc688" providerId="ADAL" clId="{D60C20FB-5113-4CAC-BE73-258EDACAE73A}" dt="2022-04-29T10:45:16.139" v="419" actId="20577"/>
          <ac:spMkLst>
            <pc:docMk/>
            <pc:sldMk cId="845152128" sldId="473"/>
            <ac:spMk id="5" creationId="{00000000-0000-0000-0000-000000000000}"/>
          </ac:spMkLst>
        </pc:spChg>
      </pc:sldChg>
      <pc:sldChg chg="add">
        <pc:chgData name="Nikita Sinclair" userId="436e7206-012a-4b4d-9ccf-443e685fc688" providerId="ADAL" clId="{D60C20FB-5113-4CAC-BE73-258EDACAE73A}" dt="2022-04-29T10:38:17.402" v="0"/>
        <pc:sldMkLst>
          <pc:docMk/>
          <pc:sldMk cId="1522220953" sldId="48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lbsth-lbfp01\LSPHData\SWKPH\JSNA\JSNA%202021-22%20-%20Air%20quality\Analysis\Swk%20pollutants_Source_Time%20trend_Calcn_2022020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bsth-lbfp01\LSPHData\SWKPH\JSNA\JSNA%202021-22%20-%20Air%20quality\Analysis\Swk%20pollutants_Source_Time%20trend_Calcn_2022020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bsth-lbfp01\LSPHData\SWKPH\JSNA\JSNA%202021-22%20-%20Air%20quality\Analysis\Swk%20pollutants_Source_Time%20trend_Calcn_2022020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bsth-lbfp01\LSPHData\SWKPH\JSNA\JSNA%202021-22%20-%20Air%20quality\Analysis\Swk%20NO2%20diffn%20tube%20data%202012-21_Calcn_20220817.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lbsth-lbfp01\LSPHData\SWKPH\People%20and%20Intelligence\Health%20Intelligence\Confidential%20Datasets%20and%20IG\14.%20Primary%20Care\Patients%20on%20Registers%20report%20with%20Ageband%2020200211_LC%20COP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bsth-lbfp01\LSPHData\SWKPH\JSNA\JSNA%202021-22%20-%20Air%20quality\Analysis\GLA_Borough%20attributable%20mortality_Calcn_20220225.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NO</a:t>
            </a:r>
            <a:r>
              <a:rPr lang="en-GB" baseline="-25000"/>
              <a:t>x</a:t>
            </a:r>
          </a:p>
        </c:rich>
      </c:tx>
      <c:layout>
        <c:manualLayout>
          <c:xMode val="edge"/>
          <c:yMode val="edge"/>
          <c:x val="0.70756138453023576"/>
          <c:y val="3.00972703231298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32424904580838537"/>
          <c:y val="3.8518518518518521E-2"/>
          <c:w val="0.6317768269804418"/>
          <c:h val="0.84837489063867022"/>
        </c:manualLayout>
      </c:layout>
      <c:lineChart>
        <c:grouping val="standard"/>
        <c:varyColors val="0"/>
        <c:ser>
          <c:idx val="0"/>
          <c:order val="0"/>
          <c:tx>
            <c:strRef>
              <c:f>'NOx_Chart (2)'!$A$6</c:f>
              <c:strCache>
                <c:ptCount val="1"/>
                <c:pt idx="0">
                  <c:v>Domestic</c:v>
                </c:pt>
              </c:strCache>
            </c:strRef>
          </c:tx>
          <c:spPr>
            <a:ln w="28575" cap="rnd">
              <a:solidFill>
                <a:srgbClr val="9966FF"/>
              </a:solidFill>
              <a:round/>
            </a:ln>
            <a:effectLst/>
          </c:spPr>
          <c:marker>
            <c:symbol val="circle"/>
            <c:size val="5"/>
            <c:spPr>
              <a:solidFill>
                <a:schemeClr val="bg1"/>
              </a:solidFill>
              <a:ln w="25400">
                <a:solidFill>
                  <a:srgbClr val="9966FF"/>
                </a:solidFill>
              </a:ln>
              <a:effectLst/>
            </c:spPr>
          </c:marker>
          <c:cat>
            <c:numRef>
              <c:f>'NOx_Chart (2)'!$B$5:$D$5</c:f>
              <c:numCache>
                <c:formatCode>General</c:formatCode>
                <c:ptCount val="3"/>
                <c:pt idx="0">
                  <c:v>2013</c:v>
                </c:pt>
                <c:pt idx="1">
                  <c:v>2016</c:v>
                </c:pt>
                <c:pt idx="2">
                  <c:v>2019</c:v>
                </c:pt>
              </c:numCache>
            </c:numRef>
          </c:cat>
          <c:val>
            <c:numRef>
              <c:f>'NOx_Chart (2)'!$B$6:$D$6</c:f>
              <c:numCache>
                <c:formatCode>_-* #,##0_-;\-* #,##0_-;_-* "-"??_-;_-@_-</c:formatCode>
                <c:ptCount val="3"/>
                <c:pt idx="0">
                  <c:v>89.889368701379155</c:v>
                </c:pt>
                <c:pt idx="1">
                  <c:v>71.592330051623975</c:v>
                </c:pt>
                <c:pt idx="2">
                  <c:v>63.90255035036968</c:v>
                </c:pt>
              </c:numCache>
            </c:numRef>
          </c:val>
          <c:smooth val="0"/>
          <c:extLst>
            <c:ext xmlns:c16="http://schemas.microsoft.com/office/drawing/2014/chart" uri="{C3380CC4-5D6E-409C-BE32-E72D297353CC}">
              <c16:uniqueId val="{00000000-AC79-48FA-B0A6-AC78668D66FC}"/>
            </c:ext>
          </c:extLst>
        </c:ser>
        <c:ser>
          <c:idx val="1"/>
          <c:order val="1"/>
          <c:tx>
            <c:strRef>
              <c:f>'NOx_Chart (2)'!$A$7</c:f>
              <c:strCache>
                <c:ptCount val="1"/>
                <c:pt idx="0">
                  <c:v>Industrial and Commercial</c:v>
                </c:pt>
              </c:strCache>
            </c:strRef>
          </c:tx>
          <c:spPr>
            <a:ln w="25400" cap="rnd">
              <a:solidFill>
                <a:srgbClr val="00B0F0"/>
              </a:solidFill>
              <a:round/>
            </a:ln>
            <a:effectLst/>
          </c:spPr>
          <c:marker>
            <c:symbol val="circle"/>
            <c:size val="5"/>
            <c:spPr>
              <a:solidFill>
                <a:schemeClr val="bg1"/>
              </a:solidFill>
              <a:ln w="25400">
                <a:solidFill>
                  <a:srgbClr val="00B0F0"/>
                </a:solidFill>
              </a:ln>
              <a:effectLst/>
            </c:spPr>
          </c:marker>
          <c:cat>
            <c:numRef>
              <c:f>'NOx_Chart (2)'!$B$5:$D$5</c:f>
              <c:numCache>
                <c:formatCode>General</c:formatCode>
                <c:ptCount val="3"/>
                <c:pt idx="0">
                  <c:v>2013</c:v>
                </c:pt>
                <c:pt idx="1">
                  <c:v>2016</c:v>
                </c:pt>
                <c:pt idx="2">
                  <c:v>2019</c:v>
                </c:pt>
              </c:numCache>
            </c:numRef>
          </c:cat>
          <c:val>
            <c:numRef>
              <c:f>'NOx_Chart (2)'!$B$7:$D$7</c:f>
              <c:numCache>
                <c:formatCode>_-* #,##0_-;\-* #,##0_-;_-* "-"??_-;_-@_-</c:formatCode>
                <c:ptCount val="3"/>
                <c:pt idx="0">
                  <c:v>361.06429394867502</c:v>
                </c:pt>
                <c:pt idx="1">
                  <c:v>343.004157367022</c:v>
                </c:pt>
                <c:pt idx="2">
                  <c:v>355.05842449195256</c:v>
                </c:pt>
              </c:numCache>
            </c:numRef>
          </c:val>
          <c:smooth val="0"/>
          <c:extLst>
            <c:ext xmlns:c16="http://schemas.microsoft.com/office/drawing/2014/chart" uri="{C3380CC4-5D6E-409C-BE32-E72D297353CC}">
              <c16:uniqueId val="{00000001-AC79-48FA-B0A6-AC78668D66FC}"/>
            </c:ext>
          </c:extLst>
        </c:ser>
        <c:ser>
          <c:idx val="2"/>
          <c:order val="2"/>
          <c:tx>
            <c:strRef>
              <c:f>'NOx_Chart (2)'!$A$8</c:f>
              <c:strCache>
                <c:ptCount val="1"/>
                <c:pt idx="0">
                  <c:v>Miscellaneous</c:v>
                </c:pt>
              </c:strCache>
            </c:strRef>
          </c:tx>
          <c:spPr>
            <a:ln w="28575" cap="rnd">
              <a:solidFill>
                <a:srgbClr val="009A00"/>
              </a:solidFill>
              <a:round/>
            </a:ln>
            <a:effectLst/>
          </c:spPr>
          <c:marker>
            <c:symbol val="circle"/>
            <c:size val="5"/>
            <c:spPr>
              <a:solidFill>
                <a:schemeClr val="bg1"/>
              </a:solidFill>
              <a:ln w="25400">
                <a:solidFill>
                  <a:srgbClr val="009A00"/>
                </a:solidFill>
              </a:ln>
              <a:effectLst/>
            </c:spPr>
          </c:marker>
          <c:cat>
            <c:numRef>
              <c:f>'NOx_Chart (2)'!$B$5:$D$5</c:f>
              <c:numCache>
                <c:formatCode>General</c:formatCode>
                <c:ptCount val="3"/>
                <c:pt idx="0">
                  <c:v>2013</c:v>
                </c:pt>
                <c:pt idx="1">
                  <c:v>2016</c:v>
                </c:pt>
                <c:pt idx="2">
                  <c:v>2019</c:v>
                </c:pt>
              </c:numCache>
            </c:numRef>
          </c:cat>
          <c:val>
            <c:numRef>
              <c:f>'NOx_Chart (2)'!$B$8:$D$8</c:f>
              <c:numCache>
                <c:formatCode>_-* #,##0_-;\-* #,##0_-;_-* "-"??_-;_-@_-</c:formatCode>
                <c:ptCount val="3"/>
                <c:pt idx="0">
                  <c:v>1.6324311298909218</c:v>
                </c:pt>
                <c:pt idx="1">
                  <c:v>1.4187712246900803</c:v>
                </c:pt>
                <c:pt idx="2">
                  <c:v>1.1930183210156564</c:v>
                </c:pt>
              </c:numCache>
            </c:numRef>
          </c:val>
          <c:smooth val="0"/>
          <c:extLst>
            <c:ext xmlns:c16="http://schemas.microsoft.com/office/drawing/2014/chart" uri="{C3380CC4-5D6E-409C-BE32-E72D297353CC}">
              <c16:uniqueId val="{00000002-AC79-48FA-B0A6-AC78668D66FC}"/>
            </c:ext>
          </c:extLst>
        </c:ser>
        <c:ser>
          <c:idx val="3"/>
          <c:order val="3"/>
          <c:tx>
            <c:strRef>
              <c:f>'NOx_Chart (2)'!$A$9</c:f>
              <c:strCache>
                <c:ptCount val="1"/>
                <c:pt idx="0">
                  <c:v>Resuspension</c:v>
                </c:pt>
              </c:strCache>
            </c:strRef>
          </c:tx>
          <c:spPr>
            <a:ln w="28575" cap="rnd">
              <a:solidFill>
                <a:srgbClr val="EAB200"/>
              </a:solidFill>
              <a:round/>
            </a:ln>
            <a:effectLst/>
          </c:spPr>
          <c:marker>
            <c:symbol val="circle"/>
            <c:size val="5"/>
            <c:spPr>
              <a:solidFill>
                <a:schemeClr val="bg1"/>
              </a:solidFill>
              <a:ln w="25400">
                <a:solidFill>
                  <a:srgbClr val="EAB200"/>
                </a:solidFill>
              </a:ln>
              <a:effectLst/>
            </c:spPr>
          </c:marker>
          <c:cat>
            <c:numRef>
              <c:f>'NOx_Chart (2)'!$B$5:$D$5</c:f>
              <c:numCache>
                <c:formatCode>General</c:formatCode>
                <c:ptCount val="3"/>
                <c:pt idx="0">
                  <c:v>2013</c:v>
                </c:pt>
                <c:pt idx="1">
                  <c:v>2016</c:v>
                </c:pt>
                <c:pt idx="2">
                  <c:v>2019</c:v>
                </c:pt>
              </c:numCache>
            </c:numRef>
          </c:cat>
          <c:val>
            <c:numRef>
              <c:f>'NOx_Chart (2)'!$B$9:$D$9</c:f>
              <c:numCache>
                <c:formatCode>General</c:formatCode>
                <c:ptCount val="3"/>
              </c:numCache>
            </c:numRef>
          </c:val>
          <c:smooth val="0"/>
          <c:extLst>
            <c:ext xmlns:c16="http://schemas.microsoft.com/office/drawing/2014/chart" uri="{C3380CC4-5D6E-409C-BE32-E72D297353CC}">
              <c16:uniqueId val="{00000003-AC79-48FA-B0A6-AC78668D66FC}"/>
            </c:ext>
          </c:extLst>
        </c:ser>
        <c:ser>
          <c:idx val="4"/>
          <c:order val="4"/>
          <c:tx>
            <c:strRef>
              <c:f>'NOx_Chart (2)'!$A$10</c:f>
              <c:strCache>
                <c:ptCount val="1"/>
                <c:pt idx="0">
                  <c:v>Transport</c:v>
                </c:pt>
              </c:strCache>
            </c:strRef>
          </c:tx>
          <c:spPr>
            <a:ln w="25400" cap="rnd">
              <a:solidFill>
                <a:srgbClr val="0070C0"/>
              </a:solidFill>
              <a:round/>
            </a:ln>
            <a:effectLst/>
          </c:spPr>
          <c:marker>
            <c:symbol val="circle"/>
            <c:size val="5"/>
            <c:spPr>
              <a:solidFill>
                <a:schemeClr val="bg1"/>
              </a:solidFill>
              <a:ln w="25400">
                <a:solidFill>
                  <a:srgbClr val="0070C0"/>
                </a:solidFill>
              </a:ln>
              <a:effectLst/>
            </c:spPr>
          </c:marker>
          <c:cat>
            <c:numRef>
              <c:f>'NOx_Chart (2)'!$B$5:$D$5</c:f>
              <c:numCache>
                <c:formatCode>General</c:formatCode>
                <c:ptCount val="3"/>
                <c:pt idx="0">
                  <c:v>2013</c:v>
                </c:pt>
                <c:pt idx="1">
                  <c:v>2016</c:v>
                </c:pt>
                <c:pt idx="2">
                  <c:v>2019</c:v>
                </c:pt>
              </c:numCache>
            </c:numRef>
          </c:cat>
          <c:val>
            <c:numRef>
              <c:f>'NOx_Chart (2)'!$B$10:$D$10</c:f>
              <c:numCache>
                <c:formatCode>_-* #,##0_-;\-* #,##0_-;_-* "-"??_-;_-@_-</c:formatCode>
                <c:ptCount val="3"/>
                <c:pt idx="0">
                  <c:v>824.96923958530374</c:v>
                </c:pt>
                <c:pt idx="1">
                  <c:v>703.91817510748365</c:v>
                </c:pt>
                <c:pt idx="2">
                  <c:v>429.22609704153655</c:v>
                </c:pt>
              </c:numCache>
            </c:numRef>
          </c:val>
          <c:smooth val="0"/>
          <c:extLst>
            <c:ext xmlns:c16="http://schemas.microsoft.com/office/drawing/2014/chart" uri="{C3380CC4-5D6E-409C-BE32-E72D297353CC}">
              <c16:uniqueId val="{00000004-AC79-48FA-B0A6-AC78668D66FC}"/>
            </c:ext>
          </c:extLst>
        </c:ser>
        <c:ser>
          <c:idx val="5"/>
          <c:order val="5"/>
          <c:tx>
            <c:strRef>
              <c:f>'NOx_Chart (2)'!$A$11</c:f>
              <c:strCache>
                <c:ptCount val="1"/>
                <c:pt idx="0">
                  <c:v>Total</c:v>
                </c:pt>
              </c:strCache>
            </c:strRef>
          </c:tx>
          <c:spPr>
            <a:ln w="25400" cap="rnd">
              <a:solidFill>
                <a:srgbClr val="CF0072"/>
              </a:solidFill>
              <a:round/>
            </a:ln>
            <a:effectLst/>
          </c:spPr>
          <c:marker>
            <c:symbol val="circle"/>
            <c:size val="5"/>
            <c:spPr>
              <a:solidFill>
                <a:schemeClr val="bg1"/>
              </a:solidFill>
              <a:ln w="25400">
                <a:solidFill>
                  <a:srgbClr val="CF0072"/>
                </a:solidFill>
              </a:ln>
              <a:effectLst/>
            </c:spPr>
          </c:marker>
          <c:cat>
            <c:numRef>
              <c:f>'NOx_Chart (2)'!$B$5:$D$5</c:f>
              <c:numCache>
                <c:formatCode>General</c:formatCode>
                <c:ptCount val="3"/>
                <c:pt idx="0">
                  <c:v>2013</c:v>
                </c:pt>
                <c:pt idx="1">
                  <c:v>2016</c:v>
                </c:pt>
                <c:pt idx="2">
                  <c:v>2019</c:v>
                </c:pt>
              </c:numCache>
            </c:numRef>
          </c:cat>
          <c:val>
            <c:numRef>
              <c:f>'NOx_Chart (2)'!$B$11:$D$11</c:f>
              <c:numCache>
                <c:formatCode>_-* #,##0_-;\-* #,##0_-;_-* "-"??_-;_-@_-</c:formatCode>
                <c:ptCount val="3"/>
                <c:pt idx="0">
                  <c:v>1277.5553333652488</c:v>
                </c:pt>
                <c:pt idx="1">
                  <c:v>1119.9334337508199</c:v>
                </c:pt>
                <c:pt idx="2">
                  <c:v>849.38009020487448</c:v>
                </c:pt>
              </c:numCache>
            </c:numRef>
          </c:val>
          <c:smooth val="0"/>
          <c:extLst>
            <c:ext xmlns:c16="http://schemas.microsoft.com/office/drawing/2014/chart" uri="{C3380CC4-5D6E-409C-BE32-E72D297353CC}">
              <c16:uniqueId val="{00000005-AC79-48FA-B0A6-AC78668D66FC}"/>
            </c:ext>
          </c:extLst>
        </c:ser>
        <c:dLbls>
          <c:showLegendKey val="0"/>
          <c:showVal val="0"/>
          <c:showCatName val="0"/>
          <c:showSerName val="0"/>
          <c:showPercent val="0"/>
          <c:showBubbleSize val="0"/>
        </c:dLbls>
        <c:marker val="1"/>
        <c:smooth val="0"/>
        <c:axId val="673237656"/>
        <c:axId val="673237984"/>
        <c:extLst/>
      </c:lineChart>
      <c:catAx>
        <c:axId val="673237656"/>
        <c:scaling>
          <c:orientation val="minMax"/>
        </c:scaling>
        <c:delete val="0"/>
        <c:axPos val="b"/>
        <c:numFmt formatCode="General" sourceLinked="1"/>
        <c:majorTickMark val="none"/>
        <c:minorTickMark val="none"/>
        <c:tickLblPos val="nextTo"/>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3237984"/>
        <c:crosses val="autoZero"/>
        <c:auto val="1"/>
        <c:lblAlgn val="ctr"/>
        <c:lblOffset val="100"/>
        <c:noMultiLvlLbl val="0"/>
      </c:catAx>
      <c:valAx>
        <c:axId val="67323798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Tonnes/yr</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_-* #,##0_-;\-* #,##0_-;_-* &quot;-&quot;??_-;_-@_-" sourceLinked="1"/>
        <c:majorTickMark val="out"/>
        <c:minorTickMark val="none"/>
        <c:tickLblPos val="nextTo"/>
        <c:spPr>
          <a:noFill/>
          <a:ln w="12700">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3237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dirty="0"/>
              <a:t>PM</a:t>
            </a:r>
            <a:r>
              <a:rPr lang="en-GB" baseline="-25000" dirty="0"/>
              <a:t>2.5</a:t>
            </a:r>
          </a:p>
        </c:rich>
      </c:tx>
      <c:layout>
        <c:manualLayout>
          <c:xMode val="edge"/>
          <c:yMode val="edge"/>
          <c:x val="0.67498101981764791"/>
          <c:y val="0.13221836154927638"/>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6167751272713968"/>
          <c:y val="0.13814507754671362"/>
          <c:w val="0.73702059541496379"/>
          <c:h val="0.74763558169325062"/>
        </c:manualLayout>
      </c:layout>
      <c:lineChart>
        <c:grouping val="standard"/>
        <c:varyColors val="0"/>
        <c:ser>
          <c:idx val="5"/>
          <c:order val="0"/>
          <c:tx>
            <c:strRef>
              <c:f>'PM2.5_Chart (2)'!$A$11</c:f>
              <c:strCache>
                <c:ptCount val="1"/>
                <c:pt idx="0">
                  <c:v>Total</c:v>
                </c:pt>
              </c:strCache>
            </c:strRef>
          </c:tx>
          <c:spPr>
            <a:ln w="25400" cap="rnd">
              <a:solidFill>
                <a:srgbClr val="CF0072"/>
              </a:solidFill>
              <a:round/>
            </a:ln>
            <a:effectLst/>
          </c:spPr>
          <c:marker>
            <c:symbol val="circle"/>
            <c:size val="5"/>
            <c:spPr>
              <a:solidFill>
                <a:schemeClr val="bg1"/>
              </a:solidFill>
              <a:ln w="25400">
                <a:solidFill>
                  <a:srgbClr val="CF0072"/>
                </a:solidFill>
              </a:ln>
              <a:effectLst/>
            </c:spPr>
          </c:marker>
          <c:cat>
            <c:numRef>
              <c:f>'PM2.5_Chart (2)'!$B$5:$D$5</c:f>
              <c:numCache>
                <c:formatCode>General</c:formatCode>
                <c:ptCount val="3"/>
                <c:pt idx="0">
                  <c:v>2013</c:v>
                </c:pt>
                <c:pt idx="1">
                  <c:v>2016</c:v>
                </c:pt>
                <c:pt idx="2">
                  <c:v>2019</c:v>
                </c:pt>
              </c:numCache>
            </c:numRef>
          </c:cat>
          <c:val>
            <c:numRef>
              <c:f>'PM2.5_Chart (2)'!$B$11:$D$11</c:f>
              <c:numCache>
                <c:formatCode>_-* #,##0_-;\-* #,##0_-;_-* "-"??_-;_-@_-</c:formatCode>
                <c:ptCount val="3"/>
                <c:pt idx="0">
                  <c:v>93.376264229606392</c:v>
                </c:pt>
                <c:pt idx="1">
                  <c:v>85.733946336764603</c:v>
                </c:pt>
                <c:pt idx="2">
                  <c:v>75.656038088250824</c:v>
                </c:pt>
              </c:numCache>
            </c:numRef>
          </c:val>
          <c:smooth val="0"/>
          <c:extLst>
            <c:ext xmlns:c16="http://schemas.microsoft.com/office/drawing/2014/chart" uri="{C3380CC4-5D6E-409C-BE32-E72D297353CC}">
              <c16:uniqueId val="{00000000-D03E-4EB2-801B-26B5D983BA9A}"/>
            </c:ext>
          </c:extLst>
        </c:ser>
        <c:ser>
          <c:idx val="4"/>
          <c:order val="1"/>
          <c:tx>
            <c:strRef>
              <c:f>'PM2.5_Chart (2)'!$A$10</c:f>
              <c:strCache>
                <c:ptCount val="1"/>
                <c:pt idx="0">
                  <c:v>Transport</c:v>
                </c:pt>
              </c:strCache>
            </c:strRef>
          </c:tx>
          <c:spPr>
            <a:ln w="25400" cap="rnd">
              <a:solidFill>
                <a:srgbClr val="0070C0"/>
              </a:solidFill>
              <a:round/>
            </a:ln>
            <a:effectLst/>
          </c:spPr>
          <c:marker>
            <c:symbol val="circle"/>
            <c:size val="5"/>
            <c:spPr>
              <a:solidFill>
                <a:schemeClr val="bg1"/>
              </a:solidFill>
              <a:ln w="25400">
                <a:solidFill>
                  <a:srgbClr val="0070C0"/>
                </a:solidFill>
              </a:ln>
              <a:effectLst/>
            </c:spPr>
          </c:marker>
          <c:cat>
            <c:numRef>
              <c:f>'PM2.5_Chart (2)'!$B$5:$D$5</c:f>
              <c:numCache>
                <c:formatCode>General</c:formatCode>
                <c:ptCount val="3"/>
                <c:pt idx="0">
                  <c:v>2013</c:v>
                </c:pt>
                <c:pt idx="1">
                  <c:v>2016</c:v>
                </c:pt>
                <c:pt idx="2">
                  <c:v>2019</c:v>
                </c:pt>
              </c:numCache>
            </c:numRef>
          </c:cat>
          <c:val>
            <c:numRef>
              <c:f>'PM2.5_Chart (2)'!$B$10:$D$10</c:f>
              <c:numCache>
                <c:formatCode>_-* #,##0_-;\-* #,##0_-;_-* "-"??_-;_-@_-</c:formatCode>
                <c:ptCount val="3"/>
                <c:pt idx="0">
                  <c:v>36.996457325167619</c:v>
                </c:pt>
                <c:pt idx="1">
                  <c:v>32.551671835053838</c:v>
                </c:pt>
                <c:pt idx="2">
                  <c:v>24.934959198787482</c:v>
                </c:pt>
              </c:numCache>
            </c:numRef>
          </c:val>
          <c:smooth val="0"/>
          <c:extLst>
            <c:ext xmlns:c16="http://schemas.microsoft.com/office/drawing/2014/chart" uri="{C3380CC4-5D6E-409C-BE32-E72D297353CC}">
              <c16:uniqueId val="{00000001-D03E-4EB2-801B-26B5D983BA9A}"/>
            </c:ext>
          </c:extLst>
        </c:ser>
        <c:ser>
          <c:idx val="1"/>
          <c:order val="2"/>
          <c:tx>
            <c:strRef>
              <c:f>'PM2.5_Chart (2)'!$A$7</c:f>
              <c:strCache>
                <c:ptCount val="1"/>
                <c:pt idx="0">
                  <c:v>Industrial and commercial</c:v>
                </c:pt>
              </c:strCache>
            </c:strRef>
          </c:tx>
          <c:spPr>
            <a:ln w="25400" cap="rnd">
              <a:solidFill>
                <a:srgbClr val="00B0F0"/>
              </a:solidFill>
              <a:round/>
            </a:ln>
            <a:effectLst/>
          </c:spPr>
          <c:marker>
            <c:symbol val="circle"/>
            <c:size val="5"/>
            <c:spPr>
              <a:solidFill>
                <a:schemeClr val="bg1"/>
              </a:solidFill>
              <a:ln w="25400">
                <a:solidFill>
                  <a:srgbClr val="00B0F0"/>
                </a:solidFill>
              </a:ln>
              <a:effectLst/>
            </c:spPr>
          </c:marker>
          <c:cat>
            <c:numRef>
              <c:f>'PM2.5_Chart (2)'!$B$5:$D$5</c:f>
              <c:numCache>
                <c:formatCode>General</c:formatCode>
                <c:ptCount val="3"/>
                <c:pt idx="0">
                  <c:v>2013</c:v>
                </c:pt>
                <c:pt idx="1">
                  <c:v>2016</c:v>
                </c:pt>
                <c:pt idx="2">
                  <c:v>2019</c:v>
                </c:pt>
              </c:numCache>
            </c:numRef>
          </c:cat>
          <c:val>
            <c:numRef>
              <c:f>'PM2.5_Chart (2)'!$B$7:$D$7</c:f>
              <c:numCache>
                <c:formatCode>_-* #,##0_-;\-* #,##0_-;_-* "-"??_-;_-@_-</c:formatCode>
                <c:ptCount val="3"/>
                <c:pt idx="0">
                  <c:v>31.97324649489272</c:v>
                </c:pt>
                <c:pt idx="1">
                  <c:v>34.459616165520437</c:v>
                </c:pt>
                <c:pt idx="2">
                  <c:v>32.684845770361484</c:v>
                </c:pt>
              </c:numCache>
            </c:numRef>
          </c:val>
          <c:smooth val="0"/>
          <c:extLst>
            <c:ext xmlns:c16="http://schemas.microsoft.com/office/drawing/2014/chart" uri="{C3380CC4-5D6E-409C-BE32-E72D297353CC}">
              <c16:uniqueId val="{00000002-D03E-4EB2-801B-26B5D983BA9A}"/>
            </c:ext>
          </c:extLst>
        </c:ser>
        <c:ser>
          <c:idx val="0"/>
          <c:order val="3"/>
          <c:tx>
            <c:strRef>
              <c:f>'PM2.5_Chart (2)'!$A$6</c:f>
              <c:strCache>
                <c:ptCount val="1"/>
                <c:pt idx="0">
                  <c:v>Domestic</c:v>
                </c:pt>
              </c:strCache>
            </c:strRef>
          </c:tx>
          <c:spPr>
            <a:ln w="28575" cap="rnd">
              <a:solidFill>
                <a:srgbClr val="9966FF"/>
              </a:solidFill>
              <a:round/>
            </a:ln>
            <a:effectLst/>
          </c:spPr>
          <c:marker>
            <c:symbol val="circle"/>
            <c:size val="5"/>
            <c:spPr>
              <a:solidFill>
                <a:schemeClr val="bg1"/>
              </a:solidFill>
              <a:ln w="25400">
                <a:solidFill>
                  <a:srgbClr val="9966FF"/>
                </a:solidFill>
              </a:ln>
              <a:effectLst/>
            </c:spPr>
          </c:marker>
          <c:cat>
            <c:numRef>
              <c:f>'PM2.5_Chart (2)'!$B$5:$D$5</c:f>
              <c:numCache>
                <c:formatCode>General</c:formatCode>
                <c:ptCount val="3"/>
                <c:pt idx="0">
                  <c:v>2013</c:v>
                </c:pt>
                <c:pt idx="1">
                  <c:v>2016</c:v>
                </c:pt>
                <c:pt idx="2">
                  <c:v>2019</c:v>
                </c:pt>
              </c:numCache>
            </c:numRef>
          </c:cat>
          <c:val>
            <c:numRef>
              <c:f>'PM2.5_Chart (2)'!$B$6:$D$6</c:f>
              <c:numCache>
                <c:formatCode>_-* #,##0_-;\-* #,##0_-;_-* "-"??_-;_-@_-</c:formatCode>
                <c:ptCount val="3"/>
                <c:pt idx="0">
                  <c:v>19.905957749533105</c:v>
                </c:pt>
                <c:pt idx="1">
                  <c:v>14.44015892410405</c:v>
                </c:pt>
                <c:pt idx="2">
                  <c:v>14.691390930953224</c:v>
                </c:pt>
              </c:numCache>
            </c:numRef>
          </c:val>
          <c:smooth val="0"/>
          <c:extLst>
            <c:ext xmlns:c16="http://schemas.microsoft.com/office/drawing/2014/chart" uri="{C3380CC4-5D6E-409C-BE32-E72D297353CC}">
              <c16:uniqueId val="{00000003-D03E-4EB2-801B-26B5D983BA9A}"/>
            </c:ext>
          </c:extLst>
        </c:ser>
        <c:ser>
          <c:idx val="2"/>
          <c:order val="4"/>
          <c:tx>
            <c:strRef>
              <c:f>'PM2.5_Chart (2)'!$A$8</c:f>
              <c:strCache>
                <c:ptCount val="1"/>
                <c:pt idx="0">
                  <c:v>Miscellaneous</c:v>
                </c:pt>
              </c:strCache>
            </c:strRef>
          </c:tx>
          <c:spPr>
            <a:ln w="28575" cap="rnd">
              <a:solidFill>
                <a:srgbClr val="009A00"/>
              </a:solidFill>
              <a:round/>
            </a:ln>
            <a:effectLst/>
          </c:spPr>
          <c:marker>
            <c:symbol val="circle"/>
            <c:size val="5"/>
            <c:spPr>
              <a:solidFill>
                <a:schemeClr val="bg1"/>
              </a:solidFill>
              <a:ln w="25400">
                <a:solidFill>
                  <a:srgbClr val="009A00"/>
                </a:solidFill>
              </a:ln>
              <a:effectLst/>
            </c:spPr>
          </c:marker>
          <c:cat>
            <c:numRef>
              <c:f>'PM2.5_Chart (2)'!$B$5:$D$5</c:f>
              <c:numCache>
                <c:formatCode>General</c:formatCode>
                <c:ptCount val="3"/>
                <c:pt idx="0">
                  <c:v>2013</c:v>
                </c:pt>
                <c:pt idx="1">
                  <c:v>2016</c:v>
                </c:pt>
                <c:pt idx="2">
                  <c:v>2019</c:v>
                </c:pt>
              </c:numCache>
            </c:numRef>
          </c:cat>
          <c:val>
            <c:numRef>
              <c:f>'PM2.5_Chart (2)'!$B$8:$D$8</c:f>
              <c:numCache>
                <c:formatCode>_-* #,##0_-;\-* #,##0_-;_-* "-"??_-;_-@_-</c:formatCode>
                <c:ptCount val="3"/>
                <c:pt idx="0">
                  <c:v>3.4330079207714621</c:v>
                </c:pt>
                <c:pt idx="1">
                  <c:v>3.2243230151458415</c:v>
                </c:pt>
                <c:pt idx="2">
                  <c:v>2.3961904971568408</c:v>
                </c:pt>
              </c:numCache>
            </c:numRef>
          </c:val>
          <c:smooth val="0"/>
          <c:extLst>
            <c:ext xmlns:c16="http://schemas.microsoft.com/office/drawing/2014/chart" uri="{C3380CC4-5D6E-409C-BE32-E72D297353CC}">
              <c16:uniqueId val="{00000004-D03E-4EB2-801B-26B5D983BA9A}"/>
            </c:ext>
          </c:extLst>
        </c:ser>
        <c:ser>
          <c:idx val="3"/>
          <c:order val="5"/>
          <c:tx>
            <c:strRef>
              <c:f>'PM2.5_Chart (2)'!$A$9</c:f>
              <c:strCache>
                <c:ptCount val="1"/>
                <c:pt idx="0">
                  <c:v>Resuspension</c:v>
                </c:pt>
              </c:strCache>
            </c:strRef>
          </c:tx>
          <c:spPr>
            <a:ln w="28575" cap="rnd">
              <a:solidFill>
                <a:srgbClr val="EAB200"/>
              </a:solidFill>
              <a:round/>
            </a:ln>
            <a:effectLst/>
          </c:spPr>
          <c:marker>
            <c:symbol val="circle"/>
            <c:size val="5"/>
            <c:spPr>
              <a:solidFill>
                <a:schemeClr val="bg1"/>
              </a:solidFill>
              <a:ln w="25400">
                <a:solidFill>
                  <a:srgbClr val="EAB200"/>
                </a:solidFill>
              </a:ln>
              <a:effectLst/>
            </c:spPr>
          </c:marker>
          <c:cat>
            <c:numRef>
              <c:f>'PM2.5_Chart (2)'!$B$5:$D$5</c:f>
              <c:numCache>
                <c:formatCode>General</c:formatCode>
                <c:ptCount val="3"/>
                <c:pt idx="0">
                  <c:v>2013</c:v>
                </c:pt>
                <c:pt idx="1">
                  <c:v>2016</c:v>
                </c:pt>
                <c:pt idx="2">
                  <c:v>2019</c:v>
                </c:pt>
              </c:numCache>
            </c:numRef>
          </c:cat>
          <c:val>
            <c:numRef>
              <c:f>'PM2.5_Chart (2)'!$B$9:$D$9</c:f>
              <c:numCache>
                <c:formatCode>_-* #,##0_-;\-* #,##0_-;_-* "-"??_-;_-@_-</c:formatCode>
                <c:ptCount val="3"/>
                <c:pt idx="0">
                  <c:v>1.0675947392414924</c:v>
                </c:pt>
                <c:pt idx="1">
                  <c:v>1.0581763969404323</c:v>
                </c:pt>
                <c:pt idx="2">
                  <c:v>0.94865169099180024</c:v>
                </c:pt>
              </c:numCache>
            </c:numRef>
          </c:val>
          <c:smooth val="0"/>
          <c:extLst>
            <c:ext xmlns:c16="http://schemas.microsoft.com/office/drawing/2014/chart" uri="{C3380CC4-5D6E-409C-BE32-E72D297353CC}">
              <c16:uniqueId val="{00000005-D03E-4EB2-801B-26B5D983BA9A}"/>
            </c:ext>
          </c:extLst>
        </c:ser>
        <c:dLbls>
          <c:showLegendKey val="0"/>
          <c:showVal val="0"/>
          <c:showCatName val="0"/>
          <c:showSerName val="0"/>
          <c:showPercent val="0"/>
          <c:showBubbleSize val="0"/>
        </c:dLbls>
        <c:marker val="1"/>
        <c:smooth val="0"/>
        <c:axId val="673237656"/>
        <c:axId val="673237984"/>
        <c:extLst/>
      </c:lineChart>
      <c:catAx>
        <c:axId val="673237656"/>
        <c:scaling>
          <c:orientation val="minMax"/>
        </c:scaling>
        <c:delete val="0"/>
        <c:axPos val="b"/>
        <c:numFmt formatCode="General" sourceLinked="1"/>
        <c:majorTickMark val="none"/>
        <c:minorTickMark val="none"/>
        <c:tickLblPos val="nextTo"/>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3237984"/>
        <c:crosses val="autoZero"/>
        <c:auto val="1"/>
        <c:lblAlgn val="ctr"/>
        <c:lblOffset val="100"/>
        <c:noMultiLvlLbl val="0"/>
      </c:catAx>
      <c:valAx>
        <c:axId val="67323798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Tonnes/yr</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_-* #,##0_-;\-* #,##0_-;_-* &quot;-&quot;??_-;_-@_-" sourceLinked="1"/>
        <c:majorTickMark val="out"/>
        <c:minorTickMark val="none"/>
        <c:tickLblPos val="nextTo"/>
        <c:spPr>
          <a:noFill/>
          <a:ln w="12700">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3237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dirty="0"/>
              <a:t>PM</a:t>
            </a:r>
            <a:r>
              <a:rPr lang="en-GB" baseline="-25000" dirty="0"/>
              <a:t>10</a:t>
            </a:r>
          </a:p>
        </c:rich>
      </c:tx>
      <c:layout>
        <c:manualLayout>
          <c:xMode val="edge"/>
          <c:yMode val="edge"/>
          <c:x val="0.36340327800859784"/>
          <c:y val="2.9027616005324625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7245844269466318"/>
          <c:y val="3.8518518518518521E-2"/>
          <c:w val="0.36375676264629414"/>
          <c:h val="0.83786590795640092"/>
        </c:manualLayout>
      </c:layout>
      <c:lineChart>
        <c:grouping val="standard"/>
        <c:varyColors val="0"/>
        <c:ser>
          <c:idx val="5"/>
          <c:order val="0"/>
          <c:tx>
            <c:strRef>
              <c:f>'PM10_Chart (2)'!$A$11</c:f>
              <c:strCache>
                <c:ptCount val="1"/>
                <c:pt idx="0">
                  <c:v>Total</c:v>
                </c:pt>
              </c:strCache>
            </c:strRef>
          </c:tx>
          <c:spPr>
            <a:ln w="25400" cap="rnd">
              <a:solidFill>
                <a:srgbClr val="CF0072"/>
              </a:solidFill>
              <a:round/>
            </a:ln>
            <a:effectLst/>
          </c:spPr>
          <c:marker>
            <c:symbol val="circle"/>
            <c:size val="5"/>
            <c:spPr>
              <a:solidFill>
                <a:schemeClr val="bg1"/>
              </a:solidFill>
              <a:ln w="25400">
                <a:solidFill>
                  <a:srgbClr val="CF0072"/>
                </a:solidFill>
              </a:ln>
              <a:effectLst/>
            </c:spPr>
          </c:marker>
          <c:cat>
            <c:numRef>
              <c:f>'PM10_Chart (2)'!$B$5:$D$5</c:f>
              <c:numCache>
                <c:formatCode>General</c:formatCode>
                <c:ptCount val="3"/>
                <c:pt idx="0">
                  <c:v>2013</c:v>
                </c:pt>
                <c:pt idx="1">
                  <c:v>2016</c:v>
                </c:pt>
                <c:pt idx="2">
                  <c:v>2019</c:v>
                </c:pt>
              </c:numCache>
            </c:numRef>
          </c:cat>
          <c:val>
            <c:numRef>
              <c:f>'PM10_Chart (2)'!$B$11:$D$11</c:f>
              <c:numCache>
                <c:formatCode>_-* #,##0_-;\-* #,##0_-;_-* "-"??_-;_-@_-</c:formatCode>
                <c:ptCount val="3"/>
                <c:pt idx="0">
                  <c:v>188.43597600151384</c:v>
                </c:pt>
                <c:pt idx="1">
                  <c:v>206.87163213932837</c:v>
                </c:pt>
                <c:pt idx="2">
                  <c:v>163.97198910190224</c:v>
                </c:pt>
              </c:numCache>
            </c:numRef>
          </c:val>
          <c:smooth val="0"/>
          <c:extLst>
            <c:ext xmlns:c16="http://schemas.microsoft.com/office/drawing/2014/chart" uri="{C3380CC4-5D6E-409C-BE32-E72D297353CC}">
              <c16:uniqueId val="{00000000-EFFE-424A-9C8D-29B5BCE81262}"/>
            </c:ext>
          </c:extLst>
        </c:ser>
        <c:ser>
          <c:idx val="4"/>
          <c:order val="1"/>
          <c:tx>
            <c:strRef>
              <c:f>'PM10_Chart (2)'!$A$10</c:f>
              <c:strCache>
                <c:ptCount val="1"/>
                <c:pt idx="0">
                  <c:v>Transport</c:v>
                </c:pt>
              </c:strCache>
            </c:strRef>
          </c:tx>
          <c:spPr>
            <a:ln w="25400" cap="rnd">
              <a:solidFill>
                <a:srgbClr val="0070C0"/>
              </a:solidFill>
              <a:round/>
            </a:ln>
            <a:effectLst/>
          </c:spPr>
          <c:marker>
            <c:symbol val="circle"/>
            <c:size val="5"/>
            <c:spPr>
              <a:solidFill>
                <a:schemeClr val="bg1"/>
              </a:solidFill>
              <a:ln w="25400">
                <a:solidFill>
                  <a:srgbClr val="0070C0"/>
                </a:solidFill>
              </a:ln>
              <a:effectLst/>
            </c:spPr>
          </c:marker>
          <c:cat>
            <c:numRef>
              <c:f>'PM10_Chart (2)'!$B$5:$D$5</c:f>
              <c:numCache>
                <c:formatCode>General</c:formatCode>
                <c:ptCount val="3"/>
                <c:pt idx="0">
                  <c:v>2013</c:v>
                </c:pt>
                <c:pt idx="1">
                  <c:v>2016</c:v>
                </c:pt>
                <c:pt idx="2">
                  <c:v>2019</c:v>
                </c:pt>
              </c:numCache>
            </c:numRef>
          </c:cat>
          <c:val>
            <c:numRef>
              <c:f>'PM10_Chart (2)'!$B$10:$D$10</c:f>
              <c:numCache>
                <c:formatCode>_-* #,##0_-;\-* #,##0_-;_-* "-"??_-;_-@_-</c:formatCode>
                <c:ptCount val="3"/>
                <c:pt idx="0">
                  <c:v>63.162819106558601</c:v>
                </c:pt>
                <c:pt idx="1">
                  <c:v>58.163263028805211</c:v>
                </c:pt>
                <c:pt idx="2">
                  <c:v>47.425928278363088</c:v>
                </c:pt>
              </c:numCache>
            </c:numRef>
          </c:val>
          <c:smooth val="0"/>
          <c:extLst>
            <c:ext xmlns:c16="http://schemas.microsoft.com/office/drawing/2014/chart" uri="{C3380CC4-5D6E-409C-BE32-E72D297353CC}">
              <c16:uniqueId val="{00000001-EFFE-424A-9C8D-29B5BCE81262}"/>
            </c:ext>
          </c:extLst>
        </c:ser>
        <c:ser>
          <c:idx val="1"/>
          <c:order val="2"/>
          <c:tx>
            <c:strRef>
              <c:f>'PM10_Chart (2)'!$A$7</c:f>
              <c:strCache>
                <c:ptCount val="1"/>
                <c:pt idx="0">
                  <c:v>Industrial &amp; commercial</c:v>
                </c:pt>
              </c:strCache>
            </c:strRef>
          </c:tx>
          <c:spPr>
            <a:ln w="25400" cap="rnd">
              <a:solidFill>
                <a:srgbClr val="00B0F0"/>
              </a:solidFill>
              <a:round/>
            </a:ln>
            <a:effectLst/>
          </c:spPr>
          <c:marker>
            <c:symbol val="circle"/>
            <c:size val="5"/>
            <c:spPr>
              <a:solidFill>
                <a:schemeClr val="bg1"/>
              </a:solidFill>
              <a:ln w="25400">
                <a:solidFill>
                  <a:srgbClr val="00B0F0"/>
                </a:solidFill>
              </a:ln>
              <a:effectLst/>
            </c:spPr>
          </c:marker>
          <c:cat>
            <c:numRef>
              <c:f>'PM10_Chart (2)'!$B$5:$D$5</c:f>
              <c:numCache>
                <c:formatCode>General</c:formatCode>
                <c:ptCount val="3"/>
                <c:pt idx="0">
                  <c:v>2013</c:v>
                </c:pt>
                <c:pt idx="1">
                  <c:v>2016</c:v>
                </c:pt>
                <c:pt idx="2">
                  <c:v>2019</c:v>
                </c:pt>
              </c:numCache>
            </c:numRef>
          </c:cat>
          <c:val>
            <c:numRef>
              <c:f>'PM10_Chart (2)'!$B$7:$D$7</c:f>
              <c:numCache>
                <c:formatCode>_-* #,##0_-;\-* #,##0_-;_-* "-"??_-;_-@_-</c:formatCode>
                <c:ptCount val="3"/>
                <c:pt idx="0">
                  <c:v>72.252429556029611</c:v>
                </c:pt>
                <c:pt idx="1">
                  <c:v>101.45037082808616</c:v>
                </c:pt>
                <c:pt idx="2">
                  <c:v>72.8934051740749</c:v>
                </c:pt>
              </c:numCache>
            </c:numRef>
          </c:val>
          <c:smooth val="0"/>
          <c:extLst>
            <c:ext xmlns:c16="http://schemas.microsoft.com/office/drawing/2014/chart" uri="{C3380CC4-5D6E-409C-BE32-E72D297353CC}">
              <c16:uniqueId val="{00000002-EFFE-424A-9C8D-29B5BCE81262}"/>
            </c:ext>
          </c:extLst>
        </c:ser>
        <c:ser>
          <c:idx val="0"/>
          <c:order val="3"/>
          <c:tx>
            <c:strRef>
              <c:f>'PM10_Chart (2)'!$A$6</c:f>
              <c:strCache>
                <c:ptCount val="1"/>
                <c:pt idx="0">
                  <c:v>Domestic</c:v>
                </c:pt>
              </c:strCache>
            </c:strRef>
          </c:tx>
          <c:spPr>
            <a:ln w="28575" cap="rnd">
              <a:solidFill>
                <a:srgbClr val="9966FF"/>
              </a:solidFill>
              <a:round/>
            </a:ln>
            <a:effectLst/>
          </c:spPr>
          <c:marker>
            <c:symbol val="circle"/>
            <c:size val="5"/>
            <c:spPr>
              <a:solidFill>
                <a:schemeClr val="bg1"/>
              </a:solidFill>
              <a:ln w="25400">
                <a:solidFill>
                  <a:srgbClr val="9966FF"/>
                </a:solidFill>
              </a:ln>
              <a:effectLst/>
            </c:spPr>
          </c:marker>
          <c:cat>
            <c:numRef>
              <c:f>'PM10_Chart (2)'!$B$5:$D$5</c:f>
              <c:numCache>
                <c:formatCode>General</c:formatCode>
                <c:ptCount val="3"/>
                <c:pt idx="0">
                  <c:v>2013</c:v>
                </c:pt>
                <c:pt idx="1">
                  <c:v>2016</c:v>
                </c:pt>
                <c:pt idx="2">
                  <c:v>2019</c:v>
                </c:pt>
              </c:numCache>
            </c:numRef>
          </c:cat>
          <c:val>
            <c:numRef>
              <c:f>'PM10_Chart (2)'!$B$6:$D$6</c:f>
              <c:numCache>
                <c:formatCode>_-* #,##0_-;\-* #,##0_-;_-* "-"??_-;_-@_-</c:formatCode>
                <c:ptCount val="3"/>
                <c:pt idx="0">
                  <c:v>19.929290370142024</c:v>
                </c:pt>
                <c:pt idx="1">
                  <c:v>14.459234975164657</c:v>
                </c:pt>
                <c:pt idx="2">
                  <c:v>14.711899216968462</c:v>
                </c:pt>
              </c:numCache>
            </c:numRef>
          </c:val>
          <c:smooth val="0"/>
          <c:extLst>
            <c:ext xmlns:c16="http://schemas.microsoft.com/office/drawing/2014/chart" uri="{C3380CC4-5D6E-409C-BE32-E72D297353CC}">
              <c16:uniqueId val="{00000003-EFFE-424A-9C8D-29B5BCE81262}"/>
            </c:ext>
          </c:extLst>
        </c:ser>
        <c:ser>
          <c:idx val="2"/>
          <c:order val="4"/>
          <c:tx>
            <c:strRef>
              <c:f>'PM10_Chart (2)'!$A$8</c:f>
              <c:strCache>
                <c:ptCount val="1"/>
                <c:pt idx="0">
                  <c:v>Miscellaneous</c:v>
                </c:pt>
              </c:strCache>
            </c:strRef>
          </c:tx>
          <c:spPr>
            <a:ln w="28575" cap="rnd">
              <a:solidFill>
                <a:srgbClr val="009A00"/>
              </a:solidFill>
              <a:round/>
            </a:ln>
            <a:effectLst/>
          </c:spPr>
          <c:marker>
            <c:symbol val="circle"/>
            <c:size val="5"/>
            <c:spPr>
              <a:solidFill>
                <a:schemeClr val="bg1"/>
              </a:solidFill>
              <a:ln w="25400">
                <a:solidFill>
                  <a:srgbClr val="009A00"/>
                </a:solidFill>
              </a:ln>
              <a:effectLst/>
            </c:spPr>
          </c:marker>
          <c:cat>
            <c:numRef>
              <c:f>'PM10_Chart (2)'!$B$5:$D$5</c:f>
              <c:numCache>
                <c:formatCode>General</c:formatCode>
                <c:ptCount val="3"/>
                <c:pt idx="0">
                  <c:v>2013</c:v>
                </c:pt>
                <c:pt idx="1">
                  <c:v>2016</c:v>
                </c:pt>
                <c:pt idx="2">
                  <c:v>2019</c:v>
                </c:pt>
              </c:numCache>
            </c:numRef>
          </c:cat>
          <c:val>
            <c:numRef>
              <c:f>'PM10_Chart (2)'!$B$8:$D$8</c:f>
              <c:numCache>
                <c:formatCode>_-* #,##0_-;\-* #,##0_-;_-* "-"??_-;_-@_-</c:formatCode>
                <c:ptCount val="3"/>
                <c:pt idx="0">
                  <c:v>3.9135400176326884</c:v>
                </c:pt>
                <c:pt idx="1">
                  <c:v>3.870271016652628</c:v>
                </c:pt>
                <c:pt idx="2">
                  <c:v>2.9976827364571568</c:v>
                </c:pt>
              </c:numCache>
            </c:numRef>
          </c:val>
          <c:smooth val="0"/>
          <c:extLst>
            <c:ext xmlns:c16="http://schemas.microsoft.com/office/drawing/2014/chart" uri="{C3380CC4-5D6E-409C-BE32-E72D297353CC}">
              <c16:uniqueId val="{00000004-EFFE-424A-9C8D-29B5BCE81262}"/>
            </c:ext>
          </c:extLst>
        </c:ser>
        <c:ser>
          <c:idx val="3"/>
          <c:order val="5"/>
          <c:tx>
            <c:strRef>
              <c:f>'PM10_Chart (2)'!$A$9</c:f>
              <c:strCache>
                <c:ptCount val="1"/>
                <c:pt idx="0">
                  <c:v>Resuspension</c:v>
                </c:pt>
              </c:strCache>
            </c:strRef>
          </c:tx>
          <c:spPr>
            <a:ln w="28575" cap="rnd">
              <a:solidFill>
                <a:srgbClr val="EAB200"/>
              </a:solidFill>
              <a:round/>
            </a:ln>
            <a:effectLst/>
          </c:spPr>
          <c:marker>
            <c:symbol val="circle"/>
            <c:size val="5"/>
            <c:spPr>
              <a:solidFill>
                <a:schemeClr val="bg1"/>
              </a:solidFill>
              <a:ln w="25400">
                <a:solidFill>
                  <a:srgbClr val="EAB200"/>
                </a:solidFill>
              </a:ln>
              <a:effectLst/>
            </c:spPr>
          </c:marker>
          <c:cat>
            <c:numRef>
              <c:f>'PM10_Chart (2)'!$B$5:$D$5</c:f>
              <c:numCache>
                <c:formatCode>General</c:formatCode>
                <c:ptCount val="3"/>
                <c:pt idx="0">
                  <c:v>2013</c:v>
                </c:pt>
                <c:pt idx="1">
                  <c:v>2016</c:v>
                </c:pt>
                <c:pt idx="2">
                  <c:v>2019</c:v>
                </c:pt>
              </c:numCache>
            </c:numRef>
          </c:cat>
          <c:val>
            <c:numRef>
              <c:f>'PM10_Chart (2)'!$B$9:$D$9</c:f>
              <c:numCache>
                <c:formatCode>_-* #,##0_-;\-* #,##0_-;_-* "-"??_-;_-@_-</c:formatCode>
                <c:ptCount val="3"/>
                <c:pt idx="0">
                  <c:v>29.177896951150895</c:v>
                </c:pt>
                <c:pt idx="1">
                  <c:v>28.928492290619729</c:v>
                </c:pt>
                <c:pt idx="2">
                  <c:v>25.943073696038624</c:v>
                </c:pt>
              </c:numCache>
            </c:numRef>
          </c:val>
          <c:smooth val="0"/>
          <c:extLst>
            <c:ext xmlns:c16="http://schemas.microsoft.com/office/drawing/2014/chart" uri="{C3380CC4-5D6E-409C-BE32-E72D297353CC}">
              <c16:uniqueId val="{00000005-EFFE-424A-9C8D-29B5BCE81262}"/>
            </c:ext>
          </c:extLst>
        </c:ser>
        <c:dLbls>
          <c:showLegendKey val="0"/>
          <c:showVal val="0"/>
          <c:showCatName val="0"/>
          <c:showSerName val="0"/>
          <c:showPercent val="0"/>
          <c:showBubbleSize val="0"/>
        </c:dLbls>
        <c:marker val="1"/>
        <c:smooth val="0"/>
        <c:axId val="673237656"/>
        <c:axId val="673237984"/>
        <c:extLst/>
      </c:lineChart>
      <c:catAx>
        <c:axId val="673237656"/>
        <c:scaling>
          <c:orientation val="minMax"/>
        </c:scaling>
        <c:delete val="0"/>
        <c:axPos val="b"/>
        <c:numFmt formatCode="General" sourceLinked="1"/>
        <c:majorTickMark val="none"/>
        <c:minorTickMark val="none"/>
        <c:tickLblPos val="nextTo"/>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3237984"/>
        <c:crosses val="autoZero"/>
        <c:auto val="1"/>
        <c:lblAlgn val="ctr"/>
        <c:lblOffset val="100"/>
        <c:noMultiLvlLbl val="0"/>
      </c:catAx>
      <c:valAx>
        <c:axId val="67323798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Tonnes/yr</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_-* #,##0_-;\-* #,##0_-;_-* &quot;-&quot;??_-;_-@_-" sourceLinked="1"/>
        <c:majorTickMark val="out"/>
        <c:minorTickMark val="none"/>
        <c:tickLblPos val="nextTo"/>
        <c:spPr>
          <a:noFill/>
          <a:ln w="12700">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3237656"/>
        <c:crosses val="autoZero"/>
        <c:crossBetween val="between"/>
      </c:valAx>
      <c:spPr>
        <a:noFill/>
        <a:ln>
          <a:noFill/>
        </a:ln>
        <a:effectLst/>
      </c:spPr>
    </c:plotArea>
    <c:legend>
      <c:legendPos val="r"/>
      <c:layout>
        <c:manualLayout>
          <c:xMode val="edge"/>
          <c:yMode val="edge"/>
          <c:x val="0.62256310620808752"/>
          <c:y val="0.18285678818054227"/>
          <c:w val="0.37366630138434181"/>
          <c:h val="0.7103030694051355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658162207591441E-2"/>
          <c:y val="7.3254564983888298E-2"/>
          <c:w val="0.82969697690487498"/>
          <c:h val="0.76050559469539991"/>
        </c:manualLayout>
      </c:layout>
      <c:lineChart>
        <c:grouping val="standard"/>
        <c:varyColors val="0"/>
        <c:ser>
          <c:idx val="1"/>
          <c:order val="1"/>
          <c:tx>
            <c:strRef>
              <c:f>Full_Table_2012_2021_Chart!$F$1</c:f>
              <c:strCache>
                <c:ptCount val="1"/>
                <c:pt idx="0">
                  <c:v>SDT 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Full_Table_2012_2021_Chart!$F$2:$F$114</c:f>
              <c:numCache>
                <c:formatCode>General</c:formatCode>
                <c:ptCount val="112"/>
                <c:pt idx="0">
                  <c:v>56.47</c:v>
                </c:pt>
                <c:pt idx="1">
                  <c:v>47.08</c:v>
                </c:pt>
                <c:pt idx="2">
                  <c:v>30.78</c:v>
                </c:pt>
                <c:pt idx="3">
                  <c:v>33.880000000000003</c:v>
                </c:pt>
                <c:pt idx="4">
                  <c:v>35.69</c:v>
                </c:pt>
                <c:pt idx="5">
                  <c:v>42.07</c:v>
                </c:pt>
                <c:pt idx="6">
                  <c:v>58.45</c:v>
                </c:pt>
                <c:pt idx="7">
                  <c:v>54.21</c:v>
                </c:pt>
                <c:pt idx="8">
                  <c:v>70.510000000000005</c:v>
                </c:pt>
                <c:pt idx="9">
                  <c:v>70.48</c:v>
                </c:pt>
                <c:pt idx="10">
                  <c:v>71.400000000000006</c:v>
                </c:pt>
                <c:pt idx="11">
                  <c:v>75.42</c:v>
                </c:pt>
                <c:pt idx="12">
                  <c:v>38.56</c:v>
                </c:pt>
                <c:pt idx="13">
                  <c:v>59.22</c:v>
                </c:pt>
                <c:pt idx="14">
                  <c:v>54.29</c:v>
                </c:pt>
                <c:pt idx="15">
                  <c:v>62.37</c:v>
                </c:pt>
                <c:pt idx="16">
                  <c:v>50.56</c:v>
                </c:pt>
                <c:pt idx="17">
                  <c:v>60.9</c:v>
                </c:pt>
                <c:pt idx="18">
                  <c:v>55.1</c:v>
                </c:pt>
                <c:pt idx="19">
                  <c:v>68.89</c:v>
                </c:pt>
                <c:pt idx="20">
                  <c:v>57.11</c:v>
                </c:pt>
                <c:pt idx="21">
                  <c:v>54.13</c:v>
                </c:pt>
                <c:pt idx="22">
                  <c:v>48.1</c:v>
                </c:pt>
                <c:pt idx="23">
                  <c:v>67.3</c:v>
                </c:pt>
                <c:pt idx="24">
                  <c:v>64.69</c:v>
                </c:pt>
                <c:pt idx="25">
                  <c:v>51.83</c:v>
                </c:pt>
                <c:pt idx="26">
                  <c:v>65.55</c:v>
                </c:pt>
                <c:pt idx="27">
                  <c:v>70.53</c:v>
                </c:pt>
                <c:pt idx="28">
                  <c:v>44.76</c:v>
                </c:pt>
                <c:pt idx="29">
                  <c:v>73.819999999999993</c:v>
                </c:pt>
                <c:pt idx="30">
                  <c:v>49.39</c:v>
                </c:pt>
                <c:pt idx="31">
                  <c:v>66.92</c:v>
                </c:pt>
                <c:pt idx="33">
                  <c:v>26.66</c:v>
                </c:pt>
                <c:pt idx="34">
                  <c:v>51.94</c:v>
                </c:pt>
                <c:pt idx="35">
                  <c:v>61.56</c:v>
                </c:pt>
                <c:pt idx="36">
                  <c:v>61.32</c:v>
                </c:pt>
                <c:pt idx="37">
                  <c:v>46.2</c:v>
                </c:pt>
                <c:pt idx="38">
                  <c:v>50.23</c:v>
                </c:pt>
                <c:pt idx="39">
                  <c:v>38.64</c:v>
                </c:pt>
                <c:pt idx="40">
                  <c:v>50.41</c:v>
                </c:pt>
                <c:pt idx="41">
                  <c:v>48.2</c:v>
                </c:pt>
                <c:pt idx="42">
                  <c:v>64.989999999999995</c:v>
                </c:pt>
                <c:pt idx="43">
                  <c:v>48.42</c:v>
                </c:pt>
                <c:pt idx="44">
                  <c:v>37.97</c:v>
                </c:pt>
                <c:pt idx="45">
                  <c:v>52.62</c:v>
                </c:pt>
                <c:pt idx="46">
                  <c:v>59.27</c:v>
                </c:pt>
                <c:pt idx="47">
                  <c:v>55.09</c:v>
                </c:pt>
                <c:pt idx="48">
                  <c:v>53.05</c:v>
                </c:pt>
                <c:pt idx="49">
                  <c:v>63.37</c:v>
                </c:pt>
                <c:pt idx="50">
                  <c:v>56.72</c:v>
                </c:pt>
                <c:pt idx="51">
                  <c:v>40.520000000000003</c:v>
                </c:pt>
                <c:pt idx="52">
                  <c:v>46.32</c:v>
                </c:pt>
                <c:pt idx="53">
                  <c:v>50.33</c:v>
                </c:pt>
                <c:pt idx="54">
                  <c:v>65.430000000000007</c:v>
                </c:pt>
                <c:pt idx="55">
                  <c:v>67.8</c:v>
                </c:pt>
                <c:pt idx="56">
                  <c:v>56.88</c:v>
                </c:pt>
                <c:pt idx="58">
                  <c:v>49.5</c:v>
                </c:pt>
                <c:pt idx="59">
                  <c:v>47.54</c:v>
                </c:pt>
                <c:pt idx="60">
                  <c:v>58.74</c:v>
                </c:pt>
                <c:pt idx="61">
                  <c:v>55.78</c:v>
                </c:pt>
                <c:pt idx="62">
                  <c:v>45.25</c:v>
                </c:pt>
                <c:pt idx="63">
                  <c:v>43.08</c:v>
                </c:pt>
                <c:pt idx="64">
                  <c:v>45.6</c:v>
                </c:pt>
                <c:pt idx="65">
                  <c:v>47.68</c:v>
                </c:pt>
                <c:pt idx="66">
                  <c:v>36.5</c:v>
                </c:pt>
                <c:pt idx="67">
                  <c:v>52.52</c:v>
                </c:pt>
                <c:pt idx="68">
                  <c:v>49.42</c:v>
                </c:pt>
                <c:pt idx="69">
                  <c:v>43.8</c:v>
                </c:pt>
                <c:pt idx="70">
                  <c:v>51.91</c:v>
                </c:pt>
                <c:pt idx="71">
                  <c:v>77.989999999999995</c:v>
                </c:pt>
                <c:pt idx="72">
                  <c:v>48.32</c:v>
                </c:pt>
                <c:pt idx="73">
                  <c:v>50.14</c:v>
                </c:pt>
                <c:pt idx="74">
                  <c:v>41.79</c:v>
                </c:pt>
                <c:pt idx="75">
                  <c:v>41.5</c:v>
                </c:pt>
                <c:pt idx="76">
                  <c:v>28.9</c:v>
                </c:pt>
                <c:pt idx="77">
                  <c:v>39.26</c:v>
                </c:pt>
                <c:pt idx="78">
                  <c:v>46.1</c:v>
                </c:pt>
                <c:pt idx="79">
                  <c:v>47.62</c:v>
                </c:pt>
                <c:pt idx="80">
                  <c:v>40.28</c:v>
                </c:pt>
                <c:pt idx="81">
                  <c:v>48.32</c:v>
                </c:pt>
                <c:pt idx="82">
                  <c:v>41.71</c:v>
                </c:pt>
                <c:pt idx="83">
                  <c:v>43.04</c:v>
                </c:pt>
                <c:pt idx="84">
                  <c:v>51.9</c:v>
                </c:pt>
                <c:pt idx="85">
                  <c:v>36.47</c:v>
                </c:pt>
                <c:pt idx="86">
                  <c:v>32.67</c:v>
                </c:pt>
                <c:pt idx="87">
                  <c:v>32.82</c:v>
                </c:pt>
                <c:pt idx="88">
                  <c:v>29.68</c:v>
                </c:pt>
                <c:pt idx="89">
                  <c:v>33.119999999999997</c:v>
                </c:pt>
                <c:pt idx="90">
                  <c:v>34.340000000000003</c:v>
                </c:pt>
                <c:pt idx="91">
                  <c:v>46.53</c:v>
                </c:pt>
                <c:pt idx="92">
                  <c:v>35.700000000000003</c:v>
                </c:pt>
                <c:pt idx="93">
                  <c:v>27.48</c:v>
                </c:pt>
                <c:pt idx="94">
                  <c:v>30.69</c:v>
                </c:pt>
                <c:pt idx="95">
                  <c:v>27.16</c:v>
                </c:pt>
                <c:pt idx="96">
                  <c:v>30.23</c:v>
                </c:pt>
                <c:pt idx="97">
                  <c:v>24.71</c:v>
                </c:pt>
                <c:pt idx="99">
                  <c:v>37.99</c:v>
                </c:pt>
                <c:pt idx="100">
                  <c:v>18.43</c:v>
                </c:pt>
                <c:pt idx="101">
                  <c:v>46.56</c:v>
                </c:pt>
                <c:pt idx="102">
                  <c:v>36.61</c:v>
                </c:pt>
                <c:pt idx="103">
                  <c:v>41.18</c:v>
                </c:pt>
                <c:pt idx="104">
                  <c:v>37.65</c:v>
                </c:pt>
                <c:pt idx="105">
                  <c:v>39.619999999999997</c:v>
                </c:pt>
                <c:pt idx="106">
                  <c:v>37.869999999999997</c:v>
                </c:pt>
                <c:pt idx="107">
                  <c:v>33.590000000000003</c:v>
                </c:pt>
                <c:pt idx="108">
                  <c:v>31.91</c:v>
                </c:pt>
                <c:pt idx="109">
                  <c:v>34.159999999999997</c:v>
                </c:pt>
                <c:pt idx="110">
                  <c:v>22.03</c:v>
                </c:pt>
                <c:pt idx="111">
                  <c:v>38.44</c:v>
                </c:pt>
              </c:numCache>
            </c:numRef>
          </c:val>
          <c:smooth val="0"/>
          <c:extLst>
            <c:ext xmlns:c16="http://schemas.microsoft.com/office/drawing/2014/chart" uri="{C3380CC4-5D6E-409C-BE32-E72D297353CC}">
              <c16:uniqueId val="{00000000-6BDE-4EA7-9495-AC7FC75BF4E8}"/>
            </c:ext>
          </c:extLst>
        </c:ser>
        <c:ser>
          <c:idx val="2"/>
          <c:order val="2"/>
          <c:tx>
            <c:strRef>
              <c:f>Full_Table_2012_2021_Chart!$G$1</c:f>
              <c:strCache>
                <c:ptCount val="1"/>
                <c:pt idx="0">
                  <c:v>SDT 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Full_Table_2012_2021_Chart!$G$2:$G$114</c:f>
              <c:numCache>
                <c:formatCode>General</c:formatCode>
                <c:ptCount val="112"/>
                <c:pt idx="0">
                  <c:v>47.54</c:v>
                </c:pt>
                <c:pt idx="1">
                  <c:v>41.04</c:v>
                </c:pt>
                <c:pt idx="2">
                  <c:v>39.4</c:v>
                </c:pt>
                <c:pt idx="3">
                  <c:v>37.24</c:v>
                </c:pt>
                <c:pt idx="4">
                  <c:v>37.880000000000003</c:v>
                </c:pt>
                <c:pt idx="5">
                  <c:v>40.5</c:v>
                </c:pt>
                <c:pt idx="6">
                  <c:v>61.33</c:v>
                </c:pt>
                <c:pt idx="7">
                  <c:v>49.94</c:v>
                </c:pt>
                <c:pt idx="8">
                  <c:v>65.459999999999994</c:v>
                </c:pt>
                <c:pt idx="9">
                  <c:v>66.89</c:v>
                </c:pt>
                <c:pt idx="10">
                  <c:v>62.97</c:v>
                </c:pt>
                <c:pt idx="11">
                  <c:v>71.38</c:v>
                </c:pt>
                <c:pt idx="12">
                  <c:v>44.17</c:v>
                </c:pt>
                <c:pt idx="13">
                  <c:v>58.06</c:v>
                </c:pt>
                <c:pt idx="14">
                  <c:v>55.6</c:v>
                </c:pt>
                <c:pt idx="15">
                  <c:v>66.41</c:v>
                </c:pt>
                <c:pt idx="16">
                  <c:v>53.86</c:v>
                </c:pt>
                <c:pt idx="17">
                  <c:v>63.49</c:v>
                </c:pt>
                <c:pt idx="18">
                  <c:v>54.3</c:v>
                </c:pt>
                <c:pt idx="19">
                  <c:v>73.33</c:v>
                </c:pt>
                <c:pt idx="20">
                  <c:v>57.99</c:v>
                </c:pt>
                <c:pt idx="21">
                  <c:v>55.47</c:v>
                </c:pt>
                <c:pt idx="22">
                  <c:v>41.35</c:v>
                </c:pt>
                <c:pt idx="23">
                  <c:v>69.69</c:v>
                </c:pt>
                <c:pt idx="24">
                  <c:v>64.72</c:v>
                </c:pt>
                <c:pt idx="25">
                  <c:v>58.56</c:v>
                </c:pt>
                <c:pt idx="26">
                  <c:v>67.92</c:v>
                </c:pt>
                <c:pt idx="27">
                  <c:v>65.739999999999995</c:v>
                </c:pt>
                <c:pt idx="28">
                  <c:v>45.09</c:v>
                </c:pt>
                <c:pt idx="29">
                  <c:v>72.260000000000005</c:v>
                </c:pt>
                <c:pt idx="30">
                  <c:v>48.29</c:v>
                </c:pt>
                <c:pt idx="31">
                  <c:v>65.81</c:v>
                </c:pt>
                <c:pt idx="33">
                  <c:v>28.19</c:v>
                </c:pt>
                <c:pt idx="34">
                  <c:v>62.24</c:v>
                </c:pt>
                <c:pt idx="35">
                  <c:v>57.63</c:v>
                </c:pt>
                <c:pt idx="36">
                  <c:v>66.849999999999994</c:v>
                </c:pt>
                <c:pt idx="37">
                  <c:v>44.56</c:v>
                </c:pt>
                <c:pt idx="38">
                  <c:v>52.47</c:v>
                </c:pt>
                <c:pt idx="39">
                  <c:v>39.56</c:v>
                </c:pt>
                <c:pt idx="40">
                  <c:v>52.01</c:v>
                </c:pt>
                <c:pt idx="41">
                  <c:v>47.73</c:v>
                </c:pt>
                <c:pt idx="42">
                  <c:v>65.67</c:v>
                </c:pt>
                <c:pt idx="43">
                  <c:v>42.71</c:v>
                </c:pt>
                <c:pt idx="44">
                  <c:v>37.75</c:v>
                </c:pt>
                <c:pt idx="45">
                  <c:v>49.59</c:v>
                </c:pt>
                <c:pt idx="46">
                  <c:v>59.08</c:v>
                </c:pt>
                <c:pt idx="47">
                  <c:v>59.67</c:v>
                </c:pt>
                <c:pt idx="48">
                  <c:v>46.17</c:v>
                </c:pt>
                <c:pt idx="49">
                  <c:v>63.02</c:v>
                </c:pt>
                <c:pt idx="50">
                  <c:v>57.24</c:v>
                </c:pt>
                <c:pt idx="51">
                  <c:v>40.15</c:v>
                </c:pt>
                <c:pt idx="52">
                  <c:v>39.82</c:v>
                </c:pt>
                <c:pt idx="53">
                  <c:v>50.44</c:v>
                </c:pt>
                <c:pt idx="54">
                  <c:v>62.26</c:v>
                </c:pt>
                <c:pt idx="55">
                  <c:v>62.63</c:v>
                </c:pt>
                <c:pt idx="56">
                  <c:v>65.27</c:v>
                </c:pt>
                <c:pt idx="58">
                  <c:v>49.68</c:v>
                </c:pt>
                <c:pt idx="59">
                  <c:v>50.41</c:v>
                </c:pt>
                <c:pt idx="60">
                  <c:v>56.07</c:v>
                </c:pt>
                <c:pt idx="61">
                  <c:v>54.85</c:v>
                </c:pt>
                <c:pt idx="62">
                  <c:v>44.33</c:v>
                </c:pt>
                <c:pt idx="63">
                  <c:v>42.6</c:v>
                </c:pt>
                <c:pt idx="64">
                  <c:v>45.09</c:v>
                </c:pt>
                <c:pt idx="65">
                  <c:v>75.83</c:v>
                </c:pt>
                <c:pt idx="66">
                  <c:v>34.4</c:v>
                </c:pt>
                <c:pt idx="67">
                  <c:v>57.9</c:v>
                </c:pt>
                <c:pt idx="68">
                  <c:v>48.51</c:v>
                </c:pt>
                <c:pt idx="69">
                  <c:v>43.95</c:v>
                </c:pt>
                <c:pt idx="70">
                  <c:v>49.1</c:v>
                </c:pt>
                <c:pt idx="71">
                  <c:v>55.19</c:v>
                </c:pt>
                <c:pt idx="72">
                  <c:v>47.93</c:v>
                </c:pt>
                <c:pt idx="73">
                  <c:v>50.94</c:v>
                </c:pt>
                <c:pt idx="74">
                  <c:v>41.29</c:v>
                </c:pt>
                <c:pt idx="75">
                  <c:v>43.8</c:v>
                </c:pt>
                <c:pt idx="76">
                  <c:v>31.85</c:v>
                </c:pt>
                <c:pt idx="77">
                  <c:v>38.06</c:v>
                </c:pt>
                <c:pt idx="78">
                  <c:v>48.47</c:v>
                </c:pt>
                <c:pt idx="79">
                  <c:v>48.57</c:v>
                </c:pt>
                <c:pt idx="80">
                  <c:v>40.25</c:v>
                </c:pt>
                <c:pt idx="81">
                  <c:v>55.55</c:v>
                </c:pt>
                <c:pt idx="82">
                  <c:v>43.76</c:v>
                </c:pt>
                <c:pt idx="84">
                  <c:v>51.31</c:v>
                </c:pt>
                <c:pt idx="85">
                  <c:v>38.5</c:v>
                </c:pt>
                <c:pt idx="86">
                  <c:v>35.25</c:v>
                </c:pt>
                <c:pt idx="87">
                  <c:v>31.14</c:v>
                </c:pt>
                <c:pt idx="88">
                  <c:v>27.38</c:v>
                </c:pt>
                <c:pt idx="89">
                  <c:v>36.35</c:v>
                </c:pt>
                <c:pt idx="90">
                  <c:v>40.22</c:v>
                </c:pt>
                <c:pt idx="91">
                  <c:v>56.29</c:v>
                </c:pt>
                <c:pt idx="92">
                  <c:v>36.6</c:v>
                </c:pt>
                <c:pt idx="93">
                  <c:v>25.21</c:v>
                </c:pt>
                <c:pt idx="94">
                  <c:v>30.26</c:v>
                </c:pt>
                <c:pt idx="95">
                  <c:v>24.91</c:v>
                </c:pt>
                <c:pt idx="96">
                  <c:v>24.89</c:v>
                </c:pt>
                <c:pt idx="97">
                  <c:v>24.92</c:v>
                </c:pt>
                <c:pt idx="99">
                  <c:v>38.549999999999997</c:v>
                </c:pt>
                <c:pt idx="100">
                  <c:v>11.72</c:v>
                </c:pt>
                <c:pt idx="101">
                  <c:v>44.68</c:v>
                </c:pt>
                <c:pt idx="102">
                  <c:v>37.67</c:v>
                </c:pt>
                <c:pt idx="103">
                  <c:v>39.46</c:v>
                </c:pt>
                <c:pt idx="104">
                  <c:v>39.590000000000003</c:v>
                </c:pt>
                <c:pt idx="105">
                  <c:v>41.83</c:v>
                </c:pt>
                <c:pt idx="106">
                  <c:v>35.56</c:v>
                </c:pt>
                <c:pt idx="107">
                  <c:v>34.880000000000003</c:v>
                </c:pt>
                <c:pt idx="108">
                  <c:v>32.590000000000003</c:v>
                </c:pt>
                <c:pt idx="109">
                  <c:v>32.799999999999997</c:v>
                </c:pt>
                <c:pt idx="110">
                  <c:v>23.85</c:v>
                </c:pt>
                <c:pt idx="111">
                  <c:v>36.729999999999997</c:v>
                </c:pt>
              </c:numCache>
            </c:numRef>
          </c:val>
          <c:smooth val="0"/>
          <c:extLst>
            <c:ext xmlns:c16="http://schemas.microsoft.com/office/drawing/2014/chart" uri="{C3380CC4-5D6E-409C-BE32-E72D297353CC}">
              <c16:uniqueId val="{00000001-6BDE-4EA7-9495-AC7FC75BF4E8}"/>
            </c:ext>
          </c:extLst>
        </c:ser>
        <c:ser>
          <c:idx val="3"/>
          <c:order val="3"/>
          <c:tx>
            <c:strRef>
              <c:f>Full_Table_2012_2021_Chart!$H$1</c:f>
              <c:strCache>
                <c:ptCount val="1"/>
                <c:pt idx="0">
                  <c:v>SDT 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Full_Table_2012_2021_Chart!$H$2:$H$114</c:f>
              <c:numCache>
                <c:formatCode>General</c:formatCode>
                <c:ptCount val="112"/>
                <c:pt idx="0">
                  <c:v>48.42</c:v>
                </c:pt>
                <c:pt idx="1">
                  <c:v>47.16</c:v>
                </c:pt>
                <c:pt idx="2">
                  <c:v>36.17</c:v>
                </c:pt>
                <c:pt idx="3">
                  <c:v>31.53</c:v>
                </c:pt>
                <c:pt idx="4">
                  <c:v>36.06</c:v>
                </c:pt>
                <c:pt idx="5">
                  <c:v>40.98</c:v>
                </c:pt>
                <c:pt idx="6">
                  <c:v>57.74</c:v>
                </c:pt>
                <c:pt idx="7">
                  <c:v>56.13</c:v>
                </c:pt>
                <c:pt idx="8">
                  <c:v>70.63</c:v>
                </c:pt>
                <c:pt idx="9">
                  <c:v>68.72</c:v>
                </c:pt>
                <c:pt idx="10">
                  <c:v>67.56</c:v>
                </c:pt>
                <c:pt idx="11">
                  <c:v>79.430000000000007</c:v>
                </c:pt>
                <c:pt idx="12">
                  <c:v>45.96</c:v>
                </c:pt>
                <c:pt idx="13">
                  <c:v>53.29</c:v>
                </c:pt>
                <c:pt idx="14">
                  <c:v>53.14</c:v>
                </c:pt>
                <c:pt idx="15">
                  <c:v>57.68</c:v>
                </c:pt>
                <c:pt idx="16">
                  <c:v>53.49</c:v>
                </c:pt>
                <c:pt idx="17">
                  <c:v>64.34</c:v>
                </c:pt>
                <c:pt idx="18">
                  <c:v>53.23</c:v>
                </c:pt>
                <c:pt idx="19">
                  <c:v>72.47</c:v>
                </c:pt>
                <c:pt idx="20">
                  <c:v>50.64</c:v>
                </c:pt>
                <c:pt idx="21">
                  <c:v>50.72</c:v>
                </c:pt>
                <c:pt idx="22">
                  <c:v>43.35</c:v>
                </c:pt>
                <c:pt idx="23">
                  <c:v>68.459999999999994</c:v>
                </c:pt>
                <c:pt idx="24">
                  <c:v>63.04</c:v>
                </c:pt>
                <c:pt idx="25">
                  <c:v>50.65</c:v>
                </c:pt>
                <c:pt idx="26">
                  <c:v>66.89</c:v>
                </c:pt>
                <c:pt idx="27">
                  <c:v>69.13</c:v>
                </c:pt>
                <c:pt idx="28">
                  <c:v>45.85</c:v>
                </c:pt>
                <c:pt idx="29">
                  <c:v>76.569999999999993</c:v>
                </c:pt>
                <c:pt idx="30">
                  <c:v>44.91</c:v>
                </c:pt>
                <c:pt idx="31">
                  <c:v>65.87</c:v>
                </c:pt>
                <c:pt idx="33">
                  <c:v>32.06</c:v>
                </c:pt>
                <c:pt idx="34">
                  <c:v>58.61</c:v>
                </c:pt>
                <c:pt idx="35">
                  <c:v>59.99</c:v>
                </c:pt>
                <c:pt idx="36">
                  <c:v>61.12</c:v>
                </c:pt>
                <c:pt idx="37">
                  <c:v>44.69</c:v>
                </c:pt>
                <c:pt idx="38">
                  <c:v>51.24</c:v>
                </c:pt>
                <c:pt idx="39">
                  <c:v>39.29</c:v>
                </c:pt>
                <c:pt idx="40">
                  <c:v>50.78</c:v>
                </c:pt>
                <c:pt idx="41">
                  <c:v>48.91</c:v>
                </c:pt>
                <c:pt idx="42">
                  <c:v>69.099999999999994</c:v>
                </c:pt>
                <c:pt idx="43">
                  <c:v>46.99</c:v>
                </c:pt>
                <c:pt idx="44">
                  <c:v>36.67</c:v>
                </c:pt>
                <c:pt idx="45">
                  <c:v>53.34</c:v>
                </c:pt>
                <c:pt idx="46">
                  <c:v>56.52</c:v>
                </c:pt>
                <c:pt idx="47">
                  <c:v>55.64</c:v>
                </c:pt>
                <c:pt idx="48">
                  <c:v>56.71</c:v>
                </c:pt>
                <c:pt idx="49">
                  <c:v>61.64</c:v>
                </c:pt>
                <c:pt idx="50">
                  <c:v>55.46</c:v>
                </c:pt>
                <c:pt idx="51">
                  <c:v>40.31</c:v>
                </c:pt>
                <c:pt idx="52">
                  <c:v>40.21</c:v>
                </c:pt>
                <c:pt idx="53">
                  <c:v>48.23</c:v>
                </c:pt>
                <c:pt idx="54">
                  <c:v>67.39</c:v>
                </c:pt>
                <c:pt idx="55">
                  <c:v>68.31</c:v>
                </c:pt>
                <c:pt idx="56">
                  <c:v>53.85</c:v>
                </c:pt>
                <c:pt idx="58">
                  <c:v>53.18</c:v>
                </c:pt>
                <c:pt idx="59">
                  <c:v>51.41</c:v>
                </c:pt>
                <c:pt idx="60">
                  <c:v>58.5</c:v>
                </c:pt>
                <c:pt idx="61">
                  <c:v>55.03</c:v>
                </c:pt>
                <c:pt idx="62">
                  <c:v>44.17</c:v>
                </c:pt>
                <c:pt idx="63">
                  <c:v>42.67</c:v>
                </c:pt>
                <c:pt idx="64">
                  <c:v>40.28</c:v>
                </c:pt>
                <c:pt idx="65">
                  <c:v>42.61</c:v>
                </c:pt>
                <c:pt idx="66">
                  <c:v>13.32</c:v>
                </c:pt>
                <c:pt idx="67">
                  <c:v>44.7</c:v>
                </c:pt>
                <c:pt idx="68">
                  <c:v>50.78</c:v>
                </c:pt>
                <c:pt idx="69">
                  <c:v>45.28</c:v>
                </c:pt>
                <c:pt idx="70">
                  <c:v>52.11</c:v>
                </c:pt>
                <c:pt idx="71">
                  <c:v>55.52</c:v>
                </c:pt>
                <c:pt idx="72">
                  <c:v>74.02</c:v>
                </c:pt>
                <c:pt idx="73">
                  <c:v>46.64</c:v>
                </c:pt>
                <c:pt idx="74">
                  <c:v>41.12</c:v>
                </c:pt>
                <c:pt idx="75">
                  <c:v>43.45</c:v>
                </c:pt>
                <c:pt idx="76">
                  <c:v>32.21</c:v>
                </c:pt>
                <c:pt idx="77">
                  <c:v>38.590000000000003</c:v>
                </c:pt>
                <c:pt idx="78">
                  <c:v>51.8</c:v>
                </c:pt>
                <c:pt idx="79">
                  <c:v>43.43</c:v>
                </c:pt>
                <c:pt idx="80">
                  <c:v>38.049999999999997</c:v>
                </c:pt>
                <c:pt idx="81">
                  <c:v>40.07</c:v>
                </c:pt>
                <c:pt idx="82">
                  <c:v>41.97</c:v>
                </c:pt>
                <c:pt idx="83">
                  <c:v>45.43</c:v>
                </c:pt>
                <c:pt idx="84">
                  <c:v>47.35</c:v>
                </c:pt>
                <c:pt idx="85">
                  <c:v>34.799999999999997</c:v>
                </c:pt>
                <c:pt idx="86">
                  <c:v>33.53</c:v>
                </c:pt>
                <c:pt idx="87">
                  <c:v>33.619999999999997</c:v>
                </c:pt>
                <c:pt idx="88">
                  <c:v>28.71</c:v>
                </c:pt>
                <c:pt idx="89">
                  <c:v>36.76</c:v>
                </c:pt>
                <c:pt idx="90">
                  <c:v>39.96</c:v>
                </c:pt>
                <c:pt idx="91">
                  <c:v>43.52</c:v>
                </c:pt>
                <c:pt idx="92">
                  <c:v>30.32</c:v>
                </c:pt>
                <c:pt idx="93">
                  <c:v>22.26</c:v>
                </c:pt>
                <c:pt idx="94">
                  <c:v>33.979999999999997</c:v>
                </c:pt>
                <c:pt idx="95">
                  <c:v>26.16</c:v>
                </c:pt>
                <c:pt idx="96">
                  <c:v>30.49</c:v>
                </c:pt>
                <c:pt idx="97">
                  <c:v>25.43</c:v>
                </c:pt>
                <c:pt idx="99">
                  <c:v>38.36</c:v>
                </c:pt>
                <c:pt idx="100">
                  <c:v>15.96</c:v>
                </c:pt>
                <c:pt idx="101">
                  <c:v>44.14</c:v>
                </c:pt>
                <c:pt idx="102">
                  <c:v>36.700000000000003</c:v>
                </c:pt>
                <c:pt idx="103">
                  <c:v>46.11</c:v>
                </c:pt>
                <c:pt idx="104">
                  <c:v>38.020000000000003</c:v>
                </c:pt>
                <c:pt idx="105">
                  <c:v>39.29</c:v>
                </c:pt>
                <c:pt idx="106">
                  <c:v>37.33</c:v>
                </c:pt>
                <c:pt idx="107">
                  <c:v>34.880000000000003</c:v>
                </c:pt>
                <c:pt idx="108">
                  <c:v>31.87</c:v>
                </c:pt>
                <c:pt idx="109">
                  <c:v>31.36</c:v>
                </c:pt>
                <c:pt idx="110">
                  <c:v>24.82</c:v>
                </c:pt>
                <c:pt idx="111">
                  <c:v>35.770000000000003</c:v>
                </c:pt>
              </c:numCache>
            </c:numRef>
          </c:val>
          <c:smooth val="0"/>
          <c:extLst>
            <c:ext xmlns:c16="http://schemas.microsoft.com/office/drawing/2014/chart" uri="{C3380CC4-5D6E-409C-BE32-E72D297353CC}">
              <c16:uniqueId val="{00000002-6BDE-4EA7-9495-AC7FC75BF4E8}"/>
            </c:ext>
          </c:extLst>
        </c:ser>
        <c:ser>
          <c:idx val="4"/>
          <c:order val="4"/>
          <c:tx>
            <c:strRef>
              <c:f>Full_Table_2012_2021_Chart!$I$1</c:f>
              <c:strCache>
                <c:ptCount val="1"/>
                <c:pt idx="0">
                  <c:v>SDT 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Full_Table_2012_2021_Chart!$I$2:$I$114</c:f>
              <c:numCache>
                <c:formatCode>General</c:formatCode>
                <c:ptCount val="112"/>
                <c:pt idx="0">
                  <c:v>57.1</c:v>
                </c:pt>
                <c:pt idx="1">
                  <c:v>52.34</c:v>
                </c:pt>
                <c:pt idx="2">
                  <c:v>44.63</c:v>
                </c:pt>
                <c:pt idx="3">
                  <c:v>37.53</c:v>
                </c:pt>
                <c:pt idx="4">
                  <c:v>48.07</c:v>
                </c:pt>
                <c:pt idx="5">
                  <c:v>53.18</c:v>
                </c:pt>
                <c:pt idx="6">
                  <c:v>67.72</c:v>
                </c:pt>
                <c:pt idx="8">
                  <c:v>83.4</c:v>
                </c:pt>
                <c:pt idx="9">
                  <c:v>78.010000000000005</c:v>
                </c:pt>
                <c:pt idx="10">
                  <c:v>82.69</c:v>
                </c:pt>
                <c:pt idx="11">
                  <c:v>85.67</c:v>
                </c:pt>
                <c:pt idx="12">
                  <c:v>56.21</c:v>
                </c:pt>
                <c:pt idx="13">
                  <c:v>68.91</c:v>
                </c:pt>
                <c:pt idx="14">
                  <c:v>69.84</c:v>
                </c:pt>
                <c:pt idx="15">
                  <c:v>78.55</c:v>
                </c:pt>
                <c:pt idx="16">
                  <c:v>69.680000000000007</c:v>
                </c:pt>
                <c:pt idx="17">
                  <c:v>75.11</c:v>
                </c:pt>
                <c:pt idx="18">
                  <c:v>67.569999999999993</c:v>
                </c:pt>
                <c:pt idx="19">
                  <c:v>77.02</c:v>
                </c:pt>
                <c:pt idx="20">
                  <c:v>72.430000000000007</c:v>
                </c:pt>
                <c:pt idx="21">
                  <c:v>62.33</c:v>
                </c:pt>
                <c:pt idx="22">
                  <c:v>60.21</c:v>
                </c:pt>
                <c:pt idx="23">
                  <c:v>81.599999999999994</c:v>
                </c:pt>
                <c:pt idx="24">
                  <c:v>75.47</c:v>
                </c:pt>
                <c:pt idx="25">
                  <c:v>79.930000000000007</c:v>
                </c:pt>
                <c:pt idx="26">
                  <c:v>84.53</c:v>
                </c:pt>
                <c:pt idx="27">
                  <c:v>81</c:v>
                </c:pt>
                <c:pt idx="28">
                  <c:v>65.42</c:v>
                </c:pt>
                <c:pt idx="29">
                  <c:v>91.1</c:v>
                </c:pt>
                <c:pt idx="30">
                  <c:v>66.88</c:v>
                </c:pt>
                <c:pt idx="31">
                  <c:v>74.989999999999995</c:v>
                </c:pt>
                <c:pt idx="32">
                  <c:v>62.79</c:v>
                </c:pt>
                <c:pt idx="33">
                  <c:v>62.54</c:v>
                </c:pt>
                <c:pt idx="34">
                  <c:v>70.94</c:v>
                </c:pt>
                <c:pt idx="35">
                  <c:v>71.53</c:v>
                </c:pt>
                <c:pt idx="36">
                  <c:v>65.61</c:v>
                </c:pt>
                <c:pt idx="37">
                  <c:v>64.87</c:v>
                </c:pt>
                <c:pt idx="38">
                  <c:v>66.92</c:v>
                </c:pt>
                <c:pt idx="39">
                  <c:v>60.75</c:v>
                </c:pt>
                <c:pt idx="40">
                  <c:v>68.650000000000006</c:v>
                </c:pt>
                <c:pt idx="41">
                  <c:v>61.4</c:v>
                </c:pt>
                <c:pt idx="42">
                  <c:v>76.37</c:v>
                </c:pt>
                <c:pt idx="43">
                  <c:v>59.18</c:v>
                </c:pt>
                <c:pt idx="44">
                  <c:v>58.8</c:v>
                </c:pt>
                <c:pt idx="45">
                  <c:v>75.12</c:v>
                </c:pt>
                <c:pt idx="46">
                  <c:v>69.41</c:v>
                </c:pt>
                <c:pt idx="47">
                  <c:v>68.2</c:v>
                </c:pt>
                <c:pt idx="48">
                  <c:v>73.03</c:v>
                </c:pt>
                <c:pt idx="49">
                  <c:v>84.15</c:v>
                </c:pt>
                <c:pt idx="50">
                  <c:v>77.099999999999994</c:v>
                </c:pt>
                <c:pt idx="51">
                  <c:v>66.39</c:v>
                </c:pt>
                <c:pt idx="52">
                  <c:v>59.29</c:v>
                </c:pt>
                <c:pt idx="53">
                  <c:v>70.16</c:v>
                </c:pt>
                <c:pt idx="54">
                  <c:v>71.489999999999995</c:v>
                </c:pt>
                <c:pt idx="55">
                  <c:v>72.430000000000007</c:v>
                </c:pt>
                <c:pt idx="56">
                  <c:v>82.59</c:v>
                </c:pt>
                <c:pt idx="57">
                  <c:v>81.83</c:v>
                </c:pt>
                <c:pt idx="58">
                  <c:v>61.21</c:v>
                </c:pt>
                <c:pt idx="59">
                  <c:v>67.45</c:v>
                </c:pt>
                <c:pt idx="60">
                  <c:v>69.349999999999994</c:v>
                </c:pt>
                <c:pt idx="61">
                  <c:v>65.599999999999994</c:v>
                </c:pt>
                <c:pt idx="62">
                  <c:v>59.82</c:v>
                </c:pt>
                <c:pt idx="63">
                  <c:v>63.07</c:v>
                </c:pt>
                <c:pt idx="64">
                  <c:v>66.489999999999995</c:v>
                </c:pt>
                <c:pt idx="65">
                  <c:v>65.22</c:v>
                </c:pt>
                <c:pt idx="66">
                  <c:v>48.57</c:v>
                </c:pt>
                <c:pt idx="67">
                  <c:v>52.32</c:v>
                </c:pt>
                <c:pt idx="68">
                  <c:v>53.97</c:v>
                </c:pt>
                <c:pt idx="69">
                  <c:v>49.78</c:v>
                </c:pt>
                <c:pt idx="70">
                  <c:v>48.12</c:v>
                </c:pt>
                <c:pt idx="71">
                  <c:v>58.54</c:v>
                </c:pt>
                <c:pt idx="72">
                  <c:v>65.069999999999993</c:v>
                </c:pt>
                <c:pt idx="73">
                  <c:v>53.54</c:v>
                </c:pt>
                <c:pt idx="74">
                  <c:v>49.14</c:v>
                </c:pt>
                <c:pt idx="75">
                  <c:v>65.47</c:v>
                </c:pt>
                <c:pt idx="76">
                  <c:v>47.36</c:v>
                </c:pt>
                <c:pt idx="77">
                  <c:v>49.16</c:v>
                </c:pt>
                <c:pt idx="79">
                  <c:v>44.9</c:v>
                </c:pt>
                <c:pt idx="80">
                  <c:v>49.66</c:v>
                </c:pt>
                <c:pt idx="81">
                  <c:v>57.13</c:v>
                </c:pt>
                <c:pt idx="82">
                  <c:v>49.82</c:v>
                </c:pt>
                <c:pt idx="83">
                  <c:v>54.66</c:v>
                </c:pt>
                <c:pt idx="84">
                  <c:v>65.16</c:v>
                </c:pt>
                <c:pt idx="85">
                  <c:v>47.34</c:v>
                </c:pt>
                <c:pt idx="87">
                  <c:v>45.59</c:v>
                </c:pt>
                <c:pt idx="88">
                  <c:v>42.87</c:v>
                </c:pt>
                <c:pt idx="89">
                  <c:v>46.89</c:v>
                </c:pt>
                <c:pt idx="90">
                  <c:v>41.73</c:v>
                </c:pt>
                <c:pt idx="91">
                  <c:v>51.15</c:v>
                </c:pt>
                <c:pt idx="92">
                  <c:v>41.73</c:v>
                </c:pt>
                <c:pt idx="93">
                  <c:v>30.13</c:v>
                </c:pt>
                <c:pt idx="94">
                  <c:v>33.299999999999997</c:v>
                </c:pt>
                <c:pt idx="95">
                  <c:v>34.33</c:v>
                </c:pt>
                <c:pt idx="96">
                  <c:v>38.479999999999997</c:v>
                </c:pt>
                <c:pt idx="97">
                  <c:v>32.04</c:v>
                </c:pt>
                <c:pt idx="98">
                  <c:v>51.31</c:v>
                </c:pt>
                <c:pt idx="99">
                  <c:v>48.46</c:v>
                </c:pt>
                <c:pt idx="100">
                  <c:v>24.53</c:v>
                </c:pt>
                <c:pt idx="101">
                  <c:v>46.82</c:v>
                </c:pt>
                <c:pt idx="102">
                  <c:v>39.72</c:v>
                </c:pt>
                <c:pt idx="103">
                  <c:v>41.75</c:v>
                </c:pt>
                <c:pt idx="104">
                  <c:v>42.64</c:v>
                </c:pt>
                <c:pt idx="105">
                  <c:v>42.25</c:v>
                </c:pt>
                <c:pt idx="106">
                  <c:v>42.96</c:v>
                </c:pt>
                <c:pt idx="107">
                  <c:v>45.32</c:v>
                </c:pt>
                <c:pt idx="108">
                  <c:v>40.03</c:v>
                </c:pt>
                <c:pt idx="109">
                  <c:v>41.31</c:v>
                </c:pt>
                <c:pt idx="110">
                  <c:v>33.479999999999997</c:v>
                </c:pt>
                <c:pt idx="111">
                  <c:v>48.73</c:v>
                </c:pt>
              </c:numCache>
            </c:numRef>
          </c:val>
          <c:smooth val="0"/>
          <c:extLst>
            <c:ext xmlns:c16="http://schemas.microsoft.com/office/drawing/2014/chart" uri="{C3380CC4-5D6E-409C-BE32-E72D297353CC}">
              <c16:uniqueId val="{00000003-6BDE-4EA7-9495-AC7FC75BF4E8}"/>
            </c:ext>
          </c:extLst>
        </c:ser>
        <c:ser>
          <c:idx val="5"/>
          <c:order val="5"/>
          <c:tx>
            <c:strRef>
              <c:f>Full_Table_2012_2021_Chart!$J$1</c:f>
              <c:strCache>
                <c:ptCount val="1"/>
                <c:pt idx="0">
                  <c:v>SDT 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Full_Table_2012_2021_Chart!$J$2:$J$114</c:f>
              <c:numCache>
                <c:formatCode>General</c:formatCode>
                <c:ptCount val="112"/>
                <c:pt idx="0">
                  <c:v>36.119999999999997</c:v>
                </c:pt>
                <c:pt idx="1">
                  <c:v>22.99</c:v>
                </c:pt>
                <c:pt idx="2">
                  <c:v>26.3</c:v>
                </c:pt>
                <c:pt idx="3">
                  <c:v>27.34</c:v>
                </c:pt>
                <c:pt idx="4">
                  <c:v>31.81</c:v>
                </c:pt>
                <c:pt idx="5">
                  <c:v>33.08</c:v>
                </c:pt>
                <c:pt idx="6">
                  <c:v>42.01</c:v>
                </c:pt>
                <c:pt idx="7">
                  <c:v>45.37</c:v>
                </c:pt>
                <c:pt idx="8">
                  <c:v>57.64</c:v>
                </c:pt>
                <c:pt idx="9">
                  <c:v>57.02</c:v>
                </c:pt>
                <c:pt idx="10">
                  <c:v>49.67</c:v>
                </c:pt>
                <c:pt idx="11">
                  <c:v>41.2</c:v>
                </c:pt>
                <c:pt idx="12">
                  <c:v>31.3</c:v>
                </c:pt>
                <c:pt idx="13">
                  <c:v>33.32</c:v>
                </c:pt>
                <c:pt idx="14">
                  <c:v>30.89</c:v>
                </c:pt>
                <c:pt idx="15">
                  <c:v>35.479999999999997</c:v>
                </c:pt>
                <c:pt idx="16">
                  <c:v>33.090000000000003</c:v>
                </c:pt>
                <c:pt idx="17">
                  <c:v>48.03</c:v>
                </c:pt>
                <c:pt idx="18">
                  <c:v>44.34</c:v>
                </c:pt>
                <c:pt idx="19">
                  <c:v>58.65</c:v>
                </c:pt>
                <c:pt idx="20">
                  <c:v>50.51</c:v>
                </c:pt>
                <c:pt idx="21">
                  <c:v>46.87</c:v>
                </c:pt>
                <c:pt idx="22">
                  <c:v>42.9</c:v>
                </c:pt>
                <c:pt idx="23">
                  <c:v>50.64</c:v>
                </c:pt>
                <c:pt idx="24">
                  <c:v>37.53</c:v>
                </c:pt>
                <c:pt idx="25">
                  <c:v>32.82</c:v>
                </c:pt>
                <c:pt idx="26">
                  <c:v>32.409999999999997</c:v>
                </c:pt>
                <c:pt idx="27">
                  <c:v>33.68</c:v>
                </c:pt>
                <c:pt idx="28">
                  <c:v>34.42</c:v>
                </c:pt>
                <c:pt idx="29">
                  <c:v>43.28</c:v>
                </c:pt>
                <c:pt idx="30">
                  <c:v>42.35</c:v>
                </c:pt>
                <c:pt idx="31">
                  <c:v>49.93</c:v>
                </c:pt>
                <c:pt idx="32">
                  <c:v>54.69</c:v>
                </c:pt>
                <c:pt idx="33">
                  <c:v>48.7</c:v>
                </c:pt>
                <c:pt idx="34">
                  <c:v>50.77</c:v>
                </c:pt>
                <c:pt idx="35">
                  <c:v>44.26</c:v>
                </c:pt>
                <c:pt idx="36">
                  <c:v>38.82</c:v>
                </c:pt>
                <c:pt idx="37">
                  <c:v>32.299999999999997</c:v>
                </c:pt>
                <c:pt idx="38">
                  <c:v>35.049999999999997</c:v>
                </c:pt>
                <c:pt idx="39">
                  <c:v>31.5</c:v>
                </c:pt>
                <c:pt idx="40">
                  <c:v>34.15</c:v>
                </c:pt>
                <c:pt idx="41">
                  <c:v>32.630000000000003</c:v>
                </c:pt>
                <c:pt idx="42">
                  <c:v>42.05</c:v>
                </c:pt>
                <c:pt idx="43">
                  <c:v>41.84</c:v>
                </c:pt>
                <c:pt idx="44">
                  <c:v>41.76</c:v>
                </c:pt>
                <c:pt idx="45">
                  <c:v>51.25</c:v>
                </c:pt>
                <c:pt idx="46">
                  <c:v>49.02</c:v>
                </c:pt>
                <c:pt idx="47">
                  <c:v>35.19</c:v>
                </c:pt>
                <c:pt idx="48">
                  <c:v>37.799999999999997</c:v>
                </c:pt>
                <c:pt idx="49">
                  <c:v>39.03</c:v>
                </c:pt>
                <c:pt idx="50">
                  <c:v>36.25</c:v>
                </c:pt>
                <c:pt idx="51">
                  <c:v>33.4</c:v>
                </c:pt>
                <c:pt idx="52">
                  <c:v>32.75</c:v>
                </c:pt>
                <c:pt idx="53">
                  <c:v>40.96</c:v>
                </c:pt>
                <c:pt idx="54">
                  <c:v>42</c:v>
                </c:pt>
                <c:pt idx="55">
                  <c:v>54.18</c:v>
                </c:pt>
                <c:pt idx="56">
                  <c:v>54.46</c:v>
                </c:pt>
                <c:pt idx="57">
                  <c:v>64.03</c:v>
                </c:pt>
                <c:pt idx="58">
                  <c:v>34.07</c:v>
                </c:pt>
                <c:pt idx="59">
                  <c:v>42.06</c:v>
                </c:pt>
                <c:pt idx="60">
                  <c:v>33.92</c:v>
                </c:pt>
                <c:pt idx="61">
                  <c:v>34.729999999999997</c:v>
                </c:pt>
                <c:pt idx="62">
                  <c:v>28.96</c:v>
                </c:pt>
                <c:pt idx="63">
                  <c:v>32.119999999999997</c:v>
                </c:pt>
                <c:pt idx="64">
                  <c:v>36.32</c:v>
                </c:pt>
                <c:pt idx="65">
                  <c:v>33.65</c:v>
                </c:pt>
                <c:pt idx="66">
                  <c:v>22.6</c:v>
                </c:pt>
                <c:pt idx="67">
                  <c:v>44.31</c:v>
                </c:pt>
                <c:pt idx="69">
                  <c:v>38.46</c:v>
                </c:pt>
                <c:pt idx="70">
                  <c:v>38.18</c:v>
                </c:pt>
                <c:pt idx="71">
                  <c:v>42.62</c:v>
                </c:pt>
                <c:pt idx="72">
                  <c:v>31.78</c:v>
                </c:pt>
                <c:pt idx="73">
                  <c:v>28.66</c:v>
                </c:pt>
                <c:pt idx="74">
                  <c:v>22.66</c:v>
                </c:pt>
                <c:pt idx="75">
                  <c:v>29.42</c:v>
                </c:pt>
                <c:pt idx="76">
                  <c:v>26.2</c:v>
                </c:pt>
                <c:pt idx="77">
                  <c:v>32.03</c:v>
                </c:pt>
                <c:pt idx="79">
                  <c:v>39.479999999999997</c:v>
                </c:pt>
                <c:pt idx="80">
                  <c:v>34.36</c:v>
                </c:pt>
                <c:pt idx="81">
                  <c:v>48.21</c:v>
                </c:pt>
                <c:pt idx="82">
                  <c:v>40.32</c:v>
                </c:pt>
                <c:pt idx="83">
                  <c:v>38.159999999999997</c:v>
                </c:pt>
                <c:pt idx="84">
                  <c:v>29.34</c:v>
                </c:pt>
                <c:pt idx="85">
                  <c:v>23.73</c:v>
                </c:pt>
                <c:pt idx="86">
                  <c:v>23.71</c:v>
                </c:pt>
                <c:pt idx="87">
                  <c:v>25.73</c:v>
                </c:pt>
                <c:pt idx="88">
                  <c:v>27.23</c:v>
                </c:pt>
                <c:pt idx="89">
                  <c:v>25.68</c:v>
                </c:pt>
                <c:pt idx="90">
                  <c:v>31.74</c:v>
                </c:pt>
                <c:pt idx="91">
                  <c:v>42.26</c:v>
                </c:pt>
                <c:pt idx="92">
                  <c:v>53.64</c:v>
                </c:pt>
                <c:pt idx="101">
                  <c:v>69.88</c:v>
                </c:pt>
                <c:pt idx="102">
                  <c:v>31.16</c:v>
                </c:pt>
                <c:pt idx="103">
                  <c:v>36.130000000000003</c:v>
                </c:pt>
                <c:pt idx="104">
                  <c:v>30.22</c:v>
                </c:pt>
                <c:pt idx="105">
                  <c:v>29.44</c:v>
                </c:pt>
                <c:pt idx="106">
                  <c:v>23</c:v>
                </c:pt>
                <c:pt idx="107">
                  <c:v>24.97</c:v>
                </c:pt>
                <c:pt idx="108">
                  <c:v>22.36</c:v>
                </c:pt>
                <c:pt idx="109">
                  <c:v>23.4</c:v>
                </c:pt>
                <c:pt idx="110">
                  <c:v>17.54</c:v>
                </c:pt>
                <c:pt idx="111">
                  <c:v>28.58</c:v>
                </c:pt>
              </c:numCache>
            </c:numRef>
          </c:val>
          <c:smooth val="0"/>
          <c:extLst>
            <c:ext xmlns:c16="http://schemas.microsoft.com/office/drawing/2014/chart" uri="{C3380CC4-5D6E-409C-BE32-E72D297353CC}">
              <c16:uniqueId val="{00000004-6BDE-4EA7-9495-AC7FC75BF4E8}"/>
            </c:ext>
          </c:extLst>
        </c:ser>
        <c:ser>
          <c:idx val="6"/>
          <c:order val="6"/>
          <c:tx>
            <c:strRef>
              <c:f>Full_Table_2012_2021_Chart!$K$1</c:f>
              <c:strCache>
                <c:ptCount val="1"/>
                <c:pt idx="0">
                  <c:v>SDT 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Full_Table_2012_2021_Chart!$K$2:$K$114</c:f>
              <c:numCache>
                <c:formatCode>General</c:formatCode>
                <c:ptCount val="112"/>
                <c:pt idx="0">
                  <c:v>78.010000000000005</c:v>
                </c:pt>
                <c:pt idx="1">
                  <c:v>47.45</c:v>
                </c:pt>
                <c:pt idx="2">
                  <c:v>55.68</c:v>
                </c:pt>
                <c:pt idx="3">
                  <c:v>63.78</c:v>
                </c:pt>
                <c:pt idx="4">
                  <c:v>69.489999999999995</c:v>
                </c:pt>
                <c:pt idx="5">
                  <c:v>59.39</c:v>
                </c:pt>
                <c:pt idx="6">
                  <c:v>81.73</c:v>
                </c:pt>
                <c:pt idx="7">
                  <c:v>72.599999999999994</c:v>
                </c:pt>
                <c:pt idx="8">
                  <c:v>87.41</c:v>
                </c:pt>
                <c:pt idx="9">
                  <c:v>102.61</c:v>
                </c:pt>
                <c:pt idx="10">
                  <c:v>94.95</c:v>
                </c:pt>
                <c:pt idx="11">
                  <c:v>90.95</c:v>
                </c:pt>
                <c:pt idx="12">
                  <c:v>52.12</c:v>
                </c:pt>
                <c:pt idx="13">
                  <c:v>72.290000000000006</c:v>
                </c:pt>
                <c:pt idx="14">
                  <c:v>71.16</c:v>
                </c:pt>
                <c:pt idx="15">
                  <c:v>93.54</c:v>
                </c:pt>
                <c:pt idx="16">
                  <c:v>82.77</c:v>
                </c:pt>
                <c:pt idx="17">
                  <c:v>89.59</c:v>
                </c:pt>
                <c:pt idx="18">
                  <c:v>85.64</c:v>
                </c:pt>
                <c:pt idx="19">
                  <c:v>84.33</c:v>
                </c:pt>
                <c:pt idx="20">
                  <c:v>58.02</c:v>
                </c:pt>
                <c:pt idx="21">
                  <c:v>83.73</c:v>
                </c:pt>
                <c:pt idx="22">
                  <c:v>71.28</c:v>
                </c:pt>
                <c:pt idx="23">
                  <c:v>108.5</c:v>
                </c:pt>
                <c:pt idx="24">
                  <c:v>89.16</c:v>
                </c:pt>
                <c:pt idx="25">
                  <c:v>89.77</c:v>
                </c:pt>
                <c:pt idx="26">
                  <c:v>92.24</c:v>
                </c:pt>
                <c:pt idx="28">
                  <c:v>84.53</c:v>
                </c:pt>
                <c:pt idx="29">
                  <c:v>90.28</c:v>
                </c:pt>
                <c:pt idx="30">
                  <c:v>81.99</c:v>
                </c:pt>
                <c:pt idx="31">
                  <c:v>88.93</c:v>
                </c:pt>
                <c:pt idx="32">
                  <c:v>75.739999999999995</c:v>
                </c:pt>
                <c:pt idx="33">
                  <c:v>77.86</c:v>
                </c:pt>
                <c:pt idx="34">
                  <c:v>85.65</c:v>
                </c:pt>
                <c:pt idx="35">
                  <c:v>86.98</c:v>
                </c:pt>
                <c:pt idx="36">
                  <c:v>83.29</c:v>
                </c:pt>
                <c:pt idx="37">
                  <c:v>71.459999999999994</c:v>
                </c:pt>
                <c:pt idx="38">
                  <c:v>79.849999999999994</c:v>
                </c:pt>
                <c:pt idx="39">
                  <c:v>77.540000000000006</c:v>
                </c:pt>
                <c:pt idx="40">
                  <c:v>80.58</c:v>
                </c:pt>
                <c:pt idx="41">
                  <c:v>62.03</c:v>
                </c:pt>
                <c:pt idx="42">
                  <c:v>87.74</c:v>
                </c:pt>
                <c:pt idx="43">
                  <c:v>77.34</c:v>
                </c:pt>
                <c:pt idx="44">
                  <c:v>68.680000000000007</c:v>
                </c:pt>
                <c:pt idx="45">
                  <c:v>84.14</c:v>
                </c:pt>
                <c:pt idx="46">
                  <c:v>73.64</c:v>
                </c:pt>
                <c:pt idx="47">
                  <c:v>76.38</c:v>
                </c:pt>
                <c:pt idx="48">
                  <c:v>55.5</c:v>
                </c:pt>
                <c:pt idx="49">
                  <c:v>82.73</c:v>
                </c:pt>
                <c:pt idx="50">
                  <c:v>80.239999999999995</c:v>
                </c:pt>
                <c:pt idx="51">
                  <c:v>74.84</c:v>
                </c:pt>
                <c:pt idx="52">
                  <c:v>64.459999999999994</c:v>
                </c:pt>
                <c:pt idx="53">
                  <c:v>83.25</c:v>
                </c:pt>
                <c:pt idx="54">
                  <c:v>81.540000000000006</c:v>
                </c:pt>
                <c:pt idx="55">
                  <c:v>90.84</c:v>
                </c:pt>
                <c:pt idx="56">
                  <c:v>71.400000000000006</c:v>
                </c:pt>
                <c:pt idx="57">
                  <c:v>101.3</c:v>
                </c:pt>
                <c:pt idx="58">
                  <c:v>70.97</c:v>
                </c:pt>
                <c:pt idx="59">
                  <c:v>81.2</c:v>
                </c:pt>
                <c:pt idx="60">
                  <c:v>72.41</c:v>
                </c:pt>
                <c:pt idx="61">
                  <c:v>76.540000000000006</c:v>
                </c:pt>
                <c:pt idx="62">
                  <c:v>71.739999999999995</c:v>
                </c:pt>
                <c:pt idx="63">
                  <c:v>67.47</c:v>
                </c:pt>
                <c:pt idx="64">
                  <c:v>79.260000000000005</c:v>
                </c:pt>
                <c:pt idx="65">
                  <c:v>77.09</c:v>
                </c:pt>
                <c:pt idx="66">
                  <c:v>45.27</c:v>
                </c:pt>
                <c:pt idx="67">
                  <c:v>60.94</c:v>
                </c:pt>
                <c:pt idx="68">
                  <c:v>66.19</c:v>
                </c:pt>
                <c:pt idx="69">
                  <c:v>59.66</c:v>
                </c:pt>
                <c:pt idx="70">
                  <c:v>53.36</c:v>
                </c:pt>
                <c:pt idx="71">
                  <c:v>82.34</c:v>
                </c:pt>
                <c:pt idx="72">
                  <c:v>47.32</c:v>
                </c:pt>
                <c:pt idx="73">
                  <c:v>63.26</c:v>
                </c:pt>
                <c:pt idx="74">
                  <c:v>57.45</c:v>
                </c:pt>
                <c:pt idx="75">
                  <c:v>63.64</c:v>
                </c:pt>
                <c:pt idx="76">
                  <c:v>55.86</c:v>
                </c:pt>
                <c:pt idx="77">
                  <c:v>57.1</c:v>
                </c:pt>
                <c:pt idx="78">
                  <c:v>60.11</c:v>
                </c:pt>
                <c:pt idx="79">
                  <c:v>54.53</c:v>
                </c:pt>
                <c:pt idx="80">
                  <c:v>58.08</c:v>
                </c:pt>
                <c:pt idx="81">
                  <c:v>74.39</c:v>
                </c:pt>
                <c:pt idx="82">
                  <c:v>58.51</c:v>
                </c:pt>
                <c:pt idx="83">
                  <c:v>64.66</c:v>
                </c:pt>
                <c:pt idx="84">
                  <c:v>60.99</c:v>
                </c:pt>
                <c:pt idx="85">
                  <c:v>48.93</c:v>
                </c:pt>
                <c:pt idx="86">
                  <c:v>55.06</c:v>
                </c:pt>
                <c:pt idx="87">
                  <c:v>53.3</c:v>
                </c:pt>
                <c:pt idx="88">
                  <c:v>50.9</c:v>
                </c:pt>
                <c:pt idx="89">
                  <c:v>53.75</c:v>
                </c:pt>
                <c:pt idx="90">
                  <c:v>51.55</c:v>
                </c:pt>
                <c:pt idx="91">
                  <c:v>69.2</c:v>
                </c:pt>
                <c:pt idx="92">
                  <c:v>49.94</c:v>
                </c:pt>
                <c:pt idx="93">
                  <c:v>33.35</c:v>
                </c:pt>
                <c:pt idx="94">
                  <c:v>44.84</c:v>
                </c:pt>
                <c:pt idx="95">
                  <c:v>26.77</c:v>
                </c:pt>
                <c:pt idx="96">
                  <c:v>48.37</c:v>
                </c:pt>
                <c:pt idx="97">
                  <c:v>32.799999999999997</c:v>
                </c:pt>
                <c:pt idx="98">
                  <c:v>57.72</c:v>
                </c:pt>
                <c:pt idx="99">
                  <c:v>56.3</c:v>
                </c:pt>
                <c:pt idx="100">
                  <c:v>29.54</c:v>
                </c:pt>
                <c:pt idx="101">
                  <c:v>56.54</c:v>
                </c:pt>
                <c:pt idx="102">
                  <c:v>46.17</c:v>
                </c:pt>
                <c:pt idx="103">
                  <c:v>48.75</c:v>
                </c:pt>
                <c:pt idx="104">
                  <c:v>42.53</c:v>
                </c:pt>
                <c:pt idx="105">
                  <c:v>47.93</c:v>
                </c:pt>
                <c:pt idx="106">
                  <c:v>0</c:v>
                </c:pt>
                <c:pt idx="107">
                  <c:v>48.79</c:v>
                </c:pt>
                <c:pt idx="108">
                  <c:v>42.64</c:v>
                </c:pt>
                <c:pt idx="109">
                  <c:v>44.14</c:v>
                </c:pt>
                <c:pt idx="110">
                  <c:v>32.159999999999997</c:v>
                </c:pt>
                <c:pt idx="111">
                  <c:v>0</c:v>
                </c:pt>
              </c:numCache>
            </c:numRef>
          </c:val>
          <c:smooth val="0"/>
          <c:extLst>
            <c:ext xmlns:c16="http://schemas.microsoft.com/office/drawing/2014/chart" uri="{C3380CC4-5D6E-409C-BE32-E72D297353CC}">
              <c16:uniqueId val="{00000005-6BDE-4EA7-9495-AC7FC75BF4E8}"/>
            </c:ext>
          </c:extLst>
        </c:ser>
        <c:ser>
          <c:idx val="7"/>
          <c:order val="7"/>
          <c:tx>
            <c:strRef>
              <c:f>Full_Table_2012_2021_Chart!$L$1</c:f>
              <c:strCache>
                <c:ptCount val="1"/>
                <c:pt idx="0">
                  <c:v>SDT 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Full_Table_2012_2021_Chart!$L$2:$L$114</c:f>
              <c:numCache>
                <c:formatCode>General</c:formatCode>
                <c:ptCount val="112"/>
                <c:pt idx="1">
                  <c:v>54.4</c:v>
                </c:pt>
                <c:pt idx="2">
                  <c:v>51.04</c:v>
                </c:pt>
                <c:pt idx="3">
                  <c:v>43.31</c:v>
                </c:pt>
                <c:pt idx="4">
                  <c:v>51.88</c:v>
                </c:pt>
                <c:pt idx="5">
                  <c:v>53.04</c:v>
                </c:pt>
                <c:pt idx="6">
                  <c:v>66.540000000000006</c:v>
                </c:pt>
                <c:pt idx="7">
                  <c:v>56.91</c:v>
                </c:pt>
                <c:pt idx="8">
                  <c:v>72.3</c:v>
                </c:pt>
                <c:pt idx="9">
                  <c:v>81.430000000000007</c:v>
                </c:pt>
                <c:pt idx="10">
                  <c:v>78.959999999999994</c:v>
                </c:pt>
                <c:pt idx="11">
                  <c:v>85.04</c:v>
                </c:pt>
                <c:pt idx="12">
                  <c:v>29.87</c:v>
                </c:pt>
                <c:pt idx="13">
                  <c:v>62.88</c:v>
                </c:pt>
                <c:pt idx="14">
                  <c:v>57.84</c:v>
                </c:pt>
                <c:pt idx="15">
                  <c:v>80.849999999999994</c:v>
                </c:pt>
                <c:pt idx="16">
                  <c:v>66.040000000000006</c:v>
                </c:pt>
                <c:pt idx="17">
                  <c:v>77.27</c:v>
                </c:pt>
                <c:pt idx="18">
                  <c:v>65.61</c:v>
                </c:pt>
                <c:pt idx="19">
                  <c:v>81.86</c:v>
                </c:pt>
                <c:pt idx="20">
                  <c:v>60.44</c:v>
                </c:pt>
                <c:pt idx="21">
                  <c:v>65.959999999999994</c:v>
                </c:pt>
                <c:pt idx="22">
                  <c:v>62.58</c:v>
                </c:pt>
                <c:pt idx="23">
                  <c:v>83.34</c:v>
                </c:pt>
                <c:pt idx="24">
                  <c:v>83.4</c:v>
                </c:pt>
                <c:pt idx="25">
                  <c:v>70.47</c:v>
                </c:pt>
                <c:pt idx="26">
                  <c:v>81.62</c:v>
                </c:pt>
                <c:pt idx="27">
                  <c:v>76.83</c:v>
                </c:pt>
                <c:pt idx="28">
                  <c:v>60.7</c:v>
                </c:pt>
                <c:pt idx="29">
                  <c:v>87.62</c:v>
                </c:pt>
                <c:pt idx="30">
                  <c:v>68.38</c:v>
                </c:pt>
                <c:pt idx="31">
                  <c:v>81.19</c:v>
                </c:pt>
                <c:pt idx="32">
                  <c:v>57.97</c:v>
                </c:pt>
                <c:pt idx="33">
                  <c:v>56.19</c:v>
                </c:pt>
                <c:pt idx="34">
                  <c:v>76.790000000000006</c:v>
                </c:pt>
                <c:pt idx="35">
                  <c:v>73.650000000000006</c:v>
                </c:pt>
                <c:pt idx="36">
                  <c:v>75.42</c:v>
                </c:pt>
                <c:pt idx="37">
                  <c:v>55.25</c:v>
                </c:pt>
                <c:pt idx="38">
                  <c:v>59.68</c:v>
                </c:pt>
                <c:pt idx="39">
                  <c:v>53.09</c:v>
                </c:pt>
                <c:pt idx="40">
                  <c:v>58.9</c:v>
                </c:pt>
                <c:pt idx="41">
                  <c:v>49.76</c:v>
                </c:pt>
                <c:pt idx="42">
                  <c:v>73.06</c:v>
                </c:pt>
                <c:pt idx="43">
                  <c:v>47.99</c:v>
                </c:pt>
                <c:pt idx="44">
                  <c:v>47.16</c:v>
                </c:pt>
                <c:pt idx="45">
                  <c:v>57.84</c:v>
                </c:pt>
                <c:pt idx="46">
                  <c:v>62</c:v>
                </c:pt>
                <c:pt idx="47">
                  <c:v>59.48</c:v>
                </c:pt>
                <c:pt idx="48">
                  <c:v>41.6</c:v>
                </c:pt>
                <c:pt idx="49">
                  <c:v>63.25</c:v>
                </c:pt>
                <c:pt idx="50">
                  <c:v>61.74</c:v>
                </c:pt>
                <c:pt idx="51">
                  <c:v>44.93</c:v>
                </c:pt>
                <c:pt idx="52">
                  <c:v>38.24</c:v>
                </c:pt>
                <c:pt idx="53">
                  <c:v>63.63</c:v>
                </c:pt>
                <c:pt idx="54">
                  <c:v>69.099999999999994</c:v>
                </c:pt>
                <c:pt idx="55">
                  <c:v>69.06</c:v>
                </c:pt>
                <c:pt idx="57">
                  <c:v>78.930000000000007</c:v>
                </c:pt>
                <c:pt idx="58">
                  <c:v>51.62</c:v>
                </c:pt>
                <c:pt idx="59">
                  <c:v>55.07</c:v>
                </c:pt>
                <c:pt idx="60">
                  <c:v>60.53</c:v>
                </c:pt>
                <c:pt idx="61">
                  <c:v>58.2</c:v>
                </c:pt>
                <c:pt idx="62">
                  <c:v>47.71</c:v>
                </c:pt>
                <c:pt idx="63">
                  <c:v>48.4</c:v>
                </c:pt>
                <c:pt idx="64">
                  <c:v>47.59</c:v>
                </c:pt>
                <c:pt idx="65">
                  <c:v>53.62</c:v>
                </c:pt>
                <c:pt idx="66">
                  <c:v>39.229999999999997</c:v>
                </c:pt>
                <c:pt idx="67">
                  <c:v>51.86</c:v>
                </c:pt>
                <c:pt idx="68">
                  <c:v>46.67</c:v>
                </c:pt>
                <c:pt idx="69">
                  <c:v>42.67</c:v>
                </c:pt>
                <c:pt idx="70">
                  <c:v>40.81</c:v>
                </c:pt>
                <c:pt idx="71">
                  <c:v>41.72</c:v>
                </c:pt>
                <c:pt idx="72">
                  <c:v>34.979999999999997</c:v>
                </c:pt>
                <c:pt idx="73">
                  <c:v>50.33</c:v>
                </c:pt>
                <c:pt idx="74">
                  <c:v>35.619999999999997</c:v>
                </c:pt>
                <c:pt idx="75">
                  <c:v>43.52</c:v>
                </c:pt>
                <c:pt idx="76">
                  <c:v>40.79</c:v>
                </c:pt>
                <c:pt idx="77">
                  <c:v>38.44</c:v>
                </c:pt>
                <c:pt idx="78">
                  <c:v>46.49</c:v>
                </c:pt>
                <c:pt idx="79">
                  <c:v>41.42</c:v>
                </c:pt>
                <c:pt idx="80">
                  <c:v>36.24</c:v>
                </c:pt>
                <c:pt idx="81">
                  <c:v>41.37</c:v>
                </c:pt>
                <c:pt idx="82">
                  <c:v>34.840000000000003</c:v>
                </c:pt>
                <c:pt idx="83">
                  <c:v>30.87</c:v>
                </c:pt>
                <c:pt idx="84">
                  <c:v>31.6</c:v>
                </c:pt>
                <c:pt idx="85">
                  <c:v>23.97</c:v>
                </c:pt>
                <c:pt idx="86">
                  <c:v>37.71</c:v>
                </c:pt>
                <c:pt idx="87">
                  <c:v>34.840000000000003</c:v>
                </c:pt>
                <c:pt idx="88">
                  <c:v>36.61</c:v>
                </c:pt>
                <c:pt idx="89">
                  <c:v>37.950000000000003</c:v>
                </c:pt>
                <c:pt idx="90">
                  <c:v>24.67</c:v>
                </c:pt>
                <c:pt idx="91">
                  <c:v>47.84</c:v>
                </c:pt>
                <c:pt idx="94">
                  <c:v>30.96</c:v>
                </c:pt>
                <c:pt idx="95">
                  <c:v>26.36</c:v>
                </c:pt>
                <c:pt idx="96">
                  <c:v>33.090000000000003</c:v>
                </c:pt>
                <c:pt idx="97">
                  <c:v>14.66</c:v>
                </c:pt>
                <c:pt idx="98">
                  <c:v>19.489999999999998</c:v>
                </c:pt>
                <c:pt idx="99">
                  <c:v>24.39</c:v>
                </c:pt>
                <c:pt idx="100">
                  <c:v>18.739999999999998</c:v>
                </c:pt>
                <c:pt idx="101">
                  <c:v>34.22</c:v>
                </c:pt>
                <c:pt idx="102">
                  <c:v>27.69</c:v>
                </c:pt>
                <c:pt idx="103">
                  <c:v>29.31</c:v>
                </c:pt>
                <c:pt idx="104">
                  <c:v>27.11</c:v>
                </c:pt>
                <c:pt idx="105">
                  <c:v>25.13</c:v>
                </c:pt>
                <c:pt idx="106">
                  <c:v>0</c:v>
                </c:pt>
                <c:pt idx="107">
                  <c:v>20.010000000000002</c:v>
                </c:pt>
                <c:pt idx="108">
                  <c:v>17.73</c:v>
                </c:pt>
                <c:pt idx="109">
                  <c:v>18.149999999999999</c:v>
                </c:pt>
                <c:pt idx="110">
                  <c:v>12.82</c:v>
                </c:pt>
                <c:pt idx="111">
                  <c:v>26.03</c:v>
                </c:pt>
              </c:numCache>
            </c:numRef>
          </c:val>
          <c:smooth val="0"/>
          <c:extLst>
            <c:ext xmlns:c16="http://schemas.microsoft.com/office/drawing/2014/chart" uri="{C3380CC4-5D6E-409C-BE32-E72D297353CC}">
              <c16:uniqueId val="{00000006-6BDE-4EA7-9495-AC7FC75BF4E8}"/>
            </c:ext>
          </c:extLst>
        </c:ser>
        <c:ser>
          <c:idx val="8"/>
          <c:order val="8"/>
          <c:tx>
            <c:strRef>
              <c:f>Full_Table_2012_2021_Chart!$M$1</c:f>
              <c:strCache>
                <c:ptCount val="1"/>
                <c:pt idx="0">
                  <c:v>SDT 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Full_Table_2012_2021_Chart!$M$2:$M$114</c:f>
              <c:numCache>
                <c:formatCode>General</c:formatCode>
                <c:ptCount val="112"/>
                <c:pt idx="0">
                  <c:v>40.94</c:v>
                </c:pt>
                <c:pt idx="1">
                  <c:v>26.88</c:v>
                </c:pt>
                <c:pt idx="2">
                  <c:v>21.24</c:v>
                </c:pt>
                <c:pt idx="3">
                  <c:v>21.5</c:v>
                </c:pt>
                <c:pt idx="4">
                  <c:v>27.74</c:v>
                </c:pt>
                <c:pt idx="5">
                  <c:v>31.57</c:v>
                </c:pt>
                <c:pt idx="6">
                  <c:v>43.27</c:v>
                </c:pt>
                <c:pt idx="7">
                  <c:v>41</c:v>
                </c:pt>
                <c:pt idx="8">
                  <c:v>55.62</c:v>
                </c:pt>
                <c:pt idx="9">
                  <c:v>60.43</c:v>
                </c:pt>
                <c:pt idx="10">
                  <c:v>58.23</c:v>
                </c:pt>
                <c:pt idx="11">
                  <c:v>57.82</c:v>
                </c:pt>
                <c:pt idx="12">
                  <c:v>59.83</c:v>
                </c:pt>
                <c:pt idx="13">
                  <c:v>30.82</c:v>
                </c:pt>
                <c:pt idx="14">
                  <c:v>31.87</c:v>
                </c:pt>
                <c:pt idx="15">
                  <c:v>36.94</c:v>
                </c:pt>
                <c:pt idx="16">
                  <c:v>30.49</c:v>
                </c:pt>
                <c:pt idx="17">
                  <c:v>43.97</c:v>
                </c:pt>
                <c:pt idx="18">
                  <c:v>39.700000000000003</c:v>
                </c:pt>
                <c:pt idx="19">
                  <c:v>58.89</c:v>
                </c:pt>
                <c:pt idx="20">
                  <c:v>44.51</c:v>
                </c:pt>
                <c:pt idx="21">
                  <c:v>39.090000000000003</c:v>
                </c:pt>
                <c:pt idx="22">
                  <c:v>38.979999999999997</c:v>
                </c:pt>
                <c:pt idx="23">
                  <c:v>49.29</c:v>
                </c:pt>
                <c:pt idx="24">
                  <c:v>37.299999999999997</c:v>
                </c:pt>
                <c:pt idx="25">
                  <c:v>34.25</c:v>
                </c:pt>
                <c:pt idx="26">
                  <c:v>34.6</c:v>
                </c:pt>
                <c:pt idx="27">
                  <c:v>36.11</c:v>
                </c:pt>
                <c:pt idx="28">
                  <c:v>29.23</c:v>
                </c:pt>
                <c:pt idx="29">
                  <c:v>42.99</c:v>
                </c:pt>
                <c:pt idx="30">
                  <c:v>33.840000000000003</c:v>
                </c:pt>
                <c:pt idx="31">
                  <c:v>45.22</c:v>
                </c:pt>
                <c:pt idx="32">
                  <c:v>50.28</c:v>
                </c:pt>
                <c:pt idx="33">
                  <c:v>50.79</c:v>
                </c:pt>
                <c:pt idx="35">
                  <c:v>45.65</c:v>
                </c:pt>
                <c:pt idx="36">
                  <c:v>34.5</c:v>
                </c:pt>
                <c:pt idx="37">
                  <c:v>29.85</c:v>
                </c:pt>
                <c:pt idx="38">
                  <c:v>30.96</c:v>
                </c:pt>
                <c:pt idx="39">
                  <c:v>28.37</c:v>
                </c:pt>
                <c:pt idx="40">
                  <c:v>34.1</c:v>
                </c:pt>
                <c:pt idx="41">
                  <c:v>34.44</c:v>
                </c:pt>
                <c:pt idx="42">
                  <c:v>47.77</c:v>
                </c:pt>
                <c:pt idx="43">
                  <c:v>33.299999999999997</c:v>
                </c:pt>
                <c:pt idx="44">
                  <c:v>30.97</c:v>
                </c:pt>
                <c:pt idx="45">
                  <c:v>47.82</c:v>
                </c:pt>
                <c:pt idx="46">
                  <c:v>49.46</c:v>
                </c:pt>
                <c:pt idx="47">
                  <c:v>42.13</c:v>
                </c:pt>
                <c:pt idx="48">
                  <c:v>40.94</c:v>
                </c:pt>
                <c:pt idx="49">
                  <c:v>40.56</c:v>
                </c:pt>
                <c:pt idx="50">
                  <c:v>37.75</c:v>
                </c:pt>
                <c:pt idx="51">
                  <c:v>27.48</c:v>
                </c:pt>
                <c:pt idx="52">
                  <c:v>25.21</c:v>
                </c:pt>
                <c:pt idx="53">
                  <c:v>34.72</c:v>
                </c:pt>
                <c:pt idx="54">
                  <c:v>46.02</c:v>
                </c:pt>
                <c:pt idx="55">
                  <c:v>58.75</c:v>
                </c:pt>
                <c:pt idx="56">
                  <c:v>51.98</c:v>
                </c:pt>
                <c:pt idx="57">
                  <c:v>59.19</c:v>
                </c:pt>
                <c:pt idx="58">
                  <c:v>41.84</c:v>
                </c:pt>
                <c:pt idx="59">
                  <c:v>40.53</c:v>
                </c:pt>
                <c:pt idx="60">
                  <c:v>33.33</c:v>
                </c:pt>
                <c:pt idx="61">
                  <c:v>35.24</c:v>
                </c:pt>
                <c:pt idx="62">
                  <c:v>28.03</c:v>
                </c:pt>
                <c:pt idx="63">
                  <c:v>26.87</c:v>
                </c:pt>
                <c:pt idx="64">
                  <c:v>30.84</c:v>
                </c:pt>
                <c:pt idx="65">
                  <c:v>32.880000000000003</c:v>
                </c:pt>
                <c:pt idx="66">
                  <c:v>30.6</c:v>
                </c:pt>
                <c:pt idx="67">
                  <c:v>44.2</c:v>
                </c:pt>
                <c:pt idx="68">
                  <c:v>42.68</c:v>
                </c:pt>
                <c:pt idx="69">
                  <c:v>31.02</c:v>
                </c:pt>
                <c:pt idx="70">
                  <c:v>31.44</c:v>
                </c:pt>
                <c:pt idx="71">
                  <c:v>32.5</c:v>
                </c:pt>
                <c:pt idx="72">
                  <c:v>22.9</c:v>
                </c:pt>
                <c:pt idx="73">
                  <c:v>33.880000000000003</c:v>
                </c:pt>
                <c:pt idx="74">
                  <c:v>21.8</c:v>
                </c:pt>
                <c:pt idx="75">
                  <c:v>27.7</c:v>
                </c:pt>
                <c:pt idx="76">
                  <c:v>22.7</c:v>
                </c:pt>
                <c:pt idx="77">
                  <c:v>27.53</c:v>
                </c:pt>
                <c:pt idx="78">
                  <c:v>33.049999999999997</c:v>
                </c:pt>
                <c:pt idx="79">
                  <c:v>38.549999999999997</c:v>
                </c:pt>
                <c:pt idx="80">
                  <c:v>34.14</c:v>
                </c:pt>
                <c:pt idx="81">
                  <c:v>44.12</c:v>
                </c:pt>
                <c:pt idx="82">
                  <c:v>39.56</c:v>
                </c:pt>
                <c:pt idx="83">
                  <c:v>33</c:v>
                </c:pt>
                <c:pt idx="84">
                  <c:v>36.42</c:v>
                </c:pt>
                <c:pt idx="85">
                  <c:v>27.46</c:v>
                </c:pt>
                <c:pt idx="86">
                  <c:v>23.8</c:v>
                </c:pt>
                <c:pt idx="87">
                  <c:v>22.31</c:v>
                </c:pt>
                <c:pt idx="88">
                  <c:v>19.260000000000002</c:v>
                </c:pt>
                <c:pt idx="89">
                  <c:v>27.05</c:v>
                </c:pt>
                <c:pt idx="90">
                  <c:v>30.13</c:v>
                </c:pt>
                <c:pt idx="91">
                  <c:v>34.53</c:v>
                </c:pt>
                <c:pt idx="92">
                  <c:v>32.54</c:v>
                </c:pt>
                <c:pt idx="93">
                  <c:v>22.92</c:v>
                </c:pt>
                <c:pt idx="94">
                  <c:v>24.87</c:v>
                </c:pt>
                <c:pt idx="95">
                  <c:v>16.14</c:v>
                </c:pt>
                <c:pt idx="96">
                  <c:v>18.45</c:v>
                </c:pt>
                <c:pt idx="97">
                  <c:v>15.68</c:v>
                </c:pt>
                <c:pt idx="98">
                  <c:v>22.21</c:v>
                </c:pt>
                <c:pt idx="99">
                  <c:v>27.16</c:v>
                </c:pt>
                <c:pt idx="100">
                  <c:v>16.010000000000002</c:v>
                </c:pt>
                <c:pt idx="101">
                  <c:v>38.71</c:v>
                </c:pt>
                <c:pt idx="102">
                  <c:v>29.65</c:v>
                </c:pt>
                <c:pt idx="103">
                  <c:v>31.26</c:v>
                </c:pt>
                <c:pt idx="104">
                  <c:v>31.28</c:v>
                </c:pt>
                <c:pt idx="105">
                  <c:v>26.66</c:v>
                </c:pt>
                <c:pt idx="106">
                  <c:v>25.61</c:v>
                </c:pt>
                <c:pt idx="107">
                  <c:v>22.79</c:v>
                </c:pt>
                <c:pt idx="108">
                  <c:v>22.15</c:v>
                </c:pt>
                <c:pt idx="109">
                  <c:v>21.29</c:v>
                </c:pt>
                <c:pt idx="110">
                  <c:v>16.84</c:v>
                </c:pt>
                <c:pt idx="111">
                  <c:v>25.62</c:v>
                </c:pt>
              </c:numCache>
            </c:numRef>
          </c:val>
          <c:smooth val="0"/>
          <c:extLst>
            <c:ext xmlns:c16="http://schemas.microsoft.com/office/drawing/2014/chart" uri="{C3380CC4-5D6E-409C-BE32-E72D297353CC}">
              <c16:uniqueId val="{00000007-6BDE-4EA7-9495-AC7FC75BF4E8}"/>
            </c:ext>
          </c:extLst>
        </c:ser>
        <c:ser>
          <c:idx val="9"/>
          <c:order val="9"/>
          <c:tx>
            <c:strRef>
              <c:f>Full_Table_2012_2021_Chart!$N$1</c:f>
              <c:strCache>
                <c:ptCount val="1"/>
                <c:pt idx="0">
                  <c:v>SDT 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Full_Table_2012_2021_Chart!$N$2:$N$114</c:f>
              <c:numCache>
                <c:formatCode>General</c:formatCode>
                <c:ptCount val="112"/>
                <c:pt idx="0">
                  <c:v>55.72</c:v>
                </c:pt>
                <c:pt idx="1">
                  <c:v>41.27</c:v>
                </c:pt>
                <c:pt idx="2">
                  <c:v>40.71</c:v>
                </c:pt>
                <c:pt idx="3">
                  <c:v>43.68</c:v>
                </c:pt>
                <c:pt idx="4">
                  <c:v>50.72</c:v>
                </c:pt>
                <c:pt idx="5">
                  <c:v>53.62</c:v>
                </c:pt>
                <c:pt idx="6">
                  <c:v>62.99</c:v>
                </c:pt>
                <c:pt idx="7">
                  <c:v>63.66</c:v>
                </c:pt>
                <c:pt idx="8">
                  <c:v>69.209999999999994</c:v>
                </c:pt>
                <c:pt idx="9">
                  <c:v>82.69</c:v>
                </c:pt>
                <c:pt idx="10">
                  <c:v>71.98</c:v>
                </c:pt>
                <c:pt idx="11">
                  <c:v>85.86</c:v>
                </c:pt>
                <c:pt idx="12">
                  <c:v>55.6</c:v>
                </c:pt>
                <c:pt idx="13">
                  <c:v>57.95</c:v>
                </c:pt>
                <c:pt idx="14">
                  <c:v>51.15</c:v>
                </c:pt>
                <c:pt idx="16">
                  <c:v>54.93</c:v>
                </c:pt>
                <c:pt idx="17">
                  <c:v>71.98</c:v>
                </c:pt>
                <c:pt idx="18">
                  <c:v>64.03</c:v>
                </c:pt>
                <c:pt idx="19">
                  <c:v>70.38</c:v>
                </c:pt>
                <c:pt idx="20">
                  <c:v>58.57</c:v>
                </c:pt>
                <c:pt idx="21">
                  <c:v>62.27</c:v>
                </c:pt>
                <c:pt idx="22">
                  <c:v>59.74</c:v>
                </c:pt>
                <c:pt idx="23">
                  <c:v>74.03</c:v>
                </c:pt>
                <c:pt idx="24">
                  <c:v>66.09</c:v>
                </c:pt>
                <c:pt idx="25">
                  <c:v>68.97</c:v>
                </c:pt>
                <c:pt idx="26">
                  <c:v>67.87</c:v>
                </c:pt>
                <c:pt idx="27">
                  <c:v>70.599999999999994</c:v>
                </c:pt>
                <c:pt idx="28">
                  <c:v>67.569999999999993</c:v>
                </c:pt>
                <c:pt idx="29">
                  <c:v>82.98</c:v>
                </c:pt>
                <c:pt idx="30">
                  <c:v>59.32</c:v>
                </c:pt>
                <c:pt idx="31">
                  <c:v>81.12</c:v>
                </c:pt>
                <c:pt idx="32">
                  <c:v>66.069999999999993</c:v>
                </c:pt>
                <c:pt idx="33">
                  <c:v>75.260000000000005</c:v>
                </c:pt>
                <c:pt idx="34">
                  <c:v>62.47</c:v>
                </c:pt>
                <c:pt idx="35">
                  <c:v>70.12</c:v>
                </c:pt>
                <c:pt idx="36">
                  <c:v>68.349999999999994</c:v>
                </c:pt>
                <c:pt idx="37">
                  <c:v>52.54</c:v>
                </c:pt>
                <c:pt idx="38">
                  <c:v>46.74</c:v>
                </c:pt>
                <c:pt idx="39">
                  <c:v>48.55</c:v>
                </c:pt>
                <c:pt idx="40">
                  <c:v>64.540000000000006</c:v>
                </c:pt>
                <c:pt idx="42">
                  <c:v>68.989999999999995</c:v>
                </c:pt>
                <c:pt idx="43">
                  <c:v>54.18</c:v>
                </c:pt>
                <c:pt idx="44">
                  <c:v>40.31</c:v>
                </c:pt>
                <c:pt idx="45">
                  <c:v>57.98</c:v>
                </c:pt>
                <c:pt idx="46">
                  <c:v>68.72</c:v>
                </c:pt>
                <c:pt idx="47">
                  <c:v>68.040000000000006</c:v>
                </c:pt>
                <c:pt idx="48">
                  <c:v>64.66</c:v>
                </c:pt>
                <c:pt idx="49">
                  <c:v>68.63</c:v>
                </c:pt>
                <c:pt idx="50">
                  <c:v>64.61</c:v>
                </c:pt>
                <c:pt idx="51">
                  <c:v>54.82</c:v>
                </c:pt>
                <c:pt idx="52">
                  <c:v>50.83</c:v>
                </c:pt>
                <c:pt idx="53">
                  <c:v>63.83</c:v>
                </c:pt>
                <c:pt idx="54">
                  <c:v>68.8</c:v>
                </c:pt>
                <c:pt idx="55">
                  <c:v>69.36</c:v>
                </c:pt>
                <c:pt idx="56">
                  <c:v>64.72</c:v>
                </c:pt>
                <c:pt idx="57">
                  <c:v>84.85</c:v>
                </c:pt>
                <c:pt idx="58">
                  <c:v>56.62</c:v>
                </c:pt>
                <c:pt idx="59">
                  <c:v>65.53</c:v>
                </c:pt>
                <c:pt idx="61">
                  <c:v>64.44</c:v>
                </c:pt>
                <c:pt idx="62">
                  <c:v>53.55</c:v>
                </c:pt>
                <c:pt idx="63">
                  <c:v>53.14</c:v>
                </c:pt>
                <c:pt idx="64">
                  <c:v>56.46</c:v>
                </c:pt>
                <c:pt idx="65">
                  <c:v>55.68</c:v>
                </c:pt>
                <c:pt idx="66">
                  <c:v>45.71</c:v>
                </c:pt>
                <c:pt idx="67">
                  <c:v>51.1</c:v>
                </c:pt>
                <c:pt idx="68">
                  <c:v>54.07</c:v>
                </c:pt>
                <c:pt idx="69">
                  <c:v>54.2</c:v>
                </c:pt>
                <c:pt idx="70">
                  <c:v>47.72</c:v>
                </c:pt>
                <c:pt idx="71">
                  <c:v>56.88</c:v>
                </c:pt>
                <c:pt idx="72">
                  <c:v>38.65</c:v>
                </c:pt>
                <c:pt idx="73">
                  <c:v>46.87</c:v>
                </c:pt>
                <c:pt idx="74">
                  <c:v>47.86</c:v>
                </c:pt>
                <c:pt idx="76">
                  <c:v>45.64</c:v>
                </c:pt>
                <c:pt idx="77">
                  <c:v>41.36</c:v>
                </c:pt>
                <c:pt idx="78">
                  <c:v>50.36</c:v>
                </c:pt>
                <c:pt idx="79">
                  <c:v>53.83</c:v>
                </c:pt>
                <c:pt idx="80">
                  <c:v>49.64</c:v>
                </c:pt>
                <c:pt idx="81">
                  <c:v>57.98</c:v>
                </c:pt>
                <c:pt idx="82">
                  <c:v>53.6</c:v>
                </c:pt>
                <c:pt idx="83">
                  <c:v>44.49</c:v>
                </c:pt>
                <c:pt idx="84">
                  <c:v>49.52</c:v>
                </c:pt>
                <c:pt idx="85">
                  <c:v>41.63</c:v>
                </c:pt>
                <c:pt idx="86">
                  <c:v>39.64</c:v>
                </c:pt>
                <c:pt idx="87">
                  <c:v>42.78</c:v>
                </c:pt>
                <c:pt idx="88">
                  <c:v>39.909999999999997</c:v>
                </c:pt>
                <c:pt idx="89">
                  <c:v>42.03</c:v>
                </c:pt>
                <c:pt idx="90">
                  <c:v>47.09</c:v>
                </c:pt>
                <c:pt idx="91">
                  <c:v>51.94</c:v>
                </c:pt>
                <c:pt idx="92">
                  <c:v>40.200000000000003</c:v>
                </c:pt>
                <c:pt idx="93">
                  <c:v>20.75</c:v>
                </c:pt>
                <c:pt idx="94">
                  <c:v>38.85</c:v>
                </c:pt>
                <c:pt idx="95">
                  <c:v>36.14</c:v>
                </c:pt>
                <c:pt idx="96">
                  <c:v>33.93</c:v>
                </c:pt>
                <c:pt idx="97">
                  <c:v>30.44</c:v>
                </c:pt>
                <c:pt idx="98">
                  <c:v>45.77</c:v>
                </c:pt>
                <c:pt idx="99">
                  <c:v>46.83</c:v>
                </c:pt>
                <c:pt idx="100">
                  <c:v>28.6</c:v>
                </c:pt>
                <c:pt idx="101">
                  <c:v>46.49</c:v>
                </c:pt>
                <c:pt idx="102">
                  <c:v>36.81</c:v>
                </c:pt>
                <c:pt idx="103">
                  <c:v>47.66</c:v>
                </c:pt>
                <c:pt idx="104">
                  <c:v>47.62</c:v>
                </c:pt>
                <c:pt idx="105">
                  <c:v>44.3</c:v>
                </c:pt>
                <c:pt idx="106">
                  <c:v>42.57</c:v>
                </c:pt>
                <c:pt idx="107">
                  <c:v>40.450000000000003</c:v>
                </c:pt>
                <c:pt idx="108">
                  <c:v>41.57</c:v>
                </c:pt>
                <c:pt idx="109">
                  <c:v>39.94</c:v>
                </c:pt>
                <c:pt idx="110">
                  <c:v>27.71</c:v>
                </c:pt>
                <c:pt idx="111">
                  <c:v>46.81</c:v>
                </c:pt>
              </c:numCache>
            </c:numRef>
          </c:val>
          <c:smooth val="0"/>
          <c:extLst>
            <c:ext xmlns:c16="http://schemas.microsoft.com/office/drawing/2014/chart" uri="{C3380CC4-5D6E-409C-BE32-E72D297353CC}">
              <c16:uniqueId val="{00000008-6BDE-4EA7-9495-AC7FC75BF4E8}"/>
            </c:ext>
          </c:extLst>
        </c:ser>
        <c:ser>
          <c:idx val="10"/>
          <c:order val="10"/>
          <c:tx>
            <c:strRef>
              <c:f>Full_Table_2012_2021_Chart!$O$1</c:f>
              <c:strCache>
                <c:ptCount val="1"/>
                <c:pt idx="0">
                  <c:v>SDT 10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Full_Table_2012_2021_Chart!$O$2:$O$114</c:f>
              <c:numCache>
                <c:formatCode>General</c:formatCode>
                <c:ptCount val="112"/>
                <c:pt idx="0">
                  <c:v>39.450000000000003</c:v>
                </c:pt>
                <c:pt idx="1">
                  <c:v>33.07</c:v>
                </c:pt>
                <c:pt idx="2">
                  <c:v>30.54</c:v>
                </c:pt>
                <c:pt idx="3">
                  <c:v>26.89</c:v>
                </c:pt>
                <c:pt idx="4">
                  <c:v>32.17</c:v>
                </c:pt>
                <c:pt idx="5">
                  <c:v>38.33</c:v>
                </c:pt>
                <c:pt idx="6">
                  <c:v>44.48</c:v>
                </c:pt>
                <c:pt idx="7">
                  <c:v>45.31</c:v>
                </c:pt>
                <c:pt idx="8">
                  <c:v>46.78</c:v>
                </c:pt>
                <c:pt idx="9">
                  <c:v>55.11</c:v>
                </c:pt>
                <c:pt idx="10">
                  <c:v>57.19</c:v>
                </c:pt>
                <c:pt idx="11">
                  <c:v>56.49</c:v>
                </c:pt>
                <c:pt idx="12">
                  <c:v>37.71</c:v>
                </c:pt>
                <c:pt idx="13">
                  <c:v>43.01</c:v>
                </c:pt>
                <c:pt idx="14">
                  <c:v>41.32</c:v>
                </c:pt>
                <c:pt idx="15">
                  <c:v>44.77</c:v>
                </c:pt>
                <c:pt idx="16">
                  <c:v>35.96</c:v>
                </c:pt>
                <c:pt idx="17">
                  <c:v>46.45</c:v>
                </c:pt>
                <c:pt idx="18">
                  <c:v>41.73</c:v>
                </c:pt>
                <c:pt idx="19">
                  <c:v>54.8</c:v>
                </c:pt>
                <c:pt idx="20">
                  <c:v>48.13</c:v>
                </c:pt>
                <c:pt idx="21">
                  <c:v>36.18</c:v>
                </c:pt>
                <c:pt idx="22">
                  <c:v>36.69</c:v>
                </c:pt>
                <c:pt idx="23">
                  <c:v>50.94</c:v>
                </c:pt>
                <c:pt idx="24">
                  <c:v>39.51</c:v>
                </c:pt>
                <c:pt idx="25">
                  <c:v>40.86</c:v>
                </c:pt>
                <c:pt idx="26">
                  <c:v>45.2</c:v>
                </c:pt>
                <c:pt idx="27">
                  <c:v>43.42</c:v>
                </c:pt>
                <c:pt idx="28">
                  <c:v>34.53</c:v>
                </c:pt>
                <c:pt idx="29">
                  <c:v>56.48</c:v>
                </c:pt>
                <c:pt idx="30">
                  <c:v>36.75</c:v>
                </c:pt>
                <c:pt idx="31">
                  <c:v>55.43</c:v>
                </c:pt>
                <c:pt idx="32">
                  <c:v>42.49</c:v>
                </c:pt>
                <c:pt idx="33">
                  <c:v>49.92</c:v>
                </c:pt>
                <c:pt idx="34">
                  <c:v>49.2</c:v>
                </c:pt>
                <c:pt idx="35">
                  <c:v>50</c:v>
                </c:pt>
                <c:pt idx="36">
                  <c:v>41.6</c:v>
                </c:pt>
                <c:pt idx="37">
                  <c:v>37.659999999999997</c:v>
                </c:pt>
                <c:pt idx="38">
                  <c:v>38.26</c:v>
                </c:pt>
                <c:pt idx="39">
                  <c:v>36.65</c:v>
                </c:pt>
                <c:pt idx="40">
                  <c:v>38.83</c:v>
                </c:pt>
                <c:pt idx="41">
                  <c:v>38</c:v>
                </c:pt>
                <c:pt idx="42">
                  <c:v>48.56</c:v>
                </c:pt>
                <c:pt idx="43">
                  <c:v>38.32</c:v>
                </c:pt>
                <c:pt idx="44">
                  <c:v>30.95</c:v>
                </c:pt>
                <c:pt idx="45">
                  <c:v>43.06</c:v>
                </c:pt>
                <c:pt idx="46">
                  <c:v>48.19</c:v>
                </c:pt>
                <c:pt idx="47">
                  <c:v>46.49</c:v>
                </c:pt>
                <c:pt idx="48">
                  <c:v>42.22</c:v>
                </c:pt>
                <c:pt idx="49">
                  <c:v>45</c:v>
                </c:pt>
                <c:pt idx="50">
                  <c:v>23.61</c:v>
                </c:pt>
                <c:pt idx="51">
                  <c:v>28.98</c:v>
                </c:pt>
                <c:pt idx="52">
                  <c:v>22.72</c:v>
                </c:pt>
                <c:pt idx="53">
                  <c:v>37.729999999999997</c:v>
                </c:pt>
                <c:pt idx="54">
                  <c:v>42.49</c:v>
                </c:pt>
                <c:pt idx="55">
                  <c:v>50.73</c:v>
                </c:pt>
                <c:pt idx="56">
                  <c:v>45.54</c:v>
                </c:pt>
                <c:pt idx="57">
                  <c:v>53.26</c:v>
                </c:pt>
                <c:pt idx="58">
                  <c:v>38.130000000000003</c:v>
                </c:pt>
                <c:pt idx="59">
                  <c:v>37.03</c:v>
                </c:pt>
                <c:pt idx="60">
                  <c:v>35.130000000000003</c:v>
                </c:pt>
                <c:pt idx="61">
                  <c:v>42.1</c:v>
                </c:pt>
                <c:pt idx="62">
                  <c:v>35.51</c:v>
                </c:pt>
                <c:pt idx="63">
                  <c:v>30.48</c:v>
                </c:pt>
                <c:pt idx="64">
                  <c:v>35.06</c:v>
                </c:pt>
                <c:pt idx="65">
                  <c:v>34</c:v>
                </c:pt>
                <c:pt idx="66">
                  <c:v>26.87</c:v>
                </c:pt>
                <c:pt idx="67">
                  <c:v>40.36</c:v>
                </c:pt>
                <c:pt idx="68">
                  <c:v>36.99</c:v>
                </c:pt>
                <c:pt idx="69">
                  <c:v>35.22</c:v>
                </c:pt>
                <c:pt idx="70">
                  <c:v>37.21</c:v>
                </c:pt>
                <c:pt idx="71">
                  <c:v>33.4</c:v>
                </c:pt>
                <c:pt idx="72">
                  <c:v>33.5</c:v>
                </c:pt>
                <c:pt idx="73">
                  <c:v>24.7</c:v>
                </c:pt>
                <c:pt idx="74">
                  <c:v>37.159999999999997</c:v>
                </c:pt>
                <c:pt idx="75">
                  <c:v>33.14</c:v>
                </c:pt>
                <c:pt idx="76">
                  <c:v>25.38</c:v>
                </c:pt>
                <c:pt idx="77">
                  <c:v>29.37</c:v>
                </c:pt>
                <c:pt idx="78">
                  <c:v>35.630000000000003</c:v>
                </c:pt>
                <c:pt idx="79">
                  <c:v>31.57</c:v>
                </c:pt>
                <c:pt idx="80">
                  <c:v>30.39</c:v>
                </c:pt>
                <c:pt idx="81">
                  <c:v>39.76</c:v>
                </c:pt>
                <c:pt idx="82">
                  <c:v>37.51</c:v>
                </c:pt>
                <c:pt idx="83">
                  <c:v>34.43</c:v>
                </c:pt>
                <c:pt idx="84">
                  <c:v>41.72</c:v>
                </c:pt>
                <c:pt idx="85">
                  <c:v>27.83</c:v>
                </c:pt>
                <c:pt idx="86">
                  <c:v>29.09</c:v>
                </c:pt>
                <c:pt idx="87">
                  <c:v>26.41</c:v>
                </c:pt>
                <c:pt idx="88">
                  <c:v>23.82</c:v>
                </c:pt>
                <c:pt idx="89">
                  <c:v>30.03</c:v>
                </c:pt>
                <c:pt idx="90">
                  <c:v>23.63</c:v>
                </c:pt>
                <c:pt idx="91">
                  <c:v>36.92</c:v>
                </c:pt>
                <c:pt idx="92">
                  <c:v>30.3</c:v>
                </c:pt>
                <c:pt idx="93">
                  <c:v>17.89</c:v>
                </c:pt>
                <c:pt idx="94">
                  <c:v>27</c:v>
                </c:pt>
                <c:pt idx="95">
                  <c:v>21.64</c:v>
                </c:pt>
                <c:pt idx="96">
                  <c:v>22.64</c:v>
                </c:pt>
                <c:pt idx="97">
                  <c:v>19.97</c:v>
                </c:pt>
                <c:pt idx="98">
                  <c:v>28.6</c:v>
                </c:pt>
                <c:pt idx="99">
                  <c:v>29.21</c:v>
                </c:pt>
                <c:pt idx="100">
                  <c:v>9.99</c:v>
                </c:pt>
                <c:pt idx="101">
                  <c:v>34.159999999999997</c:v>
                </c:pt>
                <c:pt idx="102">
                  <c:v>31.29</c:v>
                </c:pt>
                <c:pt idx="103">
                  <c:v>32.65</c:v>
                </c:pt>
                <c:pt idx="104">
                  <c:v>31.99</c:v>
                </c:pt>
                <c:pt idx="105">
                  <c:v>30.46</c:v>
                </c:pt>
                <c:pt idx="106">
                  <c:v>29.7</c:v>
                </c:pt>
                <c:pt idx="107">
                  <c:v>27.97</c:v>
                </c:pt>
                <c:pt idx="108">
                  <c:v>27.35</c:v>
                </c:pt>
                <c:pt idx="109">
                  <c:v>25.92</c:v>
                </c:pt>
                <c:pt idx="110">
                  <c:v>19.170000000000002</c:v>
                </c:pt>
                <c:pt idx="111">
                  <c:v>30.5</c:v>
                </c:pt>
              </c:numCache>
            </c:numRef>
          </c:val>
          <c:smooth val="0"/>
          <c:extLst>
            <c:ext xmlns:c16="http://schemas.microsoft.com/office/drawing/2014/chart" uri="{C3380CC4-5D6E-409C-BE32-E72D297353CC}">
              <c16:uniqueId val="{00000009-6BDE-4EA7-9495-AC7FC75BF4E8}"/>
            </c:ext>
          </c:extLst>
        </c:ser>
        <c:ser>
          <c:idx val="11"/>
          <c:order val="11"/>
          <c:tx>
            <c:strRef>
              <c:f>Full_Table_2012_2021_Chart!$P$1</c:f>
              <c:strCache>
                <c:ptCount val="1"/>
                <c:pt idx="0">
                  <c:v>SDT 11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Full_Table_2012_2021_Chart!$P$2:$P$114</c:f>
              <c:numCache>
                <c:formatCode>General</c:formatCode>
                <c:ptCount val="112"/>
                <c:pt idx="0">
                  <c:v>95.79</c:v>
                </c:pt>
                <c:pt idx="1">
                  <c:v>63.59</c:v>
                </c:pt>
                <c:pt idx="2">
                  <c:v>76.900000000000006</c:v>
                </c:pt>
                <c:pt idx="3">
                  <c:v>66.73</c:v>
                </c:pt>
                <c:pt idx="4">
                  <c:v>77.84</c:v>
                </c:pt>
                <c:pt idx="5">
                  <c:v>88.34</c:v>
                </c:pt>
                <c:pt idx="6">
                  <c:v>101.16</c:v>
                </c:pt>
                <c:pt idx="7">
                  <c:v>83.65</c:v>
                </c:pt>
                <c:pt idx="8">
                  <c:v>88.3</c:v>
                </c:pt>
                <c:pt idx="9">
                  <c:v>108.75</c:v>
                </c:pt>
                <c:pt idx="10">
                  <c:v>114.73</c:v>
                </c:pt>
                <c:pt idx="11">
                  <c:v>108.06</c:v>
                </c:pt>
                <c:pt idx="12">
                  <c:v>52.7</c:v>
                </c:pt>
                <c:pt idx="13">
                  <c:v>95.58</c:v>
                </c:pt>
                <c:pt idx="14">
                  <c:v>89.91</c:v>
                </c:pt>
                <c:pt idx="15">
                  <c:v>118.09</c:v>
                </c:pt>
                <c:pt idx="16">
                  <c:v>168.28</c:v>
                </c:pt>
                <c:pt idx="17">
                  <c:v>107.88</c:v>
                </c:pt>
                <c:pt idx="18">
                  <c:v>98.98</c:v>
                </c:pt>
                <c:pt idx="19">
                  <c:v>82.68</c:v>
                </c:pt>
                <c:pt idx="20">
                  <c:v>72.53</c:v>
                </c:pt>
                <c:pt idx="21">
                  <c:v>74.25</c:v>
                </c:pt>
                <c:pt idx="22">
                  <c:v>68.16</c:v>
                </c:pt>
                <c:pt idx="23">
                  <c:v>87.49</c:v>
                </c:pt>
                <c:pt idx="24">
                  <c:v>106.08</c:v>
                </c:pt>
                <c:pt idx="25">
                  <c:v>96.27</c:v>
                </c:pt>
                <c:pt idx="26">
                  <c:v>109.48</c:v>
                </c:pt>
                <c:pt idx="27">
                  <c:v>120.6</c:v>
                </c:pt>
                <c:pt idx="28">
                  <c:v>88.27</c:v>
                </c:pt>
                <c:pt idx="29">
                  <c:v>121.04</c:v>
                </c:pt>
                <c:pt idx="30">
                  <c:v>88.93</c:v>
                </c:pt>
                <c:pt idx="31">
                  <c:v>98.86</c:v>
                </c:pt>
                <c:pt idx="32">
                  <c:v>85.61</c:v>
                </c:pt>
                <c:pt idx="33">
                  <c:v>102.21</c:v>
                </c:pt>
                <c:pt idx="34">
                  <c:v>96.57</c:v>
                </c:pt>
                <c:pt idx="35">
                  <c:v>93.17</c:v>
                </c:pt>
                <c:pt idx="36">
                  <c:v>106.55</c:v>
                </c:pt>
                <c:pt idx="37">
                  <c:v>85.24</c:v>
                </c:pt>
                <c:pt idx="39">
                  <c:v>75.78</c:v>
                </c:pt>
                <c:pt idx="40">
                  <c:v>84.8</c:v>
                </c:pt>
                <c:pt idx="41">
                  <c:v>74.64</c:v>
                </c:pt>
                <c:pt idx="42">
                  <c:v>93.57</c:v>
                </c:pt>
                <c:pt idx="43">
                  <c:v>73.67</c:v>
                </c:pt>
                <c:pt idx="44">
                  <c:v>50.49</c:v>
                </c:pt>
                <c:pt idx="45">
                  <c:v>67.319999999999993</c:v>
                </c:pt>
                <c:pt idx="48">
                  <c:v>97.08</c:v>
                </c:pt>
                <c:pt idx="50">
                  <c:v>88.88</c:v>
                </c:pt>
                <c:pt idx="51">
                  <c:v>68.84</c:v>
                </c:pt>
                <c:pt idx="52">
                  <c:v>71.739999999999995</c:v>
                </c:pt>
                <c:pt idx="53">
                  <c:v>81.93</c:v>
                </c:pt>
                <c:pt idx="54">
                  <c:v>85.54</c:v>
                </c:pt>
                <c:pt idx="55">
                  <c:v>90.3</c:v>
                </c:pt>
                <c:pt idx="57">
                  <c:v>102.71</c:v>
                </c:pt>
                <c:pt idx="58">
                  <c:v>45.01</c:v>
                </c:pt>
                <c:pt idx="59">
                  <c:v>38.71</c:v>
                </c:pt>
                <c:pt idx="60">
                  <c:v>90.68</c:v>
                </c:pt>
                <c:pt idx="61">
                  <c:v>94.91</c:v>
                </c:pt>
                <c:pt idx="62">
                  <c:v>82.06</c:v>
                </c:pt>
                <c:pt idx="63">
                  <c:v>79.22</c:v>
                </c:pt>
                <c:pt idx="64">
                  <c:v>79.86</c:v>
                </c:pt>
                <c:pt idx="66">
                  <c:v>57.19</c:v>
                </c:pt>
                <c:pt idx="67">
                  <c:v>61.15</c:v>
                </c:pt>
                <c:pt idx="68">
                  <c:v>66.069999999999993</c:v>
                </c:pt>
                <c:pt idx="69">
                  <c:v>33.5</c:v>
                </c:pt>
                <c:pt idx="70">
                  <c:v>56.62</c:v>
                </c:pt>
                <c:pt idx="71">
                  <c:v>71.760000000000005</c:v>
                </c:pt>
                <c:pt idx="72">
                  <c:v>67.900000000000006</c:v>
                </c:pt>
                <c:pt idx="73">
                  <c:v>76.75</c:v>
                </c:pt>
                <c:pt idx="74">
                  <c:v>74.58</c:v>
                </c:pt>
                <c:pt idx="75">
                  <c:v>68.819999999999993</c:v>
                </c:pt>
                <c:pt idx="76">
                  <c:v>57.24</c:v>
                </c:pt>
                <c:pt idx="77">
                  <c:v>61.1</c:v>
                </c:pt>
                <c:pt idx="78">
                  <c:v>67.739999999999995</c:v>
                </c:pt>
                <c:pt idx="79">
                  <c:v>61.19</c:v>
                </c:pt>
                <c:pt idx="80">
                  <c:v>55.05</c:v>
                </c:pt>
                <c:pt idx="81">
                  <c:v>63.65</c:v>
                </c:pt>
                <c:pt idx="82">
                  <c:v>55.46</c:v>
                </c:pt>
                <c:pt idx="83">
                  <c:v>64.61</c:v>
                </c:pt>
                <c:pt idx="85">
                  <c:v>52.37</c:v>
                </c:pt>
                <c:pt idx="86">
                  <c:v>57.89</c:v>
                </c:pt>
                <c:pt idx="87">
                  <c:v>52.09</c:v>
                </c:pt>
                <c:pt idx="88">
                  <c:v>41.42</c:v>
                </c:pt>
                <c:pt idx="89">
                  <c:v>59.16</c:v>
                </c:pt>
                <c:pt idx="91">
                  <c:v>64.61</c:v>
                </c:pt>
                <c:pt idx="93">
                  <c:v>56.71</c:v>
                </c:pt>
                <c:pt idx="94">
                  <c:v>41.5</c:v>
                </c:pt>
                <c:pt idx="95">
                  <c:v>35.43</c:v>
                </c:pt>
                <c:pt idx="96">
                  <c:v>42.83</c:v>
                </c:pt>
                <c:pt idx="97">
                  <c:v>41.03</c:v>
                </c:pt>
                <c:pt idx="98">
                  <c:v>55.36</c:v>
                </c:pt>
                <c:pt idx="99">
                  <c:v>55.87</c:v>
                </c:pt>
                <c:pt idx="100">
                  <c:v>21.49</c:v>
                </c:pt>
                <c:pt idx="101">
                  <c:v>52.35</c:v>
                </c:pt>
                <c:pt idx="102">
                  <c:v>51.38</c:v>
                </c:pt>
                <c:pt idx="103">
                  <c:v>52.83</c:v>
                </c:pt>
                <c:pt idx="104">
                  <c:v>54.62</c:v>
                </c:pt>
                <c:pt idx="105">
                  <c:v>53.22</c:v>
                </c:pt>
                <c:pt idx="106">
                  <c:v>60.29</c:v>
                </c:pt>
                <c:pt idx="107">
                  <c:v>50.55</c:v>
                </c:pt>
                <c:pt idx="108">
                  <c:v>56.37</c:v>
                </c:pt>
                <c:pt idx="109">
                  <c:v>61.69</c:v>
                </c:pt>
                <c:pt idx="110">
                  <c:v>38.46</c:v>
                </c:pt>
                <c:pt idx="111">
                  <c:v>61.05</c:v>
                </c:pt>
              </c:numCache>
            </c:numRef>
          </c:val>
          <c:smooth val="0"/>
          <c:extLst>
            <c:ext xmlns:c16="http://schemas.microsoft.com/office/drawing/2014/chart" uri="{C3380CC4-5D6E-409C-BE32-E72D297353CC}">
              <c16:uniqueId val="{0000000A-6BDE-4EA7-9495-AC7FC75BF4E8}"/>
            </c:ext>
          </c:extLst>
        </c:ser>
        <c:ser>
          <c:idx val="12"/>
          <c:order val="12"/>
          <c:tx>
            <c:strRef>
              <c:f>Full_Table_2012_2021_Chart!$Q$1</c:f>
              <c:strCache>
                <c:ptCount val="1"/>
                <c:pt idx="0">
                  <c:v>SDT 12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Full_Table_2012_2021_Chart!$Q$2:$Q$114</c:f>
              <c:numCache>
                <c:formatCode>General</c:formatCode>
                <c:ptCount val="112"/>
                <c:pt idx="0">
                  <c:v>48.46</c:v>
                </c:pt>
                <c:pt idx="1">
                  <c:v>37.36</c:v>
                </c:pt>
                <c:pt idx="2">
                  <c:v>35.26</c:v>
                </c:pt>
                <c:pt idx="3">
                  <c:v>28.37</c:v>
                </c:pt>
                <c:pt idx="4">
                  <c:v>42.44</c:v>
                </c:pt>
                <c:pt idx="5">
                  <c:v>40.42</c:v>
                </c:pt>
                <c:pt idx="6">
                  <c:v>48.72</c:v>
                </c:pt>
                <c:pt idx="7">
                  <c:v>62.72</c:v>
                </c:pt>
                <c:pt idx="8">
                  <c:v>63.51</c:v>
                </c:pt>
                <c:pt idx="9">
                  <c:v>66.959999999999994</c:v>
                </c:pt>
                <c:pt idx="10">
                  <c:v>69.650000000000006</c:v>
                </c:pt>
                <c:pt idx="11">
                  <c:v>75.819999999999993</c:v>
                </c:pt>
                <c:pt idx="12">
                  <c:v>48.92</c:v>
                </c:pt>
                <c:pt idx="13">
                  <c:v>45.5</c:v>
                </c:pt>
                <c:pt idx="14">
                  <c:v>50.71</c:v>
                </c:pt>
                <c:pt idx="15">
                  <c:v>65.44</c:v>
                </c:pt>
                <c:pt idx="16">
                  <c:v>49.89</c:v>
                </c:pt>
                <c:pt idx="17">
                  <c:v>55.31</c:v>
                </c:pt>
                <c:pt idx="18">
                  <c:v>58.09</c:v>
                </c:pt>
                <c:pt idx="19">
                  <c:v>75.19</c:v>
                </c:pt>
                <c:pt idx="20">
                  <c:v>58.42</c:v>
                </c:pt>
                <c:pt idx="21">
                  <c:v>49.97</c:v>
                </c:pt>
                <c:pt idx="22">
                  <c:v>56.12</c:v>
                </c:pt>
                <c:pt idx="23">
                  <c:v>73.48</c:v>
                </c:pt>
                <c:pt idx="24">
                  <c:v>57.06</c:v>
                </c:pt>
                <c:pt idx="25">
                  <c:v>53.91</c:v>
                </c:pt>
                <c:pt idx="26">
                  <c:v>63.17</c:v>
                </c:pt>
                <c:pt idx="27">
                  <c:v>60.51</c:v>
                </c:pt>
                <c:pt idx="28">
                  <c:v>40.17</c:v>
                </c:pt>
                <c:pt idx="29">
                  <c:v>70.900000000000006</c:v>
                </c:pt>
                <c:pt idx="30">
                  <c:v>57.36</c:v>
                </c:pt>
                <c:pt idx="31">
                  <c:v>69.319999999999993</c:v>
                </c:pt>
                <c:pt idx="32">
                  <c:v>67.739999999999995</c:v>
                </c:pt>
                <c:pt idx="33">
                  <c:v>67.56</c:v>
                </c:pt>
                <c:pt idx="34">
                  <c:v>66.459999999999994</c:v>
                </c:pt>
                <c:pt idx="36">
                  <c:v>61.82</c:v>
                </c:pt>
                <c:pt idx="37">
                  <c:v>46.55</c:v>
                </c:pt>
                <c:pt idx="38">
                  <c:v>50.77</c:v>
                </c:pt>
                <c:pt idx="39">
                  <c:v>47.36</c:v>
                </c:pt>
                <c:pt idx="40">
                  <c:v>52.39</c:v>
                </c:pt>
                <c:pt idx="41">
                  <c:v>52.05</c:v>
                </c:pt>
                <c:pt idx="42">
                  <c:v>76.06</c:v>
                </c:pt>
                <c:pt idx="43">
                  <c:v>62.71</c:v>
                </c:pt>
                <c:pt idx="44">
                  <c:v>46.47</c:v>
                </c:pt>
                <c:pt idx="45">
                  <c:v>65.959999999999994</c:v>
                </c:pt>
                <c:pt idx="47">
                  <c:v>59.58</c:v>
                </c:pt>
                <c:pt idx="48">
                  <c:v>55.18</c:v>
                </c:pt>
                <c:pt idx="49">
                  <c:v>64.09</c:v>
                </c:pt>
                <c:pt idx="50">
                  <c:v>60.8</c:v>
                </c:pt>
                <c:pt idx="52">
                  <c:v>37.229999999999997</c:v>
                </c:pt>
                <c:pt idx="53">
                  <c:v>46.88</c:v>
                </c:pt>
                <c:pt idx="55">
                  <c:v>65.290000000000006</c:v>
                </c:pt>
                <c:pt idx="56">
                  <c:v>68.66</c:v>
                </c:pt>
                <c:pt idx="57">
                  <c:v>74.819999999999993</c:v>
                </c:pt>
                <c:pt idx="58">
                  <c:v>41.62</c:v>
                </c:pt>
                <c:pt idx="59">
                  <c:v>44.18</c:v>
                </c:pt>
                <c:pt idx="60">
                  <c:v>39.61</c:v>
                </c:pt>
                <c:pt idx="61">
                  <c:v>45.49</c:v>
                </c:pt>
                <c:pt idx="62">
                  <c:v>31.97</c:v>
                </c:pt>
                <c:pt idx="65">
                  <c:v>41.44</c:v>
                </c:pt>
                <c:pt idx="66">
                  <c:v>45.2</c:v>
                </c:pt>
                <c:pt idx="67">
                  <c:v>85.2</c:v>
                </c:pt>
                <c:pt idx="68">
                  <c:v>44.27</c:v>
                </c:pt>
                <c:pt idx="70">
                  <c:v>54.73</c:v>
                </c:pt>
                <c:pt idx="71">
                  <c:v>41.29</c:v>
                </c:pt>
                <c:pt idx="72">
                  <c:v>36.979999999999997</c:v>
                </c:pt>
                <c:pt idx="73">
                  <c:v>40.090000000000003</c:v>
                </c:pt>
                <c:pt idx="74">
                  <c:v>28.42</c:v>
                </c:pt>
                <c:pt idx="75">
                  <c:v>34.54</c:v>
                </c:pt>
                <c:pt idx="76">
                  <c:v>30.03</c:v>
                </c:pt>
                <c:pt idx="77">
                  <c:v>53.4</c:v>
                </c:pt>
                <c:pt idx="78">
                  <c:v>41.72</c:v>
                </c:pt>
                <c:pt idx="81">
                  <c:v>42.46</c:v>
                </c:pt>
                <c:pt idx="83">
                  <c:v>47.96</c:v>
                </c:pt>
                <c:pt idx="84">
                  <c:v>36.520000000000003</c:v>
                </c:pt>
                <c:pt idx="85">
                  <c:v>32.94</c:v>
                </c:pt>
                <c:pt idx="86">
                  <c:v>37.61</c:v>
                </c:pt>
                <c:pt idx="87">
                  <c:v>29.14</c:v>
                </c:pt>
                <c:pt idx="88">
                  <c:v>26.95</c:v>
                </c:pt>
                <c:pt idx="89">
                  <c:v>34.46</c:v>
                </c:pt>
                <c:pt idx="90">
                  <c:v>34.549999999999997</c:v>
                </c:pt>
                <c:pt idx="91">
                  <c:v>36.75</c:v>
                </c:pt>
                <c:pt idx="92">
                  <c:v>33.340000000000003</c:v>
                </c:pt>
                <c:pt idx="93">
                  <c:v>20.29</c:v>
                </c:pt>
                <c:pt idx="94">
                  <c:v>30.43</c:v>
                </c:pt>
                <c:pt idx="95">
                  <c:v>17.100000000000001</c:v>
                </c:pt>
                <c:pt idx="96">
                  <c:v>19.440000000000001</c:v>
                </c:pt>
                <c:pt idx="97">
                  <c:v>16.41</c:v>
                </c:pt>
                <c:pt idx="98">
                  <c:v>25.36</c:v>
                </c:pt>
                <c:pt idx="99">
                  <c:v>26.24</c:v>
                </c:pt>
                <c:pt idx="100">
                  <c:v>17.260000000000002</c:v>
                </c:pt>
                <c:pt idx="101">
                  <c:v>35.479999999999997</c:v>
                </c:pt>
                <c:pt idx="102">
                  <c:v>31.56</c:v>
                </c:pt>
                <c:pt idx="103">
                  <c:v>35.75</c:v>
                </c:pt>
                <c:pt idx="104">
                  <c:v>31.79</c:v>
                </c:pt>
                <c:pt idx="105">
                  <c:v>29.43</c:v>
                </c:pt>
                <c:pt idx="106">
                  <c:v>24.25</c:v>
                </c:pt>
                <c:pt idx="107">
                  <c:v>22.44</c:v>
                </c:pt>
                <c:pt idx="108">
                  <c:v>22.37</c:v>
                </c:pt>
                <c:pt idx="109">
                  <c:v>21.61</c:v>
                </c:pt>
                <c:pt idx="110">
                  <c:v>16.829999999999998</c:v>
                </c:pt>
                <c:pt idx="111">
                  <c:v>30.11</c:v>
                </c:pt>
              </c:numCache>
            </c:numRef>
          </c:val>
          <c:smooth val="0"/>
          <c:extLst>
            <c:ext xmlns:c16="http://schemas.microsoft.com/office/drawing/2014/chart" uri="{C3380CC4-5D6E-409C-BE32-E72D297353CC}">
              <c16:uniqueId val="{0000000B-6BDE-4EA7-9495-AC7FC75BF4E8}"/>
            </c:ext>
          </c:extLst>
        </c:ser>
        <c:ser>
          <c:idx val="13"/>
          <c:order val="13"/>
          <c:tx>
            <c:strRef>
              <c:f>Full_Table_2012_2021_Chart!$R$1</c:f>
              <c:strCache>
                <c:ptCount val="1"/>
                <c:pt idx="0">
                  <c:v>SDT 13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Full_Table_2012_2021_Chart!$R$2:$R$114</c:f>
              <c:numCache>
                <c:formatCode>General</c:formatCode>
                <c:ptCount val="112"/>
                <c:pt idx="0">
                  <c:v>48.13</c:v>
                </c:pt>
                <c:pt idx="1">
                  <c:v>35.25</c:v>
                </c:pt>
                <c:pt idx="3">
                  <c:v>27.94</c:v>
                </c:pt>
                <c:pt idx="4">
                  <c:v>37.590000000000003</c:v>
                </c:pt>
                <c:pt idx="5">
                  <c:v>39.74</c:v>
                </c:pt>
                <c:pt idx="7">
                  <c:v>62.46</c:v>
                </c:pt>
                <c:pt idx="8">
                  <c:v>74.150000000000006</c:v>
                </c:pt>
                <c:pt idx="9">
                  <c:v>75.13</c:v>
                </c:pt>
                <c:pt idx="10">
                  <c:v>76.84</c:v>
                </c:pt>
                <c:pt idx="11">
                  <c:v>76.08</c:v>
                </c:pt>
                <c:pt idx="12">
                  <c:v>42.23</c:v>
                </c:pt>
                <c:pt idx="13">
                  <c:v>43.61</c:v>
                </c:pt>
                <c:pt idx="14">
                  <c:v>49.49</c:v>
                </c:pt>
                <c:pt idx="15">
                  <c:v>58.62</c:v>
                </c:pt>
                <c:pt idx="16">
                  <c:v>50.1</c:v>
                </c:pt>
                <c:pt idx="17">
                  <c:v>54.47</c:v>
                </c:pt>
                <c:pt idx="18">
                  <c:v>62.04</c:v>
                </c:pt>
                <c:pt idx="19">
                  <c:v>73.62</c:v>
                </c:pt>
                <c:pt idx="20">
                  <c:v>61.2</c:v>
                </c:pt>
                <c:pt idx="21">
                  <c:v>53.38</c:v>
                </c:pt>
                <c:pt idx="22">
                  <c:v>60.32</c:v>
                </c:pt>
                <c:pt idx="23">
                  <c:v>80.790000000000006</c:v>
                </c:pt>
                <c:pt idx="24">
                  <c:v>58.95</c:v>
                </c:pt>
                <c:pt idx="25">
                  <c:v>54.08</c:v>
                </c:pt>
                <c:pt idx="26">
                  <c:v>61.86</c:v>
                </c:pt>
                <c:pt idx="27">
                  <c:v>60.94</c:v>
                </c:pt>
                <c:pt idx="28">
                  <c:v>48.59</c:v>
                </c:pt>
                <c:pt idx="29">
                  <c:v>69.62</c:v>
                </c:pt>
                <c:pt idx="30">
                  <c:v>58.5</c:v>
                </c:pt>
                <c:pt idx="31">
                  <c:v>76.19</c:v>
                </c:pt>
                <c:pt idx="32">
                  <c:v>58.07</c:v>
                </c:pt>
                <c:pt idx="33">
                  <c:v>62.43</c:v>
                </c:pt>
                <c:pt idx="34">
                  <c:v>70.25</c:v>
                </c:pt>
                <c:pt idx="35">
                  <c:v>65.069999999999993</c:v>
                </c:pt>
                <c:pt idx="36">
                  <c:v>65.88</c:v>
                </c:pt>
                <c:pt idx="37">
                  <c:v>47.22</c:v>
                </c:pt>
                <c:pt idx="38">
                  <c:v>53.78</c:v>
                </c:pt>
                <c:pt idx="39">
                  <c:v>42.2</c:v>
                </c:pt>
                <c:pt idx="40">
                  <c:v>56.67</c:v>
                </c:pt>
                <c:pt idx="41">
                  <c:v>54.77</c:v>
                </c:pt>
                <c:pt idx="42">
                  <c:v>68.930000000000007</c:v>
                </c:pt>
                <c:pt idx="43">
                  <c:v>51.93</c:v>
                </c:pt>
                <c:pt idx="44">
                  <c:v>50.86</c:v>
                </c:pt>
                <c:pt idx="45">
                  <c:v>59.84</c:v>
                </c:pt>
                <c:pt idx="46">
                  <c:v>64</c:v>
                </c:pt>
                <c:pt idx="47">
                  <c:v>54.99</c:v>
                </c:pt>
                <c:pt idx="48">
                  <c:v>57.81</c:v>
                </c:pt>
                <c:pt idx="49">
                  <c:v>62.49</c:v>
                </c:pt>
                <c:pt idx="50">
                  <c:v>53.88</c:v>
                </c:pt>
                <c:pt idx="52">
                  <c:v>35.69</c:v>
                </c:pt>
                <c:pt idx="53">
                  <c:v>43.16</c:v>
                </c:pt>
                <c:pt idx="54">
                  <c:v>54.14</c:v>
                </c:pt>
                <c:pt idx="55">
                  <c:v>58.58</c:v>
                </c:pt>
                <c:pt idx="56">
                  <c:v>67.98</c:v>
                </c:pt>
                <c:pt idx="57">
                  <c:v>70.680000000000007</c:v>
                </c:pt>
                <c:pt idx="58">
                  <c:v>46.48</c:v>
                </c:pt>
                <c:pt idx="59">
                  <c:v>40.58</c:v>
                </c:pt>
                <c:pt idx="60">
                  <c:v>45.59</c:v>
                </c:pt>
                <c:pt idx="61">
                  <c:v>49.19</c:v>
                </c:pt>
                <c:pt idx="62">
                  <c:v>48</c:v>
                </c:pt>
                <c:pt idx="65">
                  <c:v>52.37</c:v>
                </c:pt>
                <c:pt idx="66">
                  <c:v>42.41</c:v>
                </c:pt>
                <c:pt idx="67">
                  <c:v>56.32</c:v>
                </c:pt>
                <c:pt idx="68">
                  <c:v>45.18</c:v>
                </c:pt>
                <c:pt idx="70">
                  <c:v>41.6</c:v>
                </c:pt>
                <c:pt idx="71">
                  <c:v>39.770000000000003</c:v>
                </c:pt>
                <c:pt idx="72">
                  <c:v>37.630000000000003</c:v>
                </c:pt>
                <c:pt idx="73">
                  <c:v>36.74</c:v>
                </c:pt>
                <c:pt idx="74">
                  <c:v>28.77</c:v>
                </c:pt>
                <c:pt idx="75">
                  <c:v>32.54</c:v>
                </c:pt>
                <c:pt idx="76">
                  <c:v>28.46</c:v>
                </c:pt>
                <c:pt idx="77">
                  <c:v>34.770000000000003</c:v>
                </c:pt>
                <c:pt idx="81">
                  <c:v>57.52</c:v>
                </c:pt>
                <c:pt idx="82">
                  <c:v>47.88</c:v>
                </c:pt>
                <c:pt idx="83">
                  <c:v>36.08</c:v>
                </c:pt>
                <c:pt idx="84">
                  <c:v>32.39</c:v>
                </c:pt>
                <c:pt idx="85">
                  <c:v>32.25</c:v>
                </c:pt>
                <c:pt idx="86">
                  <c:v>29.03</c:v>
                </c:pt>
                <c:pt idx="87">
                  <c:v>33.29</c:v>
                </c:pt>
                <c:pt idx="88">
                  <c:v>29.51</c:v>
                </c:pt>
                <c:pt idx="89">
                  <c:v>32.43</c:v>
                </c:pt>
                <c:pt idx="90">
                  <c:v>35.299999999999997</c:v>
                </c:pt>
                <c:pt idx="91">
                  <c:v>42.89</c:v>
                </c:pt>
                <c:pt idx="92">
                  <c:v>30.75</c:v>
                </c:pt>
                <c:pt idx="93">
                  <c:v>25.21</c:v>
                </c:pt>
                <c:pt idx="94">
                  <c:v>28.3</c:v>
                </c:pt>
                <c:pt idx="95">
                  <c:v>16.41</c:v>
                </c:pt>
                <c:pt idx="96">
                  <c:v>18.87</c:v>
                </c:pt>
                <c:pt idx="97">
                  <c:v>17.07</c:v>
                </c:pt>
                <c:pt idx="98">
                  <c:v>22.52</c:v>
                </c:pt>
                <c:pt idx="99">
                  <c:v>26.79</c:v>
                </c:pt>
                <c:pt idx="100">
                  <c:v>12.51</c:v>
                </c:pt>
                <c:pt idx="101">
                  <c:v>40.21</c:v>
                </c:pt>
                <c:pt idx="102">
                  <c:v>32.590000000000003</c:v>
                </c:pt>
                <c:pt idx="103">
                  <c:v>38.979999999999997</c:v>
                </c:pt>
                <c:pt idx="104">
                  <c:v>31.18</c:v>
                </c:pt>
                <c:pt idx="105">
                  <c:v>29.27</c:v>
                </c:pt>
                <c:pt idx="106">
                  <c:v>24.55</c:v>
                </c:pt>
                <c:pt idx="107">
                  <c:v>22.89</c:v>
                </c:pt>
                <c:pt idx="108">
                  <c:v>22.23</c:v>
                </c:pt>
                <c:pt idx="109">
                  <c:v>22.7</c:v>
                </c:pt>
                <c:pt idx="110">
                  <c:v>16.989999999999998</c:v>
                </c:pt>
                <c:pt idx="111">
                  <c:v>27.92</c:v>
                </c:pt>
              </c:numCache>
            </c:numRef>
          </c:val>
          <c:smooth val="0"/>
          <c:extLst>
            <c:ext xmlns:c16="http://schemas.microsoft.com/office/drawing/2014/chart" uri="{C3380CC4-5D6E-409C-BE32-E72D297353CC}">
              <c16:uniqueId val="{0000000C-6BDE-4EA7-9495-AC7FC75BF4E8}"/>
            </c:ext>
          </c:extLst>
        </c:ser>
        <c:ser>
          <c:idx val="14"/>
          <c:order val="14"/>
          <c:tx>
            <c:strRef>
              <c:f>Full_Table_2012_2021_Chart!$S$1</c:f>
              <c:strCache>
                <c:ptCount val="1"/>
                <c:pt idx="0">
                  <c:v>SDT 14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Full_Table_2012_2021_Chart!$S$2:$S$114</c:f>
              <c:numCache>
                <c:formatCode>General</c:formatCode>
                <c:ptCount val="112"/>
                <c:pt idx="0">
                  <c:v>41.28</c:v>
                </c:pt>
                <c:pt idx="1">
                  <c:v>42.14</c:v>
                </c:pt>
                <c:pt idx="2">
                  <c:v>35.01</c:v>
                </c:pt>
                <c:pt idx="3">
                  <c:v>36.18</c:v>
                </c:pt>
                <c:pt idx="4">
                  <c:v>40.86</c:v>
                </c:pt>
                <c:pt idx="5">
                  <c:v>39.81</c:v>
                </c:pt>
                <c:pt idx="7">
                  <c:v>52.09</c:v>
                </c:pt>
                <c:pt idx="8">
                  <c:v>77.17</c:v>
                </c:pt>
                <c:pt idx="9">
                  <c:v>84.17</c:v>
                </c:pt>
                <c:pt idx="10">
                  <c:v>72.64</c:v>
                </c:pt>
                <c:pt idx="12">
                  <c:v>48.16</c:v>
                </c:pt>
                <c:pt idx="13">
                  <c:v>48.67</c:v>
                </c:pt>
                <c:pt idx="14">
                  <c:v>50.76</c:v>
                </c:pt>
                <c:pt idx="15">
                  <c:v>64.23</c:v>
                </c:pt>
                <c:pt idx="16">
                  <c:v>46.44</c:v>
                </c:pt>
                <c:pt idx="17">
                  <c:v>58.39</c:v>
                </c:pt>
                <c:pt idx="18">
                  <c:v>66.25</c:v>
                </c:pt>
                <c:pt idx="19">
                  <c:v>67.569999999999993</c:v>
                </c:pt>
                <c:pt idx="20">
                  <c:v>62.43</c:v>
                </c:pt>
                <c:pt idx="21">
                  <c:v>59.01</c:v>
                </c:pt>
                <c:pt idx="22">
                  <c:v>61.63</c:v>
                </c:pt>
                <c:pt idx="23">
                  <c:v>66.83</c:v>
                </c:pt>
                <c:pt idx="24">
                  <c:v>44.55</c:v>
                </c:pt>
                <c:pt idx="25">
                  <c:v>53.76</c:v>
                </c:pt>
                <c:pt idx="26">
                  <c:v>62.42</c:v>
                </c:pt>
                <c:pt idx="27">
                  <c:v>59.44</c:v>
                </c:pt>
                <c:pt idx="28">
                  <c:v>45.96</c:v>
                </c:pt>
                <c:pt idx="29">
                  <c:v>72.38</c:v>
                </c:pt>
                <c:pt idx="30">
                  <c:v>64.36</c:v>
                </c:pt>
                <c:pt idx="31">
                  <c:v>67.239999999999995</c:v>
                </c:pt>
                <c:pt idx="32">
                  <c:v>72.78</c:v>
                </c:pt>
                <c:pt idx="34">
                  <c:v>67.2</c:v>
                </c:pt>
                <c:pt idx="35">
                  <c:v>54.93</c:v>
                </c:pt>
                <c:pt idx="36">
                  <c:v>57.73</c:v>
                </c:pt>
                <c:pt idx="37">
                  <c:v>38.4</c:v>
                </c:pt>
                <c:pt idx="38">
                  <c:v>48.13</c:v>
                </c:pt>
                <c:pt idx="39">
                  <c:v>40.74</c:v>
                </c:pt>
                <c:pt idx="40">
                  <c:v>58.33</c:v>
                </c:pt>
                <c:pt idx="41">
                  <c:v>45.48</c:v>
                </c:pt>
                <c:pt idx="42">
                  <c:v>69.3</c:v>
                </c:pt>
                <c:pt idx="43">
                  <c:v>59.81</c:v>
                </c:pt>
                <c:pt idx="44">
                  <c:v>60.76</c:v>
                </c:pt>
                <c:pt idx="45">
                  <c:v>67.23</c:v>
                </c:pt>
                <c:pt idx="46">
                  <c:v>79</c:v>
                </c:pt>
                <c:pt idx="47">
                  <c:v>64.8</c:v>
                </c:pt>
                <c:pt idx="48">
                  <c:v>51.07</c:v>
                </c:pt>
                <c:pt idx="49">
                  <c:v>65.010000000000005</c:v>
                </c:pt>
                <c:pt idx="52">
                  <c:v>25.44</c:v>
                </c:pt>
                <c:pt idx="53">
                  <c:v>49.38</c:v>
                </c:pt>
                <c:pt idx="54">
                  <c:v>53.97</c:v>
                </c:pt>
                <c:pt idx="55">
                  <c:v>72.64</c:v>
                </c:pt>
                <c:pt idx="56">
                  <c:v>70.349999999999994</c:v>
                </c:pt>
                <c:pt idx="57">
                  <c:v>65.59</c:v>
                </c:pt>
                <c:pt idx="58">
                  <c:v>44.03</c:v>
                </c:pt>
                <c:pt idx="60">
                  <c:v>50.68</c:v>
                </c:pt>
                <c:pt idx="61">
                  <c:v>44.41</c:v>
                </c:pt>
                <c:pt idx="62">
                  <c:v>38.340000000000003</c:v>
                </c:pt>
                <c:pt idx="64">
                  <c:v>37.36</c:v>
                </c:pt>
                <c:pt idx="65">
                  <c:v>45.29</c:v>
                </c:pt>
                <c:pt idx="66">
                  <c:v>47.14</c:v>
                </c:pt>
                <c:pt idx="67">
                  <c:v>53.05</c:v>
                </c:pt>
                <c:pt idx="68">
                  <c:v>53.86</c:v>
                </c:pt>
                <c:pt idx="69">
                  <c:v>37.58</c:v>
                </c:pt>
                <c:pt idx="70">
                  <c:v>41.07</c:v>
                </c:pt>
                <c:pt idx="71">
                  <c:v>40.94</c:v>
                </c:pt>
                <c:pt idx="72">
                  <c:v>35.74</c:v>
                </c:pt>
                <c:pt idx="73">
                  <c:v>37.56</c:v>
                </c:pt>
                <c:pt idx="74">
                  <c:v>29.81</c:v>
                </c:pt>
                <c:pt idx="75">
                  <c:v>34.909999999999997</c:v>
                </c:pt>
                <c:pt idx="76">
                  <c:v>31.03</c:v>
                </c:pt>
                <c:pt idx="77">
                  <c:v>33.9</c:v>
                </c:pt>
                <c:pt idx="78">
                  <c:v>45.37</c:v>
                </c:pt>
                <c:pt idx="80">
                  <c:v>45.7</c:v>
                </c:pt>
                <c:pt idx="81">
                  <c:v>51.9</c:v>
                </c:pt>
                <c:pt idx="82">
                  <c:v>45.06</c:v>
                </c:pt>
                <c:pt idx="83">
                  <c:v>31.1</c:v>
                </c:pt>
                <c:pt idx="84">
                  <c:v>33.89</c:v>
                </c:pt>
                <c:pt idx="85">
                  <c:v>26.53</c:v>
                </c:pt>
                <c:pt idx="86">
                  <c:v>33.65</c:v>
                </c:pt>
                <c:pt idx="87">
                  <c:v>31.36</c:v>
                </c:pt>
                <c:pt idx="88">
                  <c:v>27.87</c:v>
                </c:pt>
                <c:pt idx="89">
                  <c:v>34.03</c:v>
                </c:pt>
                <c:pt idx="90">
                  <c:v>29.77</c:v>
                </c:pt>
                <c:pt idx="91">
                  <c:v>41.38</c:v>
                </c:pt>
                <c:pt idx="92">
                  <c:v>33.08</c:v>
                </c:pt>
                <c:pt idx="93">
                  <c:v>25.78</c:v>
                </c:pt>
                <c:pt idx="94">
                  <c:v>29.3</c:v>
                </c:pt>
                <c:pt idx="95">
                  <c:v>18.66</c:v>
                </c:pt>
                <c:pt idx="96">
                  <c:v>19.73</c:v>
                </c:pt>
                <c:pt idx="97">
                  <c:v>15.94</c:v>
                </c:pt>
                <c:pt idx="98">
                  <c:v>23.91</c:v>
                </c:pt>
                <c:pt idx="99">
                  <c:v>27.45</c:v>
                </c:pt>
                <c:pt idx="100">
                  <c:v>25.32</c:v>
                </c:pt>
                <c:pt idx="101">
                  <c:v>37.14</c:v>
                </c:pt>
                <c:pt idx="102">
                  <c:v>34.659999999999997</c:v>
                </c:pt>
                <c:pt idx="103">
                  <c:v>36.04</c:v>
                </c:pt>
                <c:pt idx="104">
                  <c:v>28.87</c:v>
                </c:pt>
                <c:pt idx="105">
                  <c:v>29.14</c:v>
                </c:pt>
                <c:pt idx="106">
                  <c:v>26.22</c:v>
                </c:pt>
                <c:pt idx="107">
                  <c:v>23.87</c:v>
                </c:pt>
                <c:pt idx="108">
                  <c:v>10.81</c:v>
                </c:pt>
                <c:pt idx="109">
                  <c:v>22.16</c:v>
                </c:pt>
                <c:pt idx="110">
                  <c:v>16.05</c:v>
                </c:pt>
                <c:pt idx="111">
                  <c:v>29.48</c:v>
                </c:pt>
              </c:numCache>
            </c:numRef>
          </c:val>
          <c:smooth val="0"/>
          <c:extLst>
            <c:ext xmlns:c16="http://schemas.microsoft.com/office/drawing/2014/chart" uri="{C3380CC4-5D6E-409C-BE32-E72D297353CC}">
              <c16:uniqueId val="{0000000D-6BDE-4EA7-9495-AC7FC75BF4E8}"/>
            </c:ext>
          </c:extLst>
        </c:ser>
        <c:ser>
          <c:idx val="15"/>
          <c:order val="15"/>
          <c:tx>
            <c:strRef>
              <c:f>Full_Table_2012_2021_Chart!$T$1</c:f>
              <c:strCache>
                <c:ptCount val="1"/>
                <c:pt idx="0">
                  <c:v>SDT 15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Full_Table_2012_2021_Chart!$T$2:$T$114</c:f>
              <c:numCache>
                <c:formatCode>General</c:formatCode>
                <c:ptCount val="112"/>
                <c:pt idx="0">
                  <c:v>70.849999999999994</c:v>
                </c:pt>
                <c:pt idx="1">
                  <c:v>52.28</c:v>
                </c:pt>
                <c:pt idx="2">
                  <c:v>44.03</c:v>
                </c:pt>
                <c:pt idx="3">
                  <c:v>49.32</c:v>
                </c:pt>
                <c:pt idx="4">
                  <c:v>42.51</c:v>
                </c:pt>
                <c:pt idx="5">
                  <c:v>54.61</c:v>
                </c:pt>
                <c:pt idx="6">
                  <c:v>54.7</c:v>
                </c:pt>
                <c:pt idx="7">
                  <c:v>79.2</c:v>
                </c:pt>
                <c:pt idx="8">
                  <c:v>87.45</c:v>
                </c:pt>
                <c:pt idx="9">
                  <c:v>83.65</c:v>
                </c:pt>
                <c:pt idx="10">
                  <c:v>94.7</c:v>
                </c:pt>
                <c:pt idx="11">
                  <c:v>87.47</c:v>
                </c:pt>
                <c:pt idx="12">
                  <c:v>50.22</c:v>
                </c:pt>
                <c:pt idx="13">
                  <c:v>70.05</c:v>
                </c:pt>
                <c:pt idx="14">
                  <c:v>72.8</c:v>
                </c:pt>
                <c:pt idx="15">
                  <c:v>70.05</c:v>
                </c:pt>
                <c:pt idx="16">
                  <c:v>68.06</c:v>
                </c:pt>
                <c:pt idx="18">
                  <c:v>76.69</c:v>
                </c:pt>
                <c:pt idx="19">
                  <c:v>90.65</c:v>
                </c:pt>
                <c:pt idx="20">
                  <c:v>67.33</c:v>
                </c:pt>
                <c:pt idx="21">
                  <c:v>76.13</c:v>
                </c:pt>
                <c:pt idx="23">
                  <c:v>77.89</c:v>
                </c:pt>
                <c:pt idx="24">
                  <c:v>71.98</c:v>
                </c:pt>
                <c:pt idx="25">
                  <c:v>77.64</c:v>
                </c:pt>
                <c:pt idx="26">
                  <c:v>74.28</c:v>
                </c:pt>
                <c:pt idx="27">
                  <c:v>74.989999999999995</c:v>
                </c:pt>
                <c:pt idx="28">
                  <c:v>65.650000000000006</c:v>
                </c:pt>
                <c:pt idx="29">
                  <c:v>81.11</c:v>
                </c:pt>
                <c:pt idx="30">
                  <c:v>67.78</c:v>
                </c:pt>
                <c:pt idx="31">
                  <c:v>79.5</c:v>
                </c:pt>
                <c:pt idx="32">
                  <c:v>82.21</c:v>
                </c:pt>
                <c:pt idx="33">
                  <c:v>68.349999999999994</c:v>
                </c:pt>
                <c:pt idx="34">
                  <c:v>78.17</c:v>
                </c:pt>
                <c:pt idx="35">
                  <c:v>75.66</c:v>
                </c:pt>
                <c:pt idx="36">
                  <c:v>64.34</c:v>
                </c:pt>
                <c:pt idx="37">
                  <c:v>61.42</c:v>
                </c:pt>
                <c:pt idx="38">
                  <c:v>36.29</c:v>
                </c:pt>
                <c:pt idx="39">
                  <c:v>54.76</c:v>
                </c:pt>
                <c:pt idx="40">
                  <c:v>65.260000000000005</c:v>
                </c:pt>
                <c:pt idx="41">
                  <c:v>62.21</c:v>
                </c:pt>
                <c:pt idx="43">
                  <c:v>59.65</c:v>
                </c:pt>
                <c:pt idx="46">
                  <c:v>94.01</c:v>
                </c:pt>
                <c:pt idx="47">
                  <c:v>183.91</c:v>
                </c:pt>
                <c:pt idx="49">
                  <c:v>73.19</c:v>
                </c:pt>
                <c:pt idx="50">
                  <c:v>61.58</c:v>
                </c:pt>
                <c:pt idx="51">
                  <c:v>59.45</c:v>
                </c:pt>
                <c:pt idx="52">
                  <c:v>48.88</c:v>
                </c:pt>
                <c:pt idx="53">
                  <c:v>67.88</c:v>
                </c:pt>
                <c:pt idx="54">
                  <c:v>71.83</c:v>
                </c:pt>
                <c:pt idx="55">
                  <c:v>86.34</c:v>
                </c:pt>
                <c:pt idx="56">
                  <c:v>87.45</c:v>
                </c:pt>
                <c:pt idx="57">
                  <c:v>83.96</c:v>
                </c:pt>
                <c:pt idx="58">
                  <c:v>58.9</c:v>
                </c:pt>
                <c:pt idx="59">
                  <c:v>66.599999999999994</c:v>
                </c:pt>
                <c:pt idx="60">
                  <c:v>66.349999999999994</c:v>
                </c:pt>
                <c:pt idx="61">
                  <c:v>65.209999999999994</c:v>
                </c:pt>
                <c:pt idx="62">
                  <c:v>58.2</c:v>
                </c:pt>
                <c:pt idx="63">
                  <c:v>57.52</c:v>
                </c:pt>
                <c:pt idx="64">
                  <c:v>54.24</c:v>
                </c:pt>
                <c:pt idx="65">
                  <c:v>63.96</c:v>
                </c:pt>
                <c:pt idx="66">
                  <c:v>68.739999999999995</c:v>
                </c:pt>
                <c:pt idx="67">
                  <c:v>61.64</c:v>
                </c:pt>
                <c:pt idx="68">
                  <c:v>70.8</c:v>
                </c:pt>
                <c:pt idx="69">
                  <c:v>45.27</c:v>
                </c:pt>
                <c:pt idx="70">
                  <c:v>51.07</c:v>
                </c:pt>
                <c:pt idx="71">
                  <c:v>63.37</c:v>
                </c:pt>
                <c:pt idx="72">
                  <c:v>55.89</c:v>
                </c:pt>
                <c:pt idx="73">
                  <c:v>59.03</c:v>
                </c:pt>
                <c:pt idx="74">
                  <c:v>46.54</c:v>
                </c:pt>
                <c:pt idx="75">
                  <c:v>50.16</c:v>
                </c:pt>
                <c:pt idx="76">
                  <c:v>46.65</c:v>
                </c:pt>
                <c:pt idx="77">
                  <c:v>49.37</c:v>
                </c:pt>
                <c:pt idx="78">
                  <c:v>50.46</c:v>
                </c:pt>
                <c:pt idx="79">
                  <c:v>48.88</c:v>
                </c:pt>
                <c:pt idx="80">
                  <c:v>63.55</c:v>
                </c:pt>
                <c:pt idx="81">
                  <c:v>68.569999999999993</c:v>
                </c:pt>
                <c:pt idx="82">
                  <c:v>56.21</c:v>
                </c:pt>
                <c:pt idx="83">
                  <c:v>49.49</c:v>
                </c:pt>
                <c:pt idx="84">
                  <c:v>37.159999999999997</c:v>
                </c:pt>
                <c:pt idx="85">
                  <c:v>34</c:v>
                </c:pt>
                <c:pt idx="86">
                  <c:v>40.39</c:v>
                </c:pt>
                <c:pt idx="87">
                  <c:v>38.75</c:v>
                </c:pt>
                <c:pt idx="88">
                  <c:v>42.7</c:v>
                </c:pt>
                <c:pt idx="89">
                  <c:v>51.72</c:v>
                </c:pt>
                <c:pt idx="90">
                  <c:v>52.54</c:v>
                </c:pt>
                <c:pt idx="91">
                  <c:v>61.04</c:v>
                </c:pt>
                <c:pt idx="92">
                  <c:v>52.32</c:v>
                </c:pt>
                <c:pt idx="93">
                  <c:v>62.02</c:v>
                </c:pt>
                <c:pt idx="94">
                  <c:v>45.6</c:v>
                </c:pt>
                <c:pt idx="95">
                  <c:v>24.49</c:v>
                </c:pt>
                <c:pt idx="96">
                  <c:v>26.79</c:v>
                </c:pt>
                <c:pt idx="97">
                  <c:v>23.88</c:v>
                </c:pt>
                <c:pt idx="98">
                  <c:v>32.86</c:v>
                </c:pt>
                <c:pt idx="99">
                  <c:v>41.42</c:v>
                </c:pt>
                <c:pt idx="100">
                  <c:v>40.64</c:v>
                </c:pt>
                <c:pt idx="101">
                  <c:v>50.21</c:v>
                </c:pt>
                <c:pt idx="102">
                  <c:v>42.42</c:v>
                </c:pt>
                <c:pt idx="103">
                  <c:v>49.15</c:v>
                </c:pt>
                <c:pt idx="104">
                  <c:v>46.48</c:v>
                </c:pt>
                <c:pt idx="105">
                  <c:v>36.369999999999997</c:v>
                </c:pt>
                <c:pt idx="106">
                  <c:v>35.11</c:v>
                </c:pt>
                <c:pt idx="107">
                  <c:v>35.15</c:v>
                </c:pt>
                <c:pt idx="108">
                  <c:v>24.34</c:v>
                </c:pt>
                <c:pt idx="109">
                  <c:v>30.42</c:v>
                </c:pt>
                <c:pt idx="110">
                  <c:v>20.64</c:v>
                </c:pt>
                <c:pt idx="111">
                  <c:v>40.43</c:v>
                </c:pt>
              </c:numCache>
            </c:numRef>
          </c:val>
          <c:smooth val="0"/>
          <c:extLst>
            <c:ext xmlns:c16="http://schemas.microsoft.com/office/drawing/2014/chart" uri="{C3380CC4-5D6E-409C-BE32-E72D297353CC}">
              <c16:uniqueId val="{0000000E-6BDE-4EA7-9495-AC7FC75BF4E8}"/>
            </c:ext>
          </c:extLst>
        </c:ser>
        <c:ser>
          <c:idx val="16"/>
          <c:order val="16"/>
          <c:tx>
            <c:strRef>
              <c:f>Full_Table_2012_2021_Chart!$U$1</c:f>
              <c:strCache>
                <c:ptCount val="1"/>
                <c:pt idx="0">
                  <c:v>SDT 17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Full_Table_2012_2021_Chart!$U$2:$U$114</c:f>
              <c:numCache>
                <c:formatCode>General</c:formatCode>
                <c:ptCount val="112"/>
                <c:pt idx="23">
                  <c:v>94.68</c:v>
                </c:pt>
                <c:pt idx="24">
                  <c:v>80.459999999999994</c:v>
                </c:pt>
                <c:pt idx="25">
                  <c:v>93.3</c:v>
                </c:pt>
                <c:pt idx="26">
                  <c:v>85.58</c:v>
                </c:pt>
                <c:pt idx="27">
                  <c:v>94.58</c:v>
                </c:pt>
                <c:pt idx="28">
                  <c:v>73.900000000000006</c:v>
                </c:pt>
                <c:pt idx="29">
                  <c:v>107</c:v>
                </c:pt>
                <c:pt idx="30">
                  <c:v>84.56</c:v>
                </c:pt>
                <c:pt idx="31">
                  <c:v>101.07</c:v>
                </c:pt>
                <c:pt idx="32">
                  <c:v>61.22</c:v>
                </c:pt>
                <c:pt idx="34">
                  <c:v>79.540000000000006</c:v>
                </c:pt>
                <c:pt idx="35">
                  <c:v>66.11</c:v>
                </c:pt>
                <c:pt idx="36">
                  <c:v>65.83</c:v>
                </c:pt>
                <c:pt idx="37">
                  <c:v>64.989999999999995</c:v>
                </c:pt>
                <c:pt idx="38">
                  <c:v>70.510000000000005</c:v>
                </c:pt>
                <c:pt idx="39">
                  <c:v>70.14</c:v>
                </c:pt>
                <c:pt idx="40">
                  <c:v>74.989999999999995</c:v>
                </c:pt>
                <c:pt idx="41">
                  <c:v>55.08</c:v>
                </c:pt>
                <c:pt idx="42">
                  <c:v>71.84</c:v>
                </c:pt>
                <c:pt idx="43">
                  <c:v>63.88</c:v>
                </c:pt>
                <c:pt idx="44">
                  <c:v>61.15</c:v>
                </c:pt>
                <c:pt idx="45">
                  <c:v>80.2</c:v>
                </c:pt>
                <c:pt idx="46">
                  <c:v>74.22</c:v>
                </c:pt>
                <c:pt idx="47">
                  <c:v>59.27</c:v>
                </c:pt>
                <c:pt idx="48">
                  <c:v>69.66</c:v>
                </c:pt>
                <c:pt idx="49">
                  <c:v>55.85</c:v>
                </c:pt>
                <c:pt idx="50">
                  <c:v>55.68</c:v>
                </c:pt>
                <c:pt idx="51">
                  <c:v>52.62</c:v>
                </c:pt>
                <c:pt idx="52">
                  <c:v>44.8</c:v>
                </c:pt>
                <c:pt idx="53">
                  <c:v>61.9</c:v>
                </c:pt>
                <c:pt idx="54">
                  <c:v>51.41</c:v>
                </c:pt>
                <c:pt idx="55">
                  <c:v>66.8</c:v>
                </c:pt>
                <c:pt idx="56">
                  <c:v>71.739999999999995</c:v>
                </c:pt>
              </c:numCache>
            </c:numRef>
          </c:val>
          <c:smooth val="0"/>
          <c:extLst>
            <c:ext xmlns:c16="http://schemas.microsoft.com/office/drawing/2014/chart" uri="{C3380CC4-5D6E-409C-BE32-E72D297353CC}">
              <c16:uniqueId val="{0000000F-6BDE-4EA7-9495-AC7FC75BF4E8}"/>
            </c:ext>
          </c:extLst>
        </c:ser>
        <c:ser>
          <c:idx val="17"/>
          <c:order val="17"/>
          <c:tx>
            <c:strRef>
              <c:f>Full_Table_2012_2021_Chart!$V$1</c:f>
              <c:strCache>
                <c:ptCount val="1"/>
                <c:pt idx="0">
                  <c:v>SDT 18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Full_Table_2012_2021_Chart!$V$2:$V$114</c:f>
              <c:numCache>
                <c:formatCode>General</c:formatCode>
                <c:ptCount val="112"/>
                <c:pt idx="23">
                  <c:v>95.78</c:v>
                </c:pt>
                <c:pt idx="24">
                  <c:v>92.28</c:v>
                </c:pt>
                <c:pt idx="25">
                  <c:v>95.29</c:v>
                </c:pt>
                <c:pt idx="26">
                  <c:v>97.44</c:v>
                </c:pt>
                <c:pt idx="27">
                  <c:v>92.63</c:v>
                </c:pt>
                <c:pt idx="28">
                  <c:v>89.72</c:v>
                </c:pt>
                <c:pt idx="29">
                  <c:v>98.55</c:v>
                </c:pt>
                <c:pt idx="30">
                  <c:v>86.98</c:v>
                </c:pt>
                <c:pt idx="31">
                  <c:v>101.04</c:v>
                </c:pt>
                <c:pt idx="32">
                  <c:v>83.88</c:v>
                </c:pt>
                <c:pt idx="33">
                  <c:v>106.77</c:v>
                </c:pt>
                <c:pt idx="34">
                  <c:v>99.91</c:v>
                </c:pt>
                <c:pt idx="35">
                  <c:v>81.709999999999994</c:v>
                </c:pt>
                <c:pt idx="36">
                  <c:v>88.69</c:v>
                </c:pt>
                <c:pt idx="37">
                  <c:v>75.930000000000007</c:v>
                </c:pt>
                <c:pt idx="38">
                  <c:v>89.75</c:v>
                </c:pt>
                <c:pt idx="39">
                  <c:v>82.9</c:v>
                </c:pt>
                <c:pt idx="40">
                  <c:v>98.87</c:v>
                </c:pt>
                <c:pt idx="41">
                  <c:v>58.58</c:v>
                </c:pt>
                <c:pt idx="42">
                  <c:v>80.45</c:v>
                </c:pt>
                <c:pt idx="43">
                  <c:v>92.42</c:v>
                </c:pt>
                <c:pt idx="44">
                  <c:v>81.98</c:v>
                </c:pt>
                <c:pt idx="45">
                  <c:v>99.22</c:v>
                </c:pt>
                <c:pt idx="46">
                  <c:v>92.66</c:v>
                </c:pt>
                <c:pt idx="47">
                  <c:v>85.56</c:v>
                </c:pt>
                <c:pt idx="48">
                  <c:v>95.23</c:v>
                </c:pt>
                <c:pt idx="49">
                  <c:v>89.47</c:v>
                </c:pt>
                <c:pt idx="50">
                  <c:v>81.41</c:v>
                </c:pt>
                <c:pt idx="51">
                  <c:v>86.93</c:v>
                </c:pt>
                <c:pt idx="52">
                  <c:v>98.53</c:v>
                </c:pt>
                <c:pt idx="54">
                  <c:v>51.88</c:v>
                </c:pt>
                <c:pt idx="55">
                  <c:v>68.31</c:v>
                </c:pt>
                <c:pt idx="56">
                  <c:v>75.89</c:v>
                </c:pt>
                <c:pt idx="57">
                  <c:v>99.1</c:v>
                </c:pt>
                <c:pt idx="58">
                  <c:v>71.569999999999993</c:v>
                </c:pt>
                <c:pt idx="59">
                  <c:v>81.52</c:v>
                </c:pt>
                <c:pt idx="60">
                  <c:v>69.349999999999994</c:v>
                </c:pt>
                <c:pt idx="61">
                  <c:v>86.05</c:v>
                </c:pt>
                <c:pt idx="62">
                  <c:v>82.42</c:v>
                </c:pt>
                <c:pt idx="63">
                  <c:v>81.25</c:v>
                </c:pt>
                <c:pt idx="64">
                  <c:v>82.93</c:v>
                </c:pt>
                <c:pt idx="65">
                  <c:v>88.46</c:v>
                </c:pt>
                <c:pt idx="66">
                  <c:v>73.17</c:v>
                </c:pt>
                <c:pt idx="67">
                  <c:v>63.22</c:v>
                </c:pt>
                <c:pt idx="68">
                  <c:v>74.47</c:v>
                </c:pt>
                <c:pt idx="69">
                  <c:v>59.72</c:v>
                </c:pt>
                <c:pt idx="70">
                  <c:v>56.95</c:v>
                </c:pt>
                <c:pt idx="71">
                  <c:v>64.790000000000006</c:v>
                </c:pt>
                <c:pt idx="72">
                  <c:v>68.19</c:v>
                </c:pt>
                <c:pt idx="73">
                  <c:v>65.7</c:v>
                </c:pt>
                <c:pt idx="74">
                  <c:v>63.33</c:v>
                </c:pt>
                <c:pt idx="75">
                  <c:v>79.88</c:v>
                </c:pt>
                <c:pt idx="76">
                  <c:v>55.47</c:v>
                </c:pt>
                <c:pt idx="77">
                  <c:v>66.400000000000006</c:v>
                </c:pt>
                <c:pt idx="78">
                  <c:v>69.09</c:v>
                </c:pt>
                <c:pt idx="80">
                  <c:v>70.92</c:v>
                </c:pt>
                <c:pt idx="81">
                  <c:v>66.88</c:v>
                </c:pt>
                <c:pt idx="82">
                  <c:v>80.349999999999994</c:v>
                </c:pt>
                <c:pt idx="83">
                  <c:v>65.03</c:v>
                </c:pt>
                <c:pt idx="84">
                  <c:v>72.06</c:v>
                </c:pt>
                <c:pt idx="85">
                  <c:v>66.33</c:v>
                </c:pt>
                <c:pt idx="86">
                  <c:v>76.25</c:v>
                </c:pt>
                <c:pt idx="87">
                  <c:v>70.959999999999994</c:v>
                </c:pt>
                <c:pt idx="88">
                  <c:v>64.150000000000006</c:v>
                </c:pt>
                <c:pt idx="89">
                  <c:v>62.19</c:v>
                </c:pt>
                <c:pt idx="90">
                  <c:v>69.05</c:v>
                </c:pt>
                <c:pt idx="91">
                  <c:v>69.17</c:v>
                </c:pt>
                <c:pt idx="92">
                  <c:v>62.1</c:v>
                </c:pt>
                <c:pt idx="93">
                  <c:v>37.07</c:v>
                </c:pt>
                <c:pt idx="94">
                  <c:v>51.18</c:v>
                </c:pt>
                <c:pt idx="95">
                  <c:v>28.79</c:v>
                </c:pt>
                <c:pt idx="96">
                  <c:v>48.51</c:v>
                </c:pt>
                <c:pt idx="97">
                  <c:v>39.08</c:v>
                </c:pt>
                <c:pt idx="98">
                  <c:v>59.09</c:v>
                </c:pt>
                <c:pt idx="99">
                  <c:v>54.42</c:v>
                </c:pt>
                <c:pt idx="100">
                  <c:v>27.57</c:v>
                </c:pt>
                <c:pt idx="101">
                  <c:v>53.46</c:v>
                </c:pt>
                <c:pt idx="102">
                  <c:v>39.909999999999997</c:v>
                </c:pt>
                <c:pt idx="103">
                  <c:v>53.59</c:v>
                </c:pt>
                <c:pt idx="104">
                  <c:v>53.4</c:v>
                </c:pt>
                <c:pt idx="105">
                  <c:v>48.33</c:v>
                </c:pt>
                <c:pt idx="106">
                  <c:v>38.19</c:v>
                </c:pt>
                <c:pt idx="107">
                  <c:v>45.02</c:v>
                </c:pt>
                <c:pt idx="108">
                  <c:v>44.33</c:v>
                </c:pt>
                <c:pt idx="109">
                  <c:v>54.4</c:v>
                </c:pt>
                <c:pt idx="110">
                  <c:v>0</c:v>
                </c:pt>
                <c:pt idx="111">
                  <c:v>63.09</c:v>
                </c:pt>
              </c:numCache>
            </c:numRef>
          </c:val>
          <c:smooth val="0"/>
          <c:extLst>
            <c:ext xmlns:c16="http://schemas.microsoft.com/office/drawing/2014/chart" uri="{C3380CC4-5D6E-409C-BE32-E72D297353CC}">
              <c16:uniqueId val="{00000010-6BDE-4EA7-9495-AC7FC75BF4E8}"/>
            </c:ext>
          </c:extLst>
        </c:ser>
        <c:ser>
          <c:idx val="18"/>
          <c:order val="18"/>
          <c:tx>
            <c:strRef>
              <c:f>Full_Table_2012_2021_Chart!$W$1</c:f>
              <c:strCache>
                <c:ptCount val="1"/>
                <c:pt idx="0">
                  <c:v>SDT 19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Full_Table_2012_2021_Chart!$W$2:$W$114</c:f>
              <c:numCache>
                <c:formatCode>General</c:formatCode>
                <c:ptCount val="112"/>
                <c:pt idx="23">
                  <c:v>71.989999999999995</c:v>
                </c:pt>
                <c:pt idx="24">
                  <c:v>69.010000000000005</c:v>
                </c:pt>
                <c:pt idx="25">
                  <c:v>75.28</c:v>
                </c:pt>
                <c:pt idx="26">
                  <c:v>68.8</c:v>
                </c:pt>
                <c:pt idx="27">
                  <c:v>73.88</c:v>
                </c:pt>
                <c:pt idx="28">
                  <c:v>69.84</c:v>
                </c:pt>
                <c:pt idx="29">
                  <c:v>86.98</c:v>
                </c:pt>
                <c:pt idx="30">
                  <c:v>77</c:v>
                </c:pt>
                <c:pt idx="31">
                  <c:v>73.510000000000005</c:v>
                </c:pt>
                <c:pt idx="32">
                  <c:v>66.709999999999994</c:v>
                </c:pt>
                <c:pt idx="33">
                  <c:v>65.38</c:v>
                </c:pt>
                <c:pt idx="34">
                  <c:v>72.760000000000005</c:v>
                </c:pt>
                <c:pt idx="35">
                  <c:v>65.680000000000007</c:v>
                </c:pt>
                <c:pt idx="36">
                  <c:v>61.87</c:v>
                </c:pt>
                <c:pt idx="37">
                  <c:v>63.05</c:v>
                </c:pt>
                <c:pt idx="38">
                  <c:v>69.92</c:v>
                </c:pt>
                <c:pt idx="39">
                  <c:v>66.72</c:v>
                </c:pt>
                <c:pt idx="40">
                  <c:v>69.3</c:v>
                </c:pt>
                <c:pt idx="41">
                  <c:v>56.7</c:v>
                </c:pt>
                <c:pt idx="42">
                  <c:v>67.52</c:v>
                </c:pt>
                <c:pt idx="43">
                  <c:v>63.45</c:v>
                </c:pt>
                <c:pt idx="44">
                  <c:v>59.98</c:v>
                </c:pt>
                <c:pt idx="45">
                  <c:v>68.92</c:v>
                </c:pt>
                <c:pt idx="46">
                  <c:v>67.25</c:v>
                </c:pt>
                <c:pt idx="48">
                  <c:v>65.81</c:v>
                </c:pt>
                <c:pt idx="49">
                  <c:v>61.1</c:v>
                </c:pt>
                <c:pt idx="50">
                  <c:v>58.74</c:v>
                </c:pt>
                <c:pt idx="51">
                  <c:v>60.81</c:v>
                </c:pt>
                <c:pt idx="52">
                  <c:v>51.01</c:v>
                </c:pt>
                <c:pt idx="53">
                  <c:v>95.54</c:v>
                </c:pt>
                <c:pt idx="54">
                  <c:v>137.54</c:v>
                </c:pt>
                <c:pt idx="55">
                  <c:v>65.86</c:v>
                </c:pt>
                <c:pt idx="56">
                  <c:v>71.47</c:v>
                </c:pt>
              </c:numCache>
            </c:numRef>
          </c:val>
          <c:smooth val="0"/>
          <c:extLst>
            <c:ext xmlns:c16="http://schemas.microsoft.com/office/drawing/2014/chart" uri="{C3380CC4-5D6E-409C-BE32-E72D297353CC}">
              <c16:uniqueId val="{00000011-6BDE-4EA7-9495-AC7FC75BF4E8}"/>
            </c:ext>
          </c:extLst>
        </c:ser>
        <c:ser>
          <c:idx val="19"/>
          <c:order val="19"/>
          <c:tx>
            <c:strRef>
              <c:f>Full_Table_2012_2021_Chart!$X$1</c:f>
              <c:strCache>
                <c:ptCount val="1"/>
                <c:pt idx="0">
                  <c:v>SDT 20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Full_Table_2012_2021_Chart!$X$2:$X$114</c:f>
              <c:numCache>
                <c:formatCode>General</c:formatCode>
                <c:ptCount val="112"/>
                <c:pt idx="23">
                  <c:v>84.41</c:v>
                </c:pt>
                <c:pt idx="24">
                  <c:v>78.61</c:v>
                </c:pt>
                <c:pt idx="25">
                  <c:v>81.34</c:v>
                </c:pt>
                <c:pt idx="26">
                  <c:v>83.41</c:v>
                </c:pt>
                <c:pt idx="27">
                  <c:v>89.57</c:v>
                </c:pt>
                <c:pt idx="28">
                  <c:v>70.34</c:v>
                </c:pt>
                <c:pt idx="29">
                  <c:v>80.44</c:v>
                </c:pt>
                <c:pt idx="30">
                  <c:v>75.739999999999995</c:v>
                </c:pt>
                <c:pt idx="31">
                  <c:v>78.430000000000007</c:v>
                </c:pt>
                <c:pt idx="32">
                  <c:v>71.400000000000006</c:v>
                </c:pt>
                <c:pt idx="33">
                  <c:v>65.930000000000007</c:v>
                </c:pt>
                <c:pt idx="34">
                  <c:v>70.86</c:v>
                </c:pt>
                <c:pt idx="35">
                  <c:v>81.67</c:v>
                </c:pt>
                <c:pt idx="36">
                  <c:v>74.37</c:v>
                </c:pt>
                <c:pt idx="37">
                  <c:v>71.27</c:v>
                </c:pt>
                <c:pt idx="38">
                  <c:v>71.260000000000005</c:v>
                </c:pt>
                <c:pt idx="39">
                  <c:v>71.5</c:v>
                </c:pt>
                <c:pt idx="40">
                  <c:v>79.040000000000006</c:v>
                </c:pt>
                <c:pt idx="41">
                  <c:v>60.59</c:v>
                </c:pt>
                <c:pt idx="42">
                  <c:v>87.62</c:v>
                </c:pt>
                <c:pt idx="43">
                  <c:v>64.59</c:v>
                </c:pt>
                <c:pt idx="44">
                  <c:v>64.67</c:v>
                </c:pt>
                <c:pt idx="45">
                  <c:v>74.19</c:v>
                </c:pt>
                <c:pt idx="46">
                  <c:v>87.19</c:v>
                </c:pt>
                <c:pt idx="47">
                  <c:v>75.25</c:v>
                </c:pt>
                <c:pt idx="48">
                  <c:v>84.13</c:v>
                </c:pt>
                <c:pt idx="49">
                  <c:v>80.650000000000006</c:v>
                </c:pt>
                <c:pt idx="50">
                  <c:v>83.12</c:v>
                </c:pt>
                <c:pt idx="51">
                  <c:v>73.44</c:v>
                </c:pt>
                <c:pt idx="52">
                  <c:v>68.2</c:v>
                </c:pt>
                <c:pt idx="53">
                  <c:v>84.18</c:v>
                </c:pt>
                <c:pt idx="54">
                  <c:v>59.88</c:v>
                </c:pt>
                <c:pt idx="55">
                  <c:v>66.260000000000005</c:v>
                </c:pt>
                <c:pt idx="56">
                  <c:v>67.430000000000007</c:v>
                </c:pt>
                <c:pt idx="57">
                  <c:v>85.39</c:v>
                </c:pt>
                <c:pt idx="58">
                  <c:v>57.92</c:v>
                </c:pt>
                <c:pt idx="59">
                  <c:v>73.67</c:v>
                </c:pt>
                <c:pt idx="60">
                  <c:v>77.12</c:v>
                </c:pt>
                <c:pt idx="61">
                  <c:v>80.89</c:v>
                </c:pt>
                <c:pt idx="62">
                  <c:v>72.63</c:v>
                </c:pt>
                <c:pt idx="63">
                  <c:v>67.87</c:v>
                </c:pt>
                <c:pt idx="64">
                  <c:v>69.02</c:v>
                </c:pt>
                <c:pt idx="65">
                  <c:v>72.180000000000007</c:v>
                </c:pt>
                <c:pt idx="66">
                  <c:v>61.23</c:v>
                </c:pt>
                <c:pt idx="67">
                  <c:v>66.150000000000006</c:v>
                </c:pt>
                <c:pt idx="68">
                  <c:v>59.38</c:v>
                </c:pt>
                <c:pt idx="69">
                  <c:v>52.59</c:v>
                </c:pt>
                <c:pt idx="70">
                  <c:v>60.69</c:v>
                </c:pt>
                <c:pt idx="71">
                  <c:v>56.13</c:v>
                </c:pt>
                <c:pt idx="72">
                  <c:v>57.4</c:v>
                </c:pt>
                <c:pt idx="73">
                  <c:v>74.12</c:v>
                </c:pt>
                <c:pt idx="74">
                  <c:v>53.4</c:v>
                </c:pt>
                <c:pt idx="75">
                  <c:v>63.59</c:v>
                </c:pt>
                <c:pt idx="76">
                  <c:v>47.33</c:v>
                </c:pt>
                <c:pt idx="77">
                  <c:v>51.85</c:v>
                </c:pt>
                <c:pt idx="78">
                  <c:v>59.15</c:v>
                </c:pt>
                <c:pt idx="79">
                  <c:v>56.4</c:v>
                </c:pt>
                <c:pt idx="80">
                  <c:v>59.28</c:v>
                </c:pt>
                <c:pt idx="81">
                  <c:v>55.09</c:v>
                </c:pt>
                <c:pt idx="82">
                  <c:v>58.38</c:v>
                </c:pt>
                <c:pt idx="83">
                  <c:v>54.73</c:v>
                </c:pt>
                <c:pt idx="84">
                  <c:v>58.78</c:v>
                </c:pt>
                <c:pt idx="85">
                  <c:v>55.24</c:v>
                </c:pt>
                <c:pt idx="86">
                  <c:v>53.56</c:v>
                </c:pt>
                <c:pt idx="87">
                  <c:v>56.08</c:v>
                </c:pt>
                <c:pt idx="88">
                  <c:v>42.39</c:v>
                </c:pt>
                <c:pt idx="89">
                  <c:v>54.59</c:v>
                </c:pt>
                <c:pt idx="90">
                  <c:v>55.89</c:v>
                </c:pt>
                <c:pt idx="91">
                  <c:v>59.36</c:v>
                </c:pt>
                <c:pt idx="92">
                  <c:v>47.32</c:v>
                </c:pt>
                <c:pt idx="93">
                  <c:v>36.86</c:v>
                </c:pt>
                <c:pt idx="94">
                  <c:v>43.12</c:v>
                </c:pt>
                <c:pt idx="95">
                  <c:v>32.83</c:v>
                </c:pt>
                <c:pt idx="96">
                  <c:v>42.44</c:v>
                </c:pt>
                <c:pt idx="97">
                  <c:v>35.770000000000003</c:v>
                </c:pt>
                <c:pt idx="98">
                  <c:v>47.91</c:v>
                </c:pt>
                <c:pt idx="99">
                  <c:v>48.9</c:v>
                </c:pt>
                <c:pt idx="100">
                  <c:v>37.049999999999997</c:v>
                </c:pt>
                <c:pt idx="101">
                  <c:v>45.06</c:v>
                </c:pt>
                <c:pt idx="102">
                  <c:v>40.21</c:v>
                </c:pt>
                <c:pt idx="103">
                  <c:v>49.95</c:v>
                </c:pt>
                <c:pt idx="104">
                  <c:v>50.99</c:v>
                </c:pt>
                <c:pt idx="105">
                  <c:v>40.53</c:v>
                </c:pt>
                <c:pt idx="106">
                  <c:v>41.12</c:v>
                </c:pt>
                <c:pt idx="107">
                  <c:v>43.59</c:v>
                </c:pt>
                <c:pt idx="108">
                  <c:v>42.34</c:v>
                </c:pt>
                <c:pt idx="109">
                  <c:v>45.74</c:v>
                </c:pt>
                <c:pt idx="110">
                  <c:v>27.22</c:v>
                </c:pt>
                <c:pt idx="111">
                  <c:v>50.83</c:v>
                </c:pt>
              </c:numCache>
            </c:numRef>
          </c:val>
          <c:smooth val="0"/>
          <c:extLst>
            <c:ext xmlns:c16="http://schemas.microsoft.com/office/drawing/2014/chart" uri="{C3380CC4-5D6E-409C-BE32-E72D297353CC}">
              <c16:uniqueId val="{00000012-6BDE-4EA7-9495-AC7FC75BF4E8}"/>
            </c:ext>
          </c:extLst>
        </c:ser>
        <c:ser>
          <c:idx val="20"/>
          <c:order val="20"/>
          <c:tx>
            <c:strRef>
              <c:f>Full_Table_2012_2021_Chart!$Y$1</c:f>
              <c:strCache>
                <c:ptCount val="1"/>
                <c:pt idx="0">
                  <c:v>SDT 21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Full_Table_2012_2021_Chart!$Y$2:$Y$114</c:f>
              <c:numCache>
                <c:formatCode>General</c:formatCode>
                <c:ptCount val="112"/>
                <c:pt idx="23">
                  <c:v>83.87</c:v>
                </c:pt>
                <c:pt idx="24">
                  <c:v>70.319999999999993</c:v>
                </c:pt>
                <c:pt idx="26">
                  <c:v>66.64</c:v>
                </c:pt>
                <c:pt idx="27">
                  <c:v>67.849999999999994</c:v>
                </c:pt>
                <c:pt idx="28">
                  <c:v>54.46</c:v>
                </c:pt>
                <c:pt idx="29">
                  <c:v>74.86</c:v>
                </c:pt>
                <c:pt idx="30">
                  <c:v>67.680000000000007</c:v>
                </c:pt>
                <c:pt idx="31">
                  <c:v>69.36</c:v>
                </c:pt>
                <c:pt idx="32">
                  <c:v>59.09</c:v>
                </c:pt>
                <c:pt idx="33">
                  <c:v>84.27</c:v>
                </c:pt>
                <c:pt idx="34">
                  <c:v>77.459999999999994</c:v>
                </c:pt>
                <c:pt idx="35">
                  <c:v>67.75</c:v>
                </c:pt>
                <c:pt idx="36">
                  <c:v>60.58</c:v>
                </c:pt>
                <c:pt idx="37">
                  <c:v>64.040000000000006</c:v>
                </c:pt>
                <c:pt idx="38">
                  <c:v>68.150000000000006</c:v>
                </c:pt>
                <c:pt idx="39">
                  <c:v>58.27</c:v>
                </c:pt>
                <c:pt idx="40">
                  <c:v>62.02</c:v>
                </c:pt>
                <c:pt idx="41">
                  <c:v>51.3</c:v>
                </c:pt>
                <c:pt idx="42">
                  <c:v>74.650000000000006</c:v>
                </c:pt>
                <c:pt idx="43">
                  <c:v>70.53</c:v>
                </c:pt>
                <c:pt idx="44">
                  <c:v>56.65</c:v>
                </c:pt>
                <c:pt idx="45">
                  <c:v>69.78</c:v>
                </c:pt>
                <c:pt idx="46">
                  <c:v>68.930000000000007</c:v>
                </c:pt>
                <c:pt idx="47">
                  <c:v>77.31</c:v>
                </c:pt>
                <c:pt idx="48">
                  <c:v>65.33</c:v>
                </c:pt>
                <c:pt idx="49">
                  <c:v>68.97</c:v>
                </c:pt>
                <c:pt idx="51">
                  <c:v>56.47</c:v>
                </c:pt>
                <c:pt idx="52">
                  <c:v>53.3</c:v>
                </c:pt>
                <c:pt idx="53">
                  <c:v>64.19</c:v>
                </c:pt>
                <c:pt idx="55">
                  <c:v>68.239999999999995</c:v>
                </c:pt>
                <c:pt idx="56">
                  <c:v>69.88</c:v>
                </c:pt>
              </c:numCache>
            </c:numRef>
          </c:val>
          <c:smooth val="0"/>
          <c:extLst>
            <c:ext xmlns:c16="http://schemas.microsoft.com/office/drawing/2014/chart" uri="{C3380CC4-5D6E-409C-BE32-E72D297353CC}">
              <c16:uniqueId val="{00000013-6BDE-4EA7-9495-AC7FC75BF4E8}"/>
            </c:ext>
          </c:extLst>
        </c:ser>
        <c:ser>
          <c:idx val="21"/>
          <c:order val="21"/>
          <c:tx>
            <c:strRef>
              <c:f>Full_Table_2012_2021_Chart!$Z$1</c:f>
              <c:strCache>
                <c:ptCount val="1"/>
                <c:pt idx="0">
                  <c:v>SDT 22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Full_Table_2012_2021_Chart!$Z$2:$Z$114</c:f>
              <c:numCache>
                <c:formatCode>General</c:formatCode>
                <c:ptCount val="112"/>
                <c:pt idx="23">
                  <c:v>99.27</c:v>
                </c:pt>
                <c:pt idx="24">
                  <c:v>88.82</c:v>
                </c:pt>
                <c:pt idx="25">
                  <c:v>69.180000000000007</c:v>
                </c:pt>
                <c:pt idx="26">
                  <c:v>94.67</c:v>
                </c:pt>
                <c:pt idx="27">
                  <c:v>93.36</c:v>
                </c:pt>
                <c:pt idx="28">
                  <c:v>72.16</c:v>
                </c:pt>
                <c:pt idx="29">
                  <c:v>105</c:v>
                </c:pt>
                <c:pt idx="30">
                  <c:v>76.61</c:v>
                </c:pt>
                <c:pt idx="32">
                  <c:v>74.03</c:v>
                </c:pt>
                <c:pt idx="33">
                  <c:v>71.239999999999995</c:v>
                </c:pt>
                <c:pt idx="34">
                  <c:v>83.77</c:v>
                </c:pt>
                <c:pt idx="35">
                  <c:v>86.76</c:v>
                </c:pt>
                <c:pt idx="36">
                  <c:v>96.52</c:v>
                </c:pt>
                <c:pt idx="37">
                  <c:v>71.930000000000007</c:v>
                </c:pt>
                <c:pt idx="38">
                  <c:v>81.7</c:v>
                </c:pt>
                <c:pt idx="39">
                  <c:v>75.36</c:v>
                </c:pt>
                <c:pt idx="40">
                  <c:v>85.8</c:v>
                </c:pt>
                <c:pt idx="41">
                  <c:v>60.44</c:v>
                </c:pt>
                <c:pt idx="42">
                  <c:v>98.54</c:v>
                </c:pt>
                <c:pt idx="43">
                  <c:v>69.02</c:v>
                </c:pt>
                <c:pt idx="44">
                  <c:v>82.2</c:v>
                </c:pt>
                <c:pt idx="45">
                  <c:v>81.94</c:v>
                </c:pt>
                <c:pt idx="46">
                  <c:v>82.93</c:v>
                </c:pt>
                <c:pt idx="47">
                  <c:v>63.16</c:v>
                </c:pt>
                <c:pt idx="48">
                  <c:v>91.64</c:v>
                </c:pt>
                <c:pt idx="49">
                  <c:v>96.03</c:v>
                </c:pt>
                <c:pt idx="50">
                  <c:v>93.73</c:v>
                </c:pt>
                <c:pt idx="51">
                  <c:v>78</c:v>
                </c:pt>
                <c:pt idx="52">
                  <c:v>70.77</c:v>
                </c:pt>
                <c:pt idx="53">
                  <c:v>94.85</c:v>
                </c:pt>
                <c:pt idx="54">
                  <c:v>58.41</c:v>
                </c:pt>
                <c:pt idx="55">
                  <c:v>68.52</c:v>
                </c:pt>
                <c:pt idx="56">
                  <c:v>70.94</c:v>
                </c:pt>
              </c:numCache>
            </c:numRef>
          </c:val>
          <c:smooth val="0"/>
          <c:extLst>
            <c:ext xmlns:c16="http://schemas.microsoft.com/office/drawing/2014/chart" uri="{C3380CC4-5D6E-409C-BE32-E72D297353CC}">
              <c16:uniqueId val="{00000014-6BDE-4EA7-9495-AC7FC75BF4E8}"/>
            </c:ext>
          </c:extLst>
        </c:ser>
        <c:ser>
          <c:idx val="22"/>
          <c:order val="22"/>
          <c:tx>
            <c:strRef>
              <c:f>Full_Table_2012_2021_Chart!$AA$1</c:f>
              <c:strCache>
                <c:ptCount val="1"/>
                <c:pt idx="0">
                  <c:v>SDT 23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Full_Table_2012_2021_Chart!$AA$2:$AA$114</c:f>
              <c:numCache>
                <c:formatCode>General</c:formatCode>
                <c:ptCount val="112"/>
                <c:pt idx="23">
                  <c:v>62.21</c:v>
                </c:pt>
                <c:pt idx="24">
                  <c:v>46.53</c:v>
                </c:pt>
                <c:pt idx="25">
                  <c:v>42.75</c:v>
                </c:pt>
                <c:pt idx="26">
                  <c:v>45.66</c:v>
                </c:pt>
                <c:pt idx="27">
                  <c:v>43.3</c:v>
                </c:pt>
                <c:pt idx="28">
                  <c:v>37</c:v>
                </c:pt>
                <c:pt idx="29">
                  <c:v>61.05</c:v>
                </c:pt>
                <c:pt idx="30">
                  <c:v>45.99</c:v>
                </c:pt>
                <c:pt idx="31">
                  <c:v>59.62</c:v>
                </c:pt>
                <c:pt idx="32">
                  <c:v>53.97</c:v>
                </c:pt>
                <c:pt idx="33">
                  <c:v>47.43</c:v>
                </c:pt>
                <c:pt idx="34">
                  <c:v>50.7</c:v>
                </c:pt>
                <c:pt idx="35">
                  <c:v>49.36</c:v>
                </c:pt>
                <c:pt idx="36">
                  <c:v>46.28</c:v>
                </c:pt>
                <c:pt idx="37">
                  <c:v>35.76</c:v>
                </c:pt>
                <c:pt idx="38">
                  <c:v>38.020000000000003</c:v>
                </c:pt>
                <c:pt idx="39">
                  <c:v>35.47</c:v>
                </c:pt>
                <c:pt idx="40">
                  <c:v>42.83</c:v>
                </c:pt>
                <c:pt idx="41">
                  <c:v>41.35</c:v>
                </c:pt>
                <c:pt idx="42">
                  <c:v>52.93</c:v>
                </c:pt>
                <c:pt idx="43">
                  <c:v>39.090000000000003</c:v>
                </c:pt>
                <c:pt idx="44">
                  <c:v>38.159999999999997</c:v>
                </c:pt>
                <c:pt idx="45">
                  <c:v>50.12</c:v>
                </c:pt>
                <c:pt idx="46">
                  <c:v>54.01</c:v>
                </c:pt>
                <c:pt idx="47">
                  <c:v>46.26</c:v>
                </c:pt>
                <c:pt idx="48">
                  <c:v>48.09</c:v>
                </c:pt>
                <c:pt idx="49">
                  <c:v>52.13</c:v>
                </c:pt>
                <c:pt idx="50">
                  <c:v>46.39</c:v>
                </c:pt>
                <c:pt idx="51">
                  <c:v>34.67</c:v>
                </c:pt>
                <c:pt idx="52">
                  <c:v>34.51</c:v>
                </c:pt>
                <c:pt idx="53">
                  <c:v>45.27</c:v>
                </c:pt>
                <c:pt idx="54">
                  <c:v>47.72</c:v>
                </c:pt>
                <c:pt idx="55">
                  <c:v>61.13</c:v>
                </c:pt>
                <c:pt idx="56">
                  <c:v>64.16</c:v>
                </c:pt>
              </c:numCache>
            </c:numRef>
          </c:val>
          <c:smooth val="0"/>
          <c:extLst>
            <c:ext xmlns:c16="http://schemas.microsoft.com/office/drawing/2014/chart" uri="{C3380CC4-5D6E-409C-BE32-E72D297353CC}">
              <c16:uniqueId val="{00000015-6BDE-4EA7-9495-AC7FC75BF4E8}"/>
            </c:ext>
          </c:extLst>
        </c:ser>
        <c:ser>
          <c:idx val="23"/>
          <c:order val="23"/>
          <c:tx>
            <c:strRef>
              <c:f>Full_Table_2012_2021_Chart!$AB$1</c:f>
              <c:strCache>
                <c:ptCount val="1"/>
                <c:pt idx="0">
                  <c:v>SDT 24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Full_Table_2012_2021_Chart!$AB$2:$AB$114</c:f>
              <c:numCache>
                <c:formatCode>General</c:formatCode>
                <c:ptCount val="112"/>
                <c:pt idx="23">
                  <c:v>96.28</c:v>
                </c:pt>
                <c:pt idx="24">
                  <c:v>87.27</c:v>
                </c:pt>
                <c:pt idx="25">
                  <c:v>103.78</c:v>
                </c:pt>
                <c:pt idx="26">
                  <c:v>71.569999999999993</c:v>
                </c:pt>
                <c:pt idx="27">
                  <c:v>107.43</c:v>
                </c:pt>
                <c:pt idx="28">
                  <c:v>105.64</c:v>
                </c:pt>
                <c:pt idx="29">
                  <c:v>89.23</c:v>
                </c:pt>
                <c:pt idx="30">
                  <c:v>106.83</c:v>
                </c:pt>
                <c:pt idx="31">
                  <c:v>87.54</c:v>
                </c:pt>
                <c:pt idx="32">
                  <c:v>114.46</c:v>
                </c:pt>
                <c:pt idx="33">
                  <c:v>94.09</c:v>
                </c:pt>
                <c:pt idx="34">
                  <c:v>105.23</c:v>
                </c:pt>
                <c:pt idx="35">
                  <c:v>91.41</c:v>
                </c:pt>
                <c:pt idx="36">
                  <c:v>85.33</c:v>
                </c:pt>
                <c:pt idx="37">
                  <c:v>94.62</c:v>
                </c:pt>
                <c:pt idx="38">
                  <c:v>112.18</c:v>
                </c:pt>
                <c:pt idx="39">
                  <c:v>100.15</c:v>
                </c:pt>
                <c:pt idx="40">
                  <c:v>89.9</c:v>
                </c:pt>
                <c:pt idx="41">
                  <c:v>71.91</c:v>
                </c:pt>
                <c:pt idx="42">
                  <c:v>100.67</c:v>
                </c:pt>
                <c:pt idx="43">
                  <c:v>96.76</c:v>
                </c:pt>
                <c:pt idx="44">
                  <c:v>88.39</c:v>
                </c:pt>
                <c:pt idx="45">
                  <c:v>103.23</c:v>
                </c:pt>
                <c:pt idx="47">
                  <c:v>75.48</c:v>
                </c:pt>
                <c:pt idx="48">
                  <c:v>95.04</c:v>
                </c:pt>
                <c:pt idx="49">
                  <c:v>101.28</c:v>
                </c:pt>
                <c:pt idx="50">
                  <c:v>99.83</c:v>
                </c:pt>
                <c:pt idx="51">
                  <c:v>121.72</c:v>
                </c:pt>
                <c:pt idx="52">
                  <c:v>96.68</c:v>
                </c:pt>
                <c:pt idx="53">
                  <c:v>121.86</c:v>
                </c:pt>
                <c:pt idx="54">
                  <c:v>66.790000000000006</c:v>
                </c:pt>
                <c:pt idx="55">
                  <c:v>77.709999999999994</c:v>
                </c:pt>
                <c:pt idx="56">
                  <c:v>93.79</c:v>
                </c:pt>
                <c:pt idx="57">
                  <c:v>104.56</c:v>
                </c:pt>
                <c:pt idx="58">
                  <c:v>77.430000000000007</c:v>
                </c:pt>
                <c:pt idx="59">
                  <c:v>105.71</c:v>
                </c:pt>
                <c:pt idx="60">
                  <c:v>100.53</c:v>
                </c:pt>
                <c:pt idx="61">
                  <c:v>94.46</c:v>
                </c:pt>
                <c:pt idx="62">
                  <c:v>108.07</c:v>
                </c:pt>
                <c:pt idx="63">
                  <c:v>109.87</c:v>
                </c:pt>
                <c:pt idx="64">
                  <c:v>106.61</c:v>
                </c:pt>
                <c:pt idx="65">
                  <c:v>104.57</c:v>
                </c:pt>
                <c:pt idx="66">
                  <c:v>73.31</c:v>
                </c:pt>
                <c:pt idx="67">
                  <c:v>95.08</c:v>
                </c:pt>
                <c:pt idx="68">
                  <c:v>91.08</c:v>
                </c:pt>
                <c:pt idx="69">
                  <c:v>63.88</c:v>
                </c:pt>
                <c:pt idx="70">
                  <c:v>69.47</c:v>
                </c:pt>
                <c:pt idx="71">
                  <c:v>63.09</c:v>
                </c:pt>
                <c:pt idx="72">
                  <c:v>71.2</c:v>
                </c:pt>
                <c:pt idx="73">
                  <c:v>80.37</c:v>
                </c:pt>
                <c:pt idx="74">
                  <c:v>59.16</c:v>
                </c:pt>
                <c:pt idx="75">
                  <c:v>78.8</c:v>
                </c:pt>
                <c:pt idx="76">
                  <c:v>60.96</c:v>
                </c:pt>
                <c:pt idx="77">
                  <c:v>72.34</c:v>
                </c:pt>
                <c:pt idx="78">
                  <c:v>63.54</c:v>
                </c:pt>
                <c:pt idx="79">
                  <c:v>66.06</c:v>
                </c:pt>
                <c:pt idx="80">
                  <c:v>73.12</c:v>
                </c:pt>
                <c:pt idx="81">
                  <c:v>72.58</c:v>
                </c:pt>
                <c:pt idx="82">
                  <c:v>65.44</c:v>
                </c:pt>
                <c:pt idx="83">
                  <c:v>68.52</c:v>
                </c:pt>
                <c:pt idx="84">
                  <c:v>48.52</c:v>
                </c:pt>
                <c:pt idx="85">
                  <c:v>62.06</c:v>
                </c:pt>
                <c:pt idx="86">
                  <c:v>67.98</c:v>
                </c:pt>
                <c:pt idx="87">
                  <c:v>76.16</c:v>
                </c:pt>
                <c:pt idx="88">
                  <c:v>61.38</c:v>
                </c:pt>
                <c:pt idx="89">
                  <c:v>65.92</c:v>
                </c:pt>
                <c:pt idx="90">
                  <c:v>71.790000000000006</c:v>
                </c:pt>
                <c:pt idx="91">
                  <c:v>74.48</c:v>
                </c:pt>
                <c:pt idx="93">
                  <c:v>57.05</c:v>
                </c:pt>
                <c:pt idx="94">
                  <c:v>57.92</c:v>
                </c:pt>
                <c:pt idx="95">
                  <c:v>37.520000000000003</c:v>
                </c:pt>
                <c:pt idx="96">
                  <c:v>52.49</c:v>
                </c:pt>
                <c:pt idx="97">
                  <c:v>60.72</c:v>
                </c:pt>
                <c:pt idx="98">
                  <c:v>62.54</c:v>
                </c:pt>
                <c:pt idx="99">
                  <c:v>59.99</c:v>
                </c:pt>
                <c:pt idx="100">
                  <c:v>30.9</c:v>
                </c:pt>
                <c:pt idx="101">
                  <c:v>60.29</c:v>
                </c:pt>
                <c:pt idx="102">
                  <c:v>51.04</c:v>
                </c:pt>
                <c:pt idx="103">
                  <c:v>63.81</c:v>
                </c:pt>
                <c:pt idx="104">
                  <c:v>53.18</c:v>
                </c:pt>
                <c:pt idx="105">
                  <c:v>58.14</c:v>
                </c:pt>
                <c:pt idx="106">
                  <c:v>41.91</c:v>
                </c:pt>
                <c:pt idx="107">
                  <c:v>56.11</c:v>
                </c:pt>
                <c:pt idx="108">
                  <c:v>52.68</c:v>
                </c:pt>
                <c:pt idx="109">
                  <c:v>64.48</c:v>
                </c:pt>
                <c:pt idx="110">
                  <c:v>40.86</c:v>
                </c:pt>
                <c:pt idx="111">
                  <c:v>63.99</c:v>
                </c:pt>
              </c:numCache>
            </c:numRef>
          </c:val>
          <c:smooth val="0"/>
          <c:extLst>
            <c:ext xmlns:c16="http://schemas.microsoft.com/office/drawing/2014/chart" uri="{C3380CC4-5D6E-409C-BE32-E72D297353CC}">
              <c16:uniqueId val="{00000016-6BDE-4EA7-9495-AC7FC75BF4E8}"/>
            </c:ext>
          </c:extLst>
        </c:ser>
        <c:ser>
          <c:idx val="24"/>
          <c:order val="24"/>
          <c:tx>
            <c:strRef>
              <c:f>Full_Table_2012_2021_Chart!$AC$1</c:f>
              <c:strCache>
                <c:ptCount val="1"/>
                <c:pt idx="0">
                  <c:v>SDT 25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Full_Table_2012_2021_Chart!$AC$2:$AC$114</c:f>
              <c:numCache>
                <c:formatCode>General</c:formatCode>
                <c:ptCount val="112"/>
                <c:pt idx="23">
                  <c:v>77.430000000000007</c:v>
                </c:pt>
                <c:pt idx="24">
                  <c:v>66.959999999999994</c:v>
                </c:pt>
                <c:pt idx="25">
                  <c:v>70.92</c:v>
                </c:pt>
                <c:pt idx="26">
                  <c:v>71.88</c:v>
                </c:pt>
                <c:pt idx="27">
                  <c:v>67.05</c:v>
                </c:pt>
                <c:pt idx="28">
                  <c:v>62.78</c:v>
                </c:pt>
                <c:pt idx="29">
                  <c:v>80.849999999999994</c:v>
                </c:pt>
                <c:pt idx="30">
                  <c:v>74.13</c:v>
                </c:pt>
                <c:pt idx="31">
                  <c:v>70.64</c:v>
                </c:pt>
                <c:pt idx="32">
                  <c:v>63.07</c:v>
                </c:pt>
                <c:pt idx="33">
                  <c:v>62.42</c:v>
                </c:pt>
                <c:pt idx="34">
                  <c:v>68.540000000000006</c:v>
                </c:pt>
                <c:pt idx="35">
                  <c:v>73.430000000000007</c:v>
                </c:pt>
                <c:pt idx="36">
                  <c:v>60.61</c:v>
                </c:pt>
                <c:pt idx="37">
                  <c:v>59.62</c:v>
                </c:pt>
                <c:pt idx="38">
                  <c:v>63.19</c:v>
                </c:pt>
                <c:pt idx="39">
                  <c:v>61.83</c:v>
                </c:pt>
                <c:pt idx="40">
                  <c:v>64.680000000000007</c:v>
                </c:pt>
                <c:pt idx="41">
                  <c:v>56.39</c:v>
                </c:pt>
                <c:pt idx="42">
                  <c:v>75.19</c:v>
                </c:pt>
                <c:pt idx="43">
                  <c:v>55.07</c:v>
                </c:pt>
                <c:pt idx="44">
                  <c:v>47.62</c:v>
                </c:pt>
                <c:pt idx="45">
                  <c:v>71.53</c:v>
                </c:pt>
                <c:pt idx="46">
                  <c:v>65.010000000000005</c:v>
                </c:pt>
                <c:pt idx="48">
                  <c:v>60.12</c:v>
                </c:pt>
                <c:pt idx="49">
                  <c:v>62.28</c:v>
                </c:pt>
                <c:pt idx="50">
                  <c:v>61.85</c:v>
                </c:pt>
                <c:pt idx="52">
                  <c:v>50.09</c:v>
                </c:pt>
                <c:pt idx="53">
                  <c:v>71.400000000000006</c:v>
                </c:pt>
                <c:pt idx="54">
                  <c:v>67.11</c:v>
                </c:pt>
                <c:pt idx="55">
                  <c:v>69.400000000000006</c:v>
                </c:pt>
                <c:pt idx="56">
                  <c:v>80.55</c:v>
                </c:pt>
              </c:numCache>
            </c:numRef>
          </c:val>
          <c:smooth val="0"/>
          <c:extLst>
            <c:ext xmlns:c16="http://schemas.microsoft.com/office/drawing/2014/chart" uri="{C3380CC4-5D6E-409C-BE32-E72D297353CC}">
              <c16:uniqueId val="{00000017-6BDE-4EA7-9495-AC7FC75BF4E8}"/>
            </c:ext>
          </c:extLst>
        </c:ser>
        <c:ser>
          <c:idx val="25"/>
          <c:order val="25"/>
          <c:tx>
            <c:strRef>
              <c:f>Full_Table_2012_2021_Chart!$AD$1</c:f>
              <c:strCache>
                <c:ptCount val="1"/>
                <c:pt idx="0">
                  <c:v>SDT 26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Full_Table_2012_2021_Chart!$AD$2:$AD$114</c:f>
              <c:numCache>
                <c:formatCode>General</c:formatCode>
                <c:ptCount val="112"/>
                <c:pt idx="23">
                  <c:v>73.459999999999994</c:v>
                </c:pt>
                <c:pt idx="24">
                  <c:v>60.88</c:v>
                </c:pt>
                <c:pt idx="25">
                  <c:v>62.9</c:v>
                </c:pt>
                <c:pt idx="26">
                  <c:v>57.78</c:v>
                </c:pt>
                <c:pt idx="27">
                  <c:v>65.53</c:v>
                </c:pt>
                <c:pt idx="28">
                  <c:v>48.68</c:v>
                </c:pt>
                <c:pt idx="29">
                  <c:v>65.5</c:v>
                </c:pt>
                <c:pt idx="30">
                  <c:v>60.16</c:v>
                </c:pt>
                <c:pt idx="31">
                  <c:v>73.78</c:v>
                </c:pt>
                <c:pt idx="32">
                  <c:v>78.180000000000007</c:v>
                </c:pt>
                <c:pt idx="33">
                  <c:v>67.25</c:v>
                </c:pt>
                <c:pt idx="34">
                  <c:v>73.77</c:v>
                </c:pt>
                <c:pt idx="35">
                  <c:v>63.07</c:v>
                </c:pt>
                <c:pt idx="37">
                  <c:v>59.62</c:v>
                </c:pt>
                <c:pt idx="38">
                  <c:v>62.66</c:v>
                </c:pt>
                <c:pt idx="39">
                  <c:v>60.32</c:v>
                </c:pt>
                <c:pt idx="40">
                  <c:v>56.56</c:v>
                </c:pt>
                <c:pt idx="42">
                  <c:v>68.44</c:v>
                </c:pt>
                <c:pt idx="43">
                  <c:v>65.91</c:v>
                </c:pt>
                <c:pt idx="44">
                  <c:v>59.02</c:v>
                </c:pt>
                <c:pt idx="45">
                  <c:v>64.63</c:v>
                </c:pt>
                <c:pt idx="46">
                  <c:v>67.86</c:v>
                </c:pt>
                <c:pt idx="47">
                  <c:v>62.61</c:v>
                </c:pt>
                <c:pt idx="48">
                  <c:v>60.39</c:v>
                </c:pt>
                <c:pt idx="49">
                  <c:v>63.6</c:v>
                </c:pt>
                <c:pt idx="50">
                  <c:v>67.180000000000007</c:v>
                </c:pt>
                <c:pt idx="51">
                  <c:v>59.88</c:v>
                </c:pt>
                <c:pt idx="52">
                  <c:v>51.17</c:v>
                </c:pt>
                <c:pt idx="53">
                  <c:v>70.75</c:v>
                </c:pt>
                <c:pt idx="54">
                  <c:v>55.37</c:v>
                </c:pt>
                <c:pt idx="55">
                  <c:v>71.61</c:v>
                </c:pt>
                <c:pt idx="56">
                  <c:v>75.23</c:v>
                </c:pt>
              </c:numCache>
            </c:numRef>
          </c:val>
          <c:smooth val="0"/>
          <c:extLst>
            <c:ext xmlns:c16="http://schemas.microsoft.com/office/drawing/2014/chart" uri="{C3380CC4-5D6E-409C-BE32-E72D297353CC}">
              <c16:uniqueId val="{00000018-6BDE-4EA7-9495-AC7FC75BF4E8}"/>
            </c:ext>
          </c:extLst>
        </c:ser>
        <c:ser>
          <c:idx val="26"/>
          <c:order val="26"/>
          <c:tx>
            <c:strRef>
              <c:f>Full_Table_2012_2021_Chart!$AE$1</c:f>
              <c:strCache>
                <c:ptCount val="1"/>
                <c:pt idx="0">
                  <c:v>SDT 27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Full_Table_2012_2021_Chart!$AE$2:$AE$114</c:f>
              <c:numCache>
                <c:formatCode>General</c:formatCode>
                <c:ptCount val="112"/>
                <c:pt idx="23">
                  <c:v>92.59</c:v>
                </c:pt>
                <c:pt idx="24">
                  <c:v>88.05</c:v>
                </c:pt>
                <c:pt idx="25">
                  <c:v>92.27</c:v>
                </c:pt>
                <c:pt idx="26">
                  <c:v>83.66</c:v>
                </c:pt>
                <c:pt idx="27">
                  <c:v>85.31</c:v>
                </c:pt>
                <c:pt idx="28">
                  <c:v>73.73</c:v>
                </c:pt>
                <c:pt idx="29">
                  <c:v>94.04</c:v>
                </c:pt>
                <c:pt idx="30">
                  <c:v>89.63</c:v>
                </c:pt>
                <c:pt idx="31">
                  <c:v>89.95</c:v>
                </c:pt>
                <c:pt idx="32">
                  <c:v>74.239999999999995</c:v>
                </c:pt>
                <c:pt idx="33">
                  <c:v>67.75</c:v>
                </c:pt>
                <c:pt idx="34">
                  <c:v>66.11</c:v>
                </c:pt>
                <c:pt idx="35">
                  <c:v>79.81</c:v>
                </c:pt>
                <c:pt idx="36">
                  <c:v>82.53</c:v>
                </c:pt>
                <c:pt idx="37">
                  <c:v>71.22</c:v>
                </c:pt>
                <c:pt idx="38">
                  <c:v>73.17</c:v>
                </c:pt>
                <c:pt idx="39">
                  <c:v>63.48</c:v>
                </c:pt>
                <c:pt idx="41">
                  <c:v>54.13</c:v>
                </c:pt>
                <c:pt idx="42">
                  <c:v>82.13</c:v>
                </c:pt>
                <c:pt idx="43">
                  <c:v>65.08</c:v>
                </c:pt>
                <c:pt idx="44">
                  <c:v>65.599999999999994</c:v>
                </c:pt>
                <c:pt idx="46">
                  <c:v>73.3</c:v>
                </c:pt>
                <c:pt idx="47">
                  <c:v>67.91</c:v>
                </c:pt>
                <c:pt idx="48">
                  <c:v>72.69</c:v>
                </c:pt>
                <c:pt idx="49">
                  <c:v>84.43</c:v>
                </c:pt>
                <c:pt idx="50">
                  <c:v>80.81</c:v>
                </c:pt>
                <c:pt idx="51">
                  <c:v>71.209999999999994</c:v>
                </c:pt>
                <c:pt idx="52">
                  <c:v>66.34</c:v>
                </c:pt>
                <c:pt idx="53">
                  <c:v>85.78</c:v>
                </c:pt>
                <c:pt idx="54">
                  <c:v>65.22</c:v>
                </c:pt>
                <c:pt idx="55">
                  <c:v>70.290000000000006</c:v>
                </c:pt>
                <c:pt idx="56">
                  <c:v>78.73</c:v>
                </c:pt>
              </c:numCache>
            </c:numRef>
          </c:val>
          <c:smooth val="0"/>
          <c:extLst>
            <c:ext xmlns:c16="http://schemas.microsoft.com/office/drawing/2014/chart" uri="{C3380CC4-5D6E-409C-BE32-E72D297353CC}">
              <c16:uniqueId val="{00000019-6BDE-4EA7-9495-AC7FC75BF4E8}"/>
            </c:ext>
          </c:extLst>
        </c:ser>
        <c:ser>
          <c:idx val="27"/>
          <c:order val="27"/>
          <c:tx>
            <c:strRef>
              <c:f>Full_Table_2012_2021_Chart!$AF$1</c:f>
              <c:strCache>
                <c:ptCount val="1"/>
                <c:pt idx="0">
                  <c:v>SDT 28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Full_Table_2012_2021_Chart!$AF$2:$AF$114</c:f>
              <c:numCache>
                <c:formatCode>General</c:formatCode>
                <c:ptCount val="112"/>
                <c:pt idx="23">
                  <c:v>58.38</c:v>
                </c:pt>
                <c:pt idx="24">
                  <c:v>44.57</c:v>
                </c:pt>
                <c:pt idx="25">
                  <c:v>41.75</c:v>
                </c:pt>
                <c:pt idx="26">
                  <c:v>33.369999999999997</c:v>
                </c:pt>
                <c:pt idx="27">
                  <c:v>40.53</c:v>
                </c:pt>
                <c:pt idx="28">
                  <c:v>38.85</c:v>
                </c:pt>
                <c:pt idx="29">
                  <c:v>43.17</c:v>
                </c:pt>
                <c:pt idx="30">
                  <c:v>47.05</c:v>
                </c:pt>
                <c:pt idx="31">
                  <c:v>54.49</c:v>
                </c:pt>
                <c:pt idx="32">
                  <c:v>59.99</c:v>
                </c:pt>
                <c:pt idx="33">
                  <c:v>51.06</c:v>
                </c:pt>
                <c:pt idx="34">
                  <c:v>56.33</c:v>
                </c:pt>
                <c:pt idx="35">
                  <c:v>48.7</c:v>
                </c:pt>
                <c:pt idx="36">
                  <c:v>38.08</c:v>
                </c:pt>
                <c:pt idx="37">
                  <c:v>38.54</c:v>
                </c:pt>
                <c:pt idx="38">
                  <c:v>37.090000000000003</c:v>
                </c:pt>
                <c:pt idx="39">
                  <c:v>35.9</c:v>
                </c:pt>
                <c:pt idx="40">
                  <c:v>37.89</c:v>
                </c:pt>
                <c:pt idx="42">
                  <c:v>40.630000000000003</c:v>
                </c:pt>
                <c:pt idx="43">
                  <c:v>34.43</c:v>
                </c:pt>
                <c:pt idx="45">
                  <c:v>58.39</c:v>
                </c:pt>
                <c:pt idx="46">
                  <c:v>53.5</c:v>
                </c:pt>
                <c:pt idx="47">
                  <c:v>45.85</c:v>
                </c:pt>
                <c:pt idx="48">
                  <c:v>46.61</c:v>
                </c:pt>
                <c:pt idx="49">
                  <c:v>41.73</c:v>
                </c:pt>
                <c:pt idx="50">
                  <c:v>39.58</c:v>
                </c:pt>
                <c:pt idx="51">
                  <c:v>41.06</c:v>
                </c:pt>
                <c:pt idx="54">
                  <c:v>44.49</c:v>
                </c:pt>
                <c:pt idx="55">
                  <c:v>58.24</c:v>
                </c:pt>
                <c:pt idx="56">
                  <c:v>54.37</c:v>
                </c:pt>
              </c:numCache>
            </c:numRef>
          </c:val>
          <c:smooth val="0"/>
          <c:extLst>
            <c:ext xmlns:c16="http://schemas.microsoft.com/office/drawing/2014/chart" uri="{C3380CC4-5D6E-409C-BE32-E72D297353CC}">
              <c16:uniqueId val="{0000001A-6BDE-4EA7-9495-AC7FC75BF4E8}"/>
            </c:ext>
          </c:extLst>
        </c:ser>
        <c:ser>
          <c:idx val="28"/>
          <c:order val="28"/>
          <c:tx>
            <c:strRef>
              <c:f>Full_Table_2012_2021_Chart!$AG$1</c:f>
              <c:strCache>
                <c:ptCount val="1"/>
                <c:pt idx="0">
                  <c:v>SDT 29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Full_Table_2012_2021_Chart!$AG$2:$AG$114</c:f>
              <c:numCache>
                <c:formatCode>General</c:formatCode>
                <c:ptCount val="112"/>
                <c:pt idx="23">
                  <c:v>86.93</c:v>
                </c:pt>
                <c:pt idx="24">
                  <c:v>89.59</c:v>
                </c:pt>
                <c:pt idx="25">
                  <c:v>94.69</c:v>
                </c:pt>
                <c:pt idx="26">
                  <c:v>79.430000000000007</c:v>
                </c:pt>
                <c:pt idx="27">
                  <c:v>102.65</c:v>
                </c:pt>
                <c:pt idx="28">
                  <c:v>95.57</c:v>
                </c:pt>
                <c:pt idx="29">
                  <c:v>101.65</c:v>
                </c:pt>
                <c:pt idx="30">
                  <c:v>95.73</c:v>
                </c:pt>
                <c:pt idx="32">
                  <c:v>85.54</c:v>
                </c:pt>
                <c:pt idx="33">
                  <c:v>95.36</c:v>
                </c:pt>
                <c:pt idx="34">
                  <c:v>100.03</c:v>
                </c:pt>
                <c:pt idx="35">
                  <c:v>96.4</c:v>
                </c:pt>
                <c:pt idx="36">
                  <c:v>94.95</c:v>
                </c:pt>
                <c:pt idx="37">
                  <c:v>88.45</c:v>
                </c:pt>
                <c:pt idx="38">
                  <c:v>104.29</c:v>
                </c:pt>
                <c:pt idx="39">
                  <c:v>87.61</c:v>
                </c:pt>
                <c:pt idx="40">
                  <c:v>92.47</c:v>
                </c:pt>
                <c:pt idx="41">
                  <c:v>67.709999999999994</c:v>
                </c:pt>
                <c:pt idx="42">
                  <c:v>86.71</c:v>
                </c:pt>
                <c:pt idx="43">
                  <c:v>90.92</c:v>
                </c:pt>
                <c:pt idx="45">
                  <c:v>96.72</c:v>
                </c:pt>
                <c:pt idx="46">
                  <c:v>99.62</c:v>
                </c:pt>
                <c:pt idx="47">
                  <c:v>78.650000000000006</c:v>
                </c:pt>
                <c:pt idx="48">
                  <c:v>100.7</c:v>
                </c:pt>
                <c:pt idx="49">
                  <c:v>103.33</c:v>
                </c:pt>
                <c:pt idx="50">
                  <c:v>115.67</c:v>
                </c:pt>
                <c:pt idx="51">
                  <c:v>121.18</c:v>
                </c:pt>
                <c:pt idx="52">
                  <c:v>70.430000000000007</c:v>
                </c:pt>
                <c:pt idx="53">
                  <c:v>62.19</c:v>
                </c:pt>
                <c:pt idx="54">
                  <c:v>133.09</c:v>
                </c:pt>
                <c:pt idx="55">
                  <c:v>95.44</c:v>
                </c:pt>
                <c:pt idx="56">
                  <c:v>113.85</c:v>
                </c:pt>
                <c:pt idx="57">
                  <c:v>98.48</c:v>
                </c:pt>
                <c:pt idx="58">
                  <c:v>86.3</c:v>
                </c:pt>
                <c:pt idx="59">
                  <c:v>104.67</c:v>
                </c:pt>
                <c:pt idx="60">
                  <c:v>112.96</c:v>
                </c:pt>
                <c:pt idx="61">
                  <c:v>112</c:v>
                </c:pt>
                <c:pt idx="62">
                  <c:v>104.79</c:v>
                </c:pt>
                <c:pt idx="63">
                  <c:v>131.58000000000001</c:v>
                </c:pt>
                <c:pt idx="64">
                  <c:v>104.3</c:v>
                </c:pt>
                <c:pt idx="65">
                  <c:v>101.79</c:v>
                </c:pt>
                <c:pt idx="66">
                  <c:v>82.31</c:v>
                </c:pt>
                <c:pt idx="67">
                  <c:v>97.08</c:v>
                </c:pt>
                <c:pt idx="68">
                  <c:v>87.91</c:v>
                </c:pt>
                <c:pt idx="69">
                  <c:v>75.319999999999993</c:v>
                </c:pt>
                <c:pt idx="70">
                  <c:v>80.11</c:v>
                </c:pt>
                <c:pt idx="71">
                  <c:v>71.09</c:v>
                </c:pt>
                <c:pt idx="72">
                  <c:v>71.45</c:v>
                </c:pt>
                <c:pt idx="73">
                  <c:v>80.099999999999994</c:v>
                </c:pt>
                <c:pt idx="74">
                  <c:v>68.599999999999994</c:v>
                </c:pt>
                <c:pt idx="75">
                  <c:v>72.739999999999995</c:v>
                </c:pt>
                <c:pt idx="76">
                  <c:v>61.09</c:v>
                </c:pt>
                <c:pt idx="77">
                  <c:v>65.069999999999993</c:v>
                </c:pt>
                <c:pt idx="78">
                  <c:v>67.55</c:v>
                </c:pt>
                <c:pt idx="79">
                  <c:v>64.95</c:v>
                </c:pt>
                <c:pt idx="80">
                  <c:v>76.069999999999993</c:v>
                </c:pt>
                <c:pt idx="81">
                  <c:v>67.2</c:v>
                </c:pt>
                <c:pt idx="82">
                  <c:v>64.209999999999994</c:v>
                </c:pt>
                <c:pt idx="83">
                  <c:v>70.81</c:v>
                </c:pt>
                <c:pt idx="84">
                  <c:v>48.61</c:v>
                </c:pt>
                <c:pt idx="85">
                  <c:v>68.06</c:v>
                </c:pt>
                <c:pt idx="86">
                  <c:v>63.3</c:v>
                </c:pt>
                <c:pt idx="87">
                  <c:v>64.63</c:v>
                </c:pt>
                <c:pt idx="88">
                  <c:v>48.49</c:v>
                </c:pt>
                <c:pt idx="89">
                  <c:v>67.38</c:v>
                </c:pt>
                <c:pt idx="90">
                  <c:v>63.57</c:v>
                </c:pt>
                <c:pt idx="91">
                  <c:v>71.28</c:v>
                </c:pt>
                <c:pt idx="92">
                  <c:v>62.16</c:v>
                </c:pt>
                <c:pt idx="93">
                  <c:v>54.33</c:v>
                </c:pt>
                <c:pt idx="94">
                  <c:v>55.32</c:v>
                </c:pt>
                <c:pt idx="95">
                  <c:v>35.93</c:v>
                </c:pt>
                <c:pt idx="96">
                  <c:v>48.31</c:v>
                </c:pt>
                <c:pt idx="97">
                  <c:v>49.5</c:v>
                </c:pt>
                <c:pt idx="98">
                  <c:v>57.91</c:v>
                </c:pt>
                <c:pt idx="99">
                  <c:v>53.45</c:v>
                </c:pt>
                <c:pt idx="100">
                  <c:v>35.89</c:v>
                </c:pt>
                <c:pt idx="101">
                  <c:v>54.39</c:v>
                </c:pt>
                <c:pt idx="102">
                  <c:v>51.27</c:v>
                </c:pt>
                <c:pt idx="103">
                  <c:v>62.5</c:v>
                </c:pt>
                <c:pt idx="104">
                  <c:v>53.46</c:v>
                </c:pt>
                <c:pt idx="105">
                  <c:v>61.9</c:v>
                </c:pt>
                <c:pt idx="106">
                  <c:v>51.08</c:v>
                </c:pt>
                <c:pt idx="107">
                  <c:v>47.11</c:v>
                </c:pt>
                <c:pt idx="108">
                  <c:v>51.92</c:v>
                </c:pt>
                <c:pt idx="109">
                  <c:v>41.85</c:v>
                </c:pt>
                <c:pt idx="110">
                  <c:v>35.35</c:v>
                </c:pt>
                <c:pt idx="111">
                  <c:v>50.03</c:v>
                </c:pt>
              </c:numCache>
            </c:numRef>
          </c:val>
          <c:smooth val="0"/>
          <c:extLst>
            <c:ext xmlns:c16="http://schemas.microsoft.com/office/drawing/2014/chart" uri="{C3380CC4-5D6E-409C-BE32-E72D297353CC}">
              <c16:uniqueId val="{0000001B-6BDE-4EA7-9495-AC7FC75BF4E8}"/>
            </c:ext>
          </c:extLst>
        </c:ser>
        <c:ser>
          <c:idx val="29"/>
          <c:order val="29"/>
          <c:tx>
            <c:strRef>
              <c:f>Full_Table_2012_2021_Chart!$AH$1</c:f>
              <c:strCache>
                <c:ptCount val="1"/>
                <c:pt idx="0">
                  <c:v>SDT 30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Full_Table_2012_2021_Chart!$AH$2:$AH$114</c:f>
              <c:numCache>
                <c:formatCode>General</c:formatCode>
                <c:ptCount val="112"/>
                <c:pt idx="23">
                  <c:v>97.14</c:v>
                </c:pt>
                <c:pt idx="24">
                  <c:v>80.959999999999994</c:v>
                </c:pt>
                <c:pt idx="25">
                  <c:v>85.21</c:v>
                </c:pt>
                <c:pt idx="26">
                  <c:v>74.88</c:v>
                </c:pt>
                <c:pt idx="27">
                  <c:v>75.73</c:v>
                </c:pt>
                <c:pt idx="28">
                  <c:v>66.03</c:v>
                </c:pt>
                <c:pt idx="29">
                  <c:v>90.15</c:v>
                </c:pt>
                <c:pt idx="30">
                  <c:v>93</c:v>
                </c:pt>
                <c:pt idx="31">
                  <c:v>85.81</c:v>
                </c:pt>
                <c:pt idx="32">
                  <c:v>85.49</c:v>
                </c:pt>
                <c:pt idx="33">
                  <c:v>81.58</c:v>
                </c:pt>
                <c:pt idx="34">
                  <c:v>80.760000000000005</c:v>
                </c:pt>
                <c:pt idx="35">
                  <c:v>70.16</c:v>
                </c:pt>
                <c:pt idx="36">
                  <c:v>65.02</c:v>
                </c:pt>
                <c:pt idx="37">
                  <c:v>71.989999999999995</c:v>
                </c:pt>
                <c:pt idx="38">
                  <c:v>74.37</c:v>
                </c:pt>
                <c:pt idx="39">
                  <c:v>67.92</c:v>
                </c:pt>
                <c:pt idx="40">
                  <c:v>83.92</c:v>
                </c:pt>
                <c:pt idx="41">
                  <c:v>65.55</c:v>
                </c:pt>
                <c:pt idx="42">
                  <c:v>81.510000000000005</c:v>
                </c:pt>
                <c:pt idx="43">
                  <c:v>63.53</c:v>
                </c:pt>
                <c:pt idx="44">
                  <c:v>69.180000000000007</c:v>
                </c:pt>
                <c:pt idx="45">
                  <c:v>92.51</c:v>
                </c:pt>
                <c:pt idx="46">
                  <c:v>92.15</c:v>
                </c:pt>
                <c:pt idx="47">
                  <c:v>74.53</c:v>
                </c:pt>
                <c:pt idx="48">
                  <c:v>79.55</c:v>
                </c:pt>
                <c:pt idx="49">
                  <c:v>75.41</c:v>
                </c:pt>
                <c:pt idx="50">
                  <c:v>74.209999999999994</c:v>
                </c:pt>
                <c:pt idx="51">
                  <c:v>67.06</c:v>
                </c:pt>
                <c:pt idx="52">
                  <c:v>59.58</c:v>
                </c:pt>
                <c:pt idx="53">
                  <c:v>44.36</c:v>
                </c:pt>
                <c:pt idx="54">
                  <c:v>61.93</c:v>
                </c:pt>
                <c:pt idx="55">
                  <c:v>83.27</c:v>
                </c:pt>
                <c:pt idx="56">
                  <c:v>95.59</c:v>
                </c:pt>
              </c:numCache>
            </c:numRef>
          </c:val>
          <c:smooth val="0"/>
          <c:extLst>
            <c:ext xmlns:c16="http://schemas.microsoft.com/office/drawing/2014/chart" uri="{C3380CC4-5D6E-409C-BE32-E72D297353CC}">
              <c16:uniqueId val="{0000001C-6BDE-4EA7-9495-AC7FC75BF4E8}"/>
            </c:ext>
          </c:extLst>
        </c:ser>
        <c:ser>
          <c:idx val="30"/>
          <c:order val="30"/>
          <c:tx>
            <c:strRef>
              <c:f>Full_Table_2012_2021_Chart!$AI$1</c:f>
              <c:strCache>
                <c:ptCount val="1"/>
                <c:pt idx="0">
                  <c:v>SDT 31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Full_Table_2012_2021_Chart!$AI$2:$AI$114</c:f>
              <c:numCache>
                <c:formatCode>General</c:formatCode>
                <c:ptCount val="112"/>
                <c:pt idx="23">
                  <c:v>83.4</c:v>
                </c:pt>
                <c:pt idx="24">
                  <c:v>74.48</c:v>
                </c:pt>
                <c:pt idx="25">
                  <c:v>79.83</c:v>
                </c:pt>
                <c:pt idx="26">
                  <c:v>66.489999999999995</c:v>
                </c:pt>
                <c:pt idx="27">
                  <c:v>64.81</c:v>
                </c:pt>
                <c:pt idx="28">
                  <c:v>63.96</c:v>
                </c:pt>
                <c:pt idx="29">
                  <c:v>79.42</c:v>
                </c:pt>
                <c:pt idx="30">
                  <c:v>77.02</c:v>
                </c:pt>
                <c:pt idx="31">
                  <c:v>83.66</c:v>
                </c:pt>
                <c:pt idx="32">
                  <c:v>68.099999999999994</c:v>
                </c:pt>
                <c:pt idx="33">
                  <c:v>62.81</c:v>
                </c:pt>
                <c:pt idx="34">
                  <c:v>70.56</c:v>
                </c:pt>
                <c:pt idx="35">
                  <c:v>65.040000000000006</c:v>
                </c:pt>
                <c:pt idx="36">
                  <c:v>64.75</c:v>
                </c:pt>
                <c:pt idx="37">
                  <c:v>64.08</c:v>
                </c:pt>
                <c:pt idx="38">
                  <c:v>65.5</c:v>
                </c:pt>
                <c:pt idx="39">
                  <c:v>61.15</c:v>
                </c:pt>
                <c:pt idx="40">
                  <c:v>76.91</c:v>
                </c:pt>
                <c:pt idx="41">
                  <c:v>59.62</c:v>
                </c:pt>
                <c:pt idx="42">
                  <c:v>77.790000000000006</c:v>
                </c:pt>
                <c:pt idx="43">
                  <c:v>70.84</c:v>
                </c:pt>
                <c:pt idx="44">
                  <c:v>67.72</c:v>
                </c:pt>
                <c:pt idx="45">
                  <c:v>84.28</c:v>
                </c:pt>
                <c:pt idx="46">
                  <c:v>68.92</c:v>
                </c:pt>
                <c:pt idx="47">
                  <c:v>65.17</c:v>
                </c:pt>
                <c:pt idx="48">
                  <c:v>70.959999999999994</c:v>
                </c:pt>
                <c:pt idx="49">
                  <c:v>70.87</c:v>
                </c:pt>
                <c:pt idx="50">
                  <c:v>70.27</c:v>
                </c:pt>
                <c:pt idx="51">
                  <c:v>62.75</c:v>
                </c:pt>
                <c:pt idx="52">
                  <c:v>60.08</c:v>
                </c:pt>
                <c:pt idx="53">
                  <c:v>38.79</c:v>
                </c:pt>
                <c:pt idx="54">
                  <c:v>73.67</c:v>
                </c:pt>
                <c:pt idx="55">
                  <c:v>76.64</c:v>
                </c:pt>
                <c:pt idx="56">
                  <c:v>78.81</c:v>
                </c:pt>
                <c:pt idx="57">
                  <c:v>89.13</c:v>
                </c:pt>
                <c:pt idx="58">
                  <c:v>55.11</c:v>
                </c:pt>
                <c:pt idx="59">
                  <c:v>71.900000000000006</c:v>
                </c:pt>
                <c:pt idx="60">
                  <c:v>59.55</c:v>
                </c:pt>
                <c:pt idx="61">
                  <c:v>66.39</c:v>
                </c:pt>
                <c:pt idx="62">
                  <c:v>64.86</c:v>
                </c:pt>
                <c:pt idx="63">
                  <c:v>60.08</c:v>
                </c:pt>
                <c:pt idx="64">
                  <c:v>59.47</c:v>
                </c:pt>
                <c:pt idx="65">
                  <c:v>64.03</c:v>
                </c:pt>
                <c:pt idx="66">
                  <c:v>61.2</c:v>
                </c:pt>
                <c:pt idx="67">
                  <c:v>62.95</c:v>
                </c:pt>
                <c:pt idx="68">
                  <c:v>55.68</c:v>
                </c:pt>
                <c:pt idx="69">
                  <c:v>41.06</c:v>
                </c:pt>
                <c:pt idx="70">
                  <c:v>64.69</c:v>
                </c:pt>
                <c:pt idx="71">
                  <c:v>43.59</c:v>
                </c:pt>
                <c:pt idx="72">
                  <c:v>52.65</c:v>
                </c:pt>
                <c:pt idx="73">
                  <c:v>55.56</c:v>
                </c:pt>
                <c:pt idx="74">
                  <c:v>46.62</c:v>
                </c:pt>
                <c:pt idx="75">
                  <c:v>49.39</c:v>
                </c:pt>
                <c:pt idx="76">
                  <c:v>42.53</c:v>
                </c:pt>
                <c:pt idx="77">
                  <c:v>45.55</c:v>
                </c:pt>
                <c:pt idx="78">
                  <c:v>52.14</c:v>
                </c:pt>
                <c:pt idx="79">
                  <c:v>56.32</c:v>
                </c:pt>
                <c:pt idx="80">
                  <c:v>56.5</c:v>
                </c:pt>
                <c:pt idx="81">
                  <c:v>54.49</c:v>
                </c:pt>
                <c:pt idx="82">
                  <c:v>53.57</c:v>
                </c:pt>
                <c:pt idx="83">
                  <c:v>45.58</c:v>
                </c:pt>
                <c:pt idx="84">
                  <c:v>52.61</c:v>
                </c:pt>
                <c:pt idx="85">
                  <c:v>42.74</c:v>
                </c:pt>
                <c:pt idx="86">
                  <c:v>48.99</c:v>
                </c:pt>
                <c:pt idx="87">
                  <c:v>38.03</c:v>
                </c:pt>
                <c:pt idx="88">
                  <c:v>38.299999999999997</c:v>
                </c:pt>
                <c:pt idx="90">
                  <c:v>61.45</c:v>
                </c:pt>
                <c:pt idx="91">
                  <c:v>61.11</c:v>
                </c:pt>
                <c:pt idx="92">
                  <c:v>40.9</c:v>
                </c:pt>
                <c:pt idx="93">
                  <c:v>25.69</c:v>
                </c:pt>
                <c:pt idx="94">
                  <c:v>36.369999999999997</c:v>
                </c:pt>
                <c:pt idx="95">
                  <c:v>26.03</c:v>
                </c:pt>
                <c:pt idx="96">
                  <c:v>36.1</c:v>
                </c:pt>
                <c:pt idx="97">
                  <c:v>28.42</c:v>
                </c:pt>
                <c:pt idx="98">
                  <c:v>39.22</c:v>
                </c:pt>
                <c:pt idx="99">
                  <c:v>40.04</c:v>
                </c:pt>
                <c:pt idx="100">
                  <c:v>23.56</c:v>
                </c:pt>
                <c:pt idx="101">
                  <c:v>46.89</c:v>
                </c:pt>
                <c:pt idx="102">
                  <c:v>36.619999999999997</c:v>
                </c:pt>
                <c:pt idx="103">
                  <c:v>44.21</c:v>
                </c:pt>
                <c:pt idx="104">
                  <c:v>45.7</c:v>
                </c:pt>
                <c:pt idx="105">
                  <c:v>37.28</c:v>
                </c:pt>
                <c:pt idx="106">
                  <c:v>36</c:v>
                </c:pt>
                <c:pt idx="107">
                  <c:v>37.590000000000003</c:v>
                </c:pt>
                <c:pt idx="108">
                  <c:v>32.229999999999997</c:v>
                </c:pt>
                <c:pt idx="109">
                  <c:v>37.44</c:v>
                </c:pt>
                <c:pt idx="110">
                  <c:v>23.19</c:v>
                </c:pt>
                <c:pt idx="111">
                  <c:v>47.45</c:v>
                </c:pt>
              </c:numCache>
            </c:numRef>
          </c:val>
          <c:smooth val="0"/>
          <c:extLst>
            <c:ext xmlns:c16="http://schemas.microsoft.com/office/drawing/2014/chart" uri="{C3380CC4-5D6E-409C-BE32-E72D297353CC}">
              <c16:uniqueId val="{0000001D-6BDE-4EA7-9495-AC7FC75BF4E8}"/>
            </c:ext>
          </c:extLst>
        </c:ser>
        <c:ser>
          <c:idx val="31"/>
          <c:order val="31"/>
          <c:tx>
            <c:strRef>
              <c:f>Full_Table_2012_2021_Chart!$AJ$1</c:f>
              <c:strCache>
                <c:ptCount val="1"/>
                <c:pt idx="0">
                  <c:v>SDT 32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Full_Table_2012_2021_Chart!$AJ$2:$AJ$114</c:f>
              <c:numCache>
                <c:formatCode>General</c:formatCode>
                <c:ptCount val="112"/>
                <c:pt idx="23">
                  <c:v>64.88</c:v>
                </c:pt>
                <c:pt idx="24">
                  <c:v>61.98</c:v>
                </c:pt>
                <c:pt idx="25">
                  <c:v>58.86</c:v>
                </c:pt>
                <c:pt idx="26">
                  <c:v>52.19</c:v>
                </c:pt>
                <c:pt idx="27">
                  <c:v>61.55</c:v>
                </c:pt>
                <c:pt idx="28">
                  <c:v>55.27</c:v>
                </c:pt>
                <c:pt idx="29">
                  <c:v>57.75</c:v>
                </c:pt>
                <c:pt idx="30">
                  <c:v>50.9</c:v>
                </c:pt>
                <c:pt idx="31">
                  <c:v>59.03</c:v>
                </c:pt>
                <c:pt idx="32">
                  <c:v>72.12</c:v>
                </c:pt>
                <c:pt idx="33">
                  <c:v>70.34</c:v>
                </c:pt>
                <c:pt idx="34">
                  <c:v>67.650000000000006</c:v>
                </c:pt>
                <c:pt idx="35">
                  <c:v>62.05</c:v>
                </c:pt>
                <c:pt idx="36">
                  <c:v>54.49</c:v>
                </c:pt>
                <c:pt idx="37">
                  <c:v>47.39</c:v>
                </c:pt>
                <c:pt idx="38">
                  <c:v>51.82</c:v>
                </c:pt>
                <c:pt idx="39">
                  <c:v>40.659999999999997</c:v>
                </c:pt>
                <c:pt idx="40">
                  <c:v>52.39</c:v>
                </c:pt>
                <c:pt idx="41">
                  <c:v>50.55</c:v>
                </c:pt>
                <c:pt idx="42">
                  <c:v>64.77</c:v>
                </c:pt>
                <c:pt idx="43">
                  <c:v>50.92</c:v>
                </c:pt>
              </c:numCache>
            </c:numRef>
          </c:val>
          <c:smooth val="0"/>
          <c:extLst>
            <c:ext xmlns:c16="http://schemas.microsoft.com/office/drawing/2014/chart" uri="{C3380CC4-5D6E-409C-BE32-E72D297353CC}">
              <c16:uniqueId val="{0000001E-6BDE-4EA7-9495-AC7FC75BF4E8}"/>
            </c:ext>
          </c:extLst>
        </c:ser>
        <c:ser>
          <c:idx val="32"/>
          <c:order val="32"/>
          <c:tx>
            <c:strRef>
              <c:f>Full_Table_2012_2021_Chart!$AK$1</c:f>
              <c:strCache>
                <c:ptCount val="1"/>
                <c:pt idx="0">
                  <c:v>SDT 33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Full_Table_2012_2021_Chart!$AK$2:$AK$114</c:f>
              <c:numCache>
                <c:formatCode>General</c:formatCode>
                <c:ptCount val="112"/>
                <c:pt idx="24">
                  <c:v>58.58</c:v>
                </c:pt>
                <c:pt idx="25">
                  <c:v>53.64</c:v>
                </c:pt>
                <c:pt idx="26">
                  <c:v>56.12</c:v>
                </c:pt>
                <c:pt idx="27">
                  <c:v>62.04</c:v>
                </c:pt>
                <c:pt idx="28">
                  <c:v>54.23</c:v>
                </c:pt>
                <c:pt idx="29">
                  <c:v>60.59</c:v>
                </c:pt>
                <c:pt idx="30">
                  <c:v>58.57</c:v>
                </c:pt>
                <c:pt idx="31">
                  <c:v>62.87</c:v>
                </c:pt>
                <c:pt idx="32">
                  <c:v>73.56</c:v>
                </c:pt>
                <c:pt idx="33">
                  <c:v>66.42</c:v>
                </c:pt>
                <c:pt idx="34">
                  <c:v>64.040000000000006</c:v>
                </c:pt>
                <c:pt idx="35">
                  <c:v>65.040000000000006</c:v>
                </c:pt>
                <c:pt idx="36">
                  <c:v>54.49</c:v>
                </c:pt>
                <c:pt idx="37">
                  <c:v>56.58</c:v>
                </c:pt>
                <c:pt idx="38">
                  <c:v>53.5</c:v>
                </c:pt>
                <c:pt idx="40">
                  <c:v>56.06</c:v>
                </c:pt>
                <c:pt idx="41">
                  <c:v>51.74</c:v>
                </c:pt>
                <c:pt idx="42">
                  <c:v>65.930000000000007</c:v>
                </c:pt>
                <c:pt idx="43">
                  <c:v>62.8</c:v>
                </c:pt>
              </c:numCache>
            </c:numRef>
          </c:val>
          <c:smooth val="0"/>
          <c:extLst>
            <c:ext xmlns:c16="http://schemas.microsoft.com/office/drawing/2014/chart" uri="{C3380CC4-5D6E-409C-BE32-E72D297353CC}">
              <c16:uniqueId val="{0000001F-6BDE-4EA7-9495-AC7FC75BF4E8}"/>
            </c:ext>
          </c:extLst>
        </c:ser>
        <c:ser>
          <c:idx val="33"/>
          <c:order val="33"/>
          <c:tx>
            <c:strRef>
              <c:f>Full_Table_2012_2021_Chart!$AL$1</c:f>
              <c:strCache>
                <c:ptCount val="1"/>
                <c:pt idx="0">
                  <c:v>SDT 34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Full_Table_2012_2021_Chart!$AL$2:$AL$114</c:f>
              <c:numCache>
                <c:formatCode>General</c:formatCode>
                <c:ptCount val="112"/>
                <c:pt idx="23">
                  <c:v>60.27</c:v>
                </c:pt>
                <c:pt idx="24">
                  <c:v>49.53</c:v>
                </c:pt>
                <c:pt idx="25">
                  <c:v>27.75</c:v>
                </c:pt>
                <c:pt idx="26">
                  <c:v>45.84</c:v>
                </c:pt>
                <c:pt idx="27">
                  <c:v>50.9</c:v>
                </c:pt>
                <c:pt idx="28">
                  <c:v>41.4</c:v>
                </c:pt>
                <c:pt idx="29">
                  <c:v>54.22</c:v>
                </c:pt>
                <c:pt idx="30">
                  <c:v>50.51</c:v>
                </c:pt>
                <c:pt idx="31">
                  <c:v>56.51</c:v>
                </c:pt>
                <c:pt idx="32">
                  <c:v>58.61</c:v>
                </c:pt>
                <c:pt idx="33">
                  <c:v>59.97</c:v>
                </c:pt>
                <c:pt idx="36">
                  <c:v>53.58</c:v>
                </c:pt>
                <c:pt idx="37">
                  <c:v>49.67</c:v>
                </c:pt>
                <c:pt idx="38">
                  <c:v>50.21</c:v>
                </c:pt>
                <c:pt idx="39">
                  <c:v>41.79</c:v>
                </c:pt>
                <c:pt idx="40">
                  <c:v>45.93</c:v>
                </c:pt>
                <c:pt idx="41">
                  <c:v>48.41</c:v>
                </c:pt>
                <c:pt idx="42">
                  <c:v>63.11</c:v>
                </c:pt>
                <c:pt idx="43">
                  <c:v>44.78</c:v>
                </c:pt>
              </c:numCache>
            </c:numRef>
          </c:val>
          <c:smooth val="0"/>
          <c:extLst>
            <c:ext xmlns:c16="http://schemas.microsoft.com/office/drawing/2014/chart" uri="{C3380CC4-5D6E-409C-BE32-E72D297353CC}">
              <c16:uniqueId val="{00000020-6BDE-4EA7-9495-AC7FC75BF4E8}"/>
            </c:ext>
          </c:extLst>
        </c:ser>
        <c:ser>
          <c:idx val="34"/>
          <c:order val="34"/>
          <c:tx>
            <c:strRef>
              <c:f>Full_Table_2012_2021_Chart!$AM$1</c:f>
              <c:strCache>
                <c:ptCount val="1"/>
                <c:pt idx="0">
                  <c:v>SDT 35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Full_Table_2012_2021_Chart!$AM$2:$AM$114</c:f>
              <c:numCache>
                <c:formatCode>General</c:formatCode>
                <c:ptCount val="112"/>
                <c:pt idx="23">
                  <c:v>56.58</c:v>
                </c:pt>
                <c:pt idx="24">
                  <c:v>44.73</c:v>
                </c:pt>
                <c:pt idx="25">
                  <c:v>46</c:v>
                </c:pt>
                <c:pt idx="26">
                  <c:v>40.19</c:v>
                </c:pt>
                <c:pt idx="27">
                  <c:v>39.06</c:v>
                </c:pt>
                <c:pt idx="28">
                  <c:v>37.369999999999997</c:v>
                </c:pt>
                <c:pt idx="29">
                  <c:v>47.24</c:v>
                </c:pt>
                <c:pt idx="30">
                  <c:v>47.62</c:v>
                </c:pt>
                <c:pt idx="31">
                  <c:v>51.6</c:v>
                </c:pt>
                <c:pt idx="32">
                  <c:v>54.73</c:v>
                </c:pt>
                <c:pt idx="33">
                  <c:v>52.69</c:v>
                </c:pt>
                <c:pt idx="34">
                  <c:v>58.08</c:v>
                </c:pt>
                <c:pt idx="35">
                  <c:v>51.83</c:v>
                </c:pt>
                <c:pt idx="36">
                  <c:v>40.36</c:v>
                </c:pt>
                <c:pt idx="37">
                  <c:v>39.75</c:v>
                </c:pt>
                <c:pt idx="38">
                  <c:v>40.36</c:v>
                </c:pt>
                <c:pt idx="39">
                  <c:v>39.85</c:v>
                </c:pt>
                <c:pt idx="40">
                  <c:v>44.78</c:v>
                </c:pt>
                <c:pt idx="41">
                  <c:v>44.14</c:v>
                </c:pt>
                <c:pt idx="42">
                  <c:v>54.76</c:v>
                </c:pt>
                <c:pt idx="43">
                  <c:v>55.69</c:v>
                </c:pt>
              </c:numCache>
            </c:numRef>
          </c:val>
          <c:smooth val="0"/>
          <c:extLst>
            <c:ext xmlns:c16="http://schemas.microsoft.com/office/drawing/2014/chart" uri="{C3380CC4-5D6E-409C-BE32-E72D297353CC}">
              <c16:uniqueId val="{00000021-6BDE-4EA7-9495-AC7FC75BF4E8}"/>
            </c:ext>
          </c:extLst>
        </c:ser>
        <c:ser>
          <c:idx val="35"/>
          <c:order val="35"/>
          <c:tx>
            <c:strRef>
              <c:f>Full_Table_2012_2021_Chart!$AN$1</c:f>
              <c:strCache>
                <c:ptCount val="1"/>
                <c:pt idx="0">
                  <c:v>SDT 36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Full_Table_2012_2021_Chart!$AN$2:$AN$114</c:f>
              <c:numCache>
                <c:formatCode>General</c:formatCode>
                <c:ptCount val="112"/>
                <c:pt idx="23">
                  <c:v>67.41</c:v>
                </c:pt>
                <c:pt idx="24">
                  <c:v>58.04</c:v>
                </c:pt>
                <c:pt idx="25">
                  <c:v>50.63</c:v>
                </c:pt>
                <c:pt idx="26">
                  <c:v>66.37</c:v>
                </c:pt>
                <c:pt idx="27">
                  <c:v>70.45</c:v>
                </c:pt>
                <c:pt idx="28">
                  <c:v>61.77</c:v>
                </c:pt>
                <c:pt idx="29">
                  <c:v>84.41</c:v>
                </c:pt>
                <c:pt idx="30">
                  <c:v>61.33</c:v>
                </c:pt>
                <c:pt idx="31">
                  <c:v>74.010000000000005</c:v>
                </c:pt>
                <c:pt idx="32">
                  <c:v>70.14</c:v>
                </c:pt>
                <c:pt idx="33">
                  <c:v>75.069999999999993</c:v>
                </c:pt>
                <c:pt idx="34">
                  <c:v>81</c:v>
                </c:pt>
                <c:pt idx="35">
                  <c:v>75.760000000000005</c:v>
                </c:pt>
                <c:pt idx="36">
                  <c:v>73.040000000000006</c:v>
                </c:pt>
                <c:pt idx="37">
                  <c:v>57.95</c:v>
                </c:pt>
                <c:pt idx="38">
                  <c:v>64.73</c:v>
                </c:pt>
                <c:pt idx="39">
                  <c:v>54.62</c:v>
                </c:pt>
                <c:pt idx="40">
                  <c:v>68.19</c:v>
                </c:pt>
                <c:pt idx="41">
                  <c:v>56.7</c:v>
                </c:pt>
                <c:pt idx="42">
                  <c:v>73.67</c:v>
                </c:pt>
              </c:numCache>
            </c:numRef>
          </c:val>
          <c:smooth val="0"/>
          <c:extLst>
            <c:ext xmlns:c16="http://schemas.microsoft.com/office/drawing/2014/chart" uri="{C3380CC4-5D6E-409C-BE32-E72D297353CC}">
              <c16:uniqueId val="{00000022-6BDE-4EA7-9495-AC7FC75BF4E8}"/>
            </c:ext>
          </c:extLst>
        </c:ser>
        <c:ser>
          <c:idx val="36"/>
          <c:order val="36"/>
          <c:tx>
            <c:strRef>
              <c:f>Full_Table_2012_2021_Chart!$AO$1</c:f>
              <c:strCache>
                <c:ptCount val="1"/>
                <c:pt idx="0">
                  <c:v>SDT 37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Full_Table_2012_2021_Chart!$AO$2:$AO$114</c:f>
              <c:numCache>
                <c:formatCode>General</c:formatCode>
                <c:ptCount val="112"/>
                <c:pt idx="23">
                  <c:v>52.01</c:v>
                </c:pt>
                <c:pt idx="24">
                  <c:v>39.61</c:v>
                </c:pt>
                <c:pt idx="25">
                  <c:v>33.86</c:v>
                </c:pt>
                <c:pt idx="26">
                  <c:v>34.5</c:v>
                </c:pt>
                <c:pt idx="27">
                  <c:v>37.01</c:v>
                </c:pt>
                <c:pt idx="28">
                  <c:v>33.71</c:v>
                </c:pt>
                <c:pt idx="29">
                  <c:v>44.98</c:v>
                </c:pt>
                <c:pt idx="30">
                  <c:v>40.340000000000003</c:v>
                </c:pt>
                <c:pt idx="31">
                  <c:v>52.32</c:v>
                </c:pt>
                <c:pt idx="33">
                  <c:v>55</c:v>
                </c:pt>
                <c:pt idx="34">
                  <c:v>35.39</c:v>
                </c:pt>
                <c:pt idx="35">
                  <c:v>47.79</c:v>
                </c:pt>
                <c:pt idx="36">
                  <c:v>43.93</c:v>
                </c:pt>
                <c:pt idx="37">
                  <c:v>36.64</c:v>
                </c:pt>
                <c:pt idx="38">
                  <c:v>39.18</c:v>
                </c:pt>
                <c:pt idx="40">
                  <c:v>34.75</c:v>
                </c:pt>
                <c:pt idx="41">
                  <c:v>40.78</c:v>
                </c:pt>
                <c:pt idx="42">
                  <c:v>50.24</c:v>
                </c:pt>
                <c:pt idx="43">
                  <c:v>45.69</c:v>
                </c:pt>
                <c:pt idx="44">
                  <c:v>36</c:v>
                </c:pt>
                <c:pt idx="46">
                  <c:v>46.74</c:v>
                </c:pt>
                <c:pt idx="49">
                  <c:v>40.93</c:v>
                </c:pt>
                <c:pt idx="50">
                  <c:v>35.42</c:v>
                </c:pt>
                <c:pt idx="51">
                  <c:v>32.31</c:v>
                </c:pt>
                <c:pt idx="52">
                  <c:v>30.55</c:v>
                </c:pt>
                <c:pt idx="53">
                  <c:v>38.19</c:v>
                </c:pt>
                <c:pt idx="54">
                  <c:v>44.9</c:v>
                </c:pt>
                <c:pt idx="58">
                  <c:v>38.93</c:v>
                </c:pt>
                <c:pt idx="59">
                  <c:v>43.28</c:v>
                </c:pt>
                <c:pt idx="60">
                  <c:v>41.64</c:v>
                </c:pt>
                <c:pt idx="61">
                  <c:v>33.840000000000003</c:v>
                </c:pt>
                <c:pt idx="62">
                  <c:v>31.26</c:v>
                </c:pt>
                <c:pt idx="63">
                  <c:v>30.21</c:v>
                </c:pt>
                <c:pt idx="64">
                  <c:v>34.75</c:v>
                </c:pt>
                <c:pt idx="65">
                  <c:v>38.81</c:v>
                </c:pt>
                <c:pt idx="66">
                  <c:v>37.14</c:v>
                </c:pt>
                <c:pt idx="67">
                  <c:v>37.47</c:v>
                </c:pt>
                <c:pt idx="68">
                  <c:v>43.41</c:v>
                </c:pt>
                <c:pt idx="69">
                  <c:v>28.78</c:v>
                </c:pt>
                <c:pt idx="70">
                  <c:v>33.93</c:v>
                </c:pt>
                <c:pt idx="71">
                  <c:v>38.340000000000003</c:v>
                </c:pt>
                <c:pt idx="72">
                  <c:v>32.94</c:v>
                </c:pt>
                <c:pt idx="73">
                  <c:v>31.55</c:v>
                </c:pt>
                <c:pt idx="74">
                  <c:v>26.82</c:v>
                </c:pt>
                <c:pt idx="75">
                  <c:v>30.05</c:v>
                </c:pt>
                <c:pt idx="76">
                  <c:v>28.67</c:v>
                </c:pt>
                <c:pt idx="77">
                  <c:v>31.28</c:v>
                </c:pt>
                <c:pt idx="78">
                  <c:v>41.1</c:v>
                </c:pt>
                <c:pt idx="79">
                  <c:v>41.71</c:v>
                </c:pt>
                <c:pt idx="80">
                  <c:v>40.25</c:v>
                </c:pt>
                <c:pt idx="81">
                  <c:v>44.01</c:v>
                </c:pt>
                <c:pt idx="82">
                  <c:v>38.06</c:v>
                </c:pt>
                <c:pt idx="83">
                  <c:v>30.78</c:v>
                </c:pt>
                <c:pt idx="84">
                  <c:v>30.83</c:v>
                </c:pt>
                <c:pt idx="85">
                  <c:v>23.32</c:v>
                </c:pt>
                <c:pt idx="86">
                  <c:v>23.07</c:v>
                </c:pt>
                <c:pt idx="87">
                  <c:v>18.760000000000002</c:v>
                </c:pt>
                <c:pt idx="88">
                  <c:v>20.97</c:v>
                </c:pt>
                <c:pt idx="89">
                  <c:v>29.99</c:v>
                </c:pt>
                <c:pt idx="90">
                  <c:v>33.24</c:v>
                </c:pt>
                <c:pt idx="91">
                  <c:v>35.49</c:v>
                </c:pt>
                <c:pt idx="92">
                  <c:v>32.67</c:v>
                </c:pt>
                <c:pt idx="93">
                  <c:v>23.56</c:v>
                </c:pt>
                <c:pt idx="94">
                  <c:v>27.46</c:v>
                </c:pt>
                <c:pt idx="95">
                  <c:v>15.53</c:v>
                </c:pt>
                <c:pt idx="96">
                  <c:v>19.45</c:v>
                </c:pt>
                <c:pt idx="97">
                  <c:v>17.670000000000002</c:v>
                </c:pt>
                <c:pt idx="98">
                  <c:v>22.66</c:v>
                </c:pt>
                <c:pt idx="99">
                  <c:v>23.93</c:v>
                </c:pt>
                <c:pt idx="100">
                  <c:v>0</c:v>
                </c:pt>
                <c:pt idx="101">
                  <c:v>35.21</c:v>
                </c:pt>
                <c:pt idx="102">
                  <c:v>28.39</c:v>
                </c:pt>
                <c:pt idx="103">
                  <c:v>37.72</c:v>
                </c:pt>
                <c:pt idx="104">
                  <c:v>34.46</c:v>
                </c:pt>
                <c:pt idx="105">
                  <c:v>31.56</c:v>
                </c:pt>
                <c:pt idx="106">
                  <c:v>23.93</c:v>
                </c:pt>
                <c:pt idx="107">
                  <c:v>21.6</c:v>
                </c:pt>
                <c:pt idx="108">
                  <c:v>22.17</c:v>
                </c:pt>
                <c:pt idx="109">
                  <c:v>20.93</c:v>
                </c:pt>
                <c:pt idx="110">
                  <c:v>16.149999999999999</c:v>
                </c:pt>
                <c:pt idx="111">
                  <c:v>27.39</c:v>
                </c:pt>
              </c:numCache>
            </c:numRef>
          </c:val>
          <c:smooth val="0"/>
          <c:extLst>
            <c:ext xmlns:c16="http://schemas.microsoft.com/office/drawing/2014/chart" uri="{C3380CC4-5D6E-409C-BE32-E72D297353CC}">
              <c16:uniqueId val="{00000023-6BDE-4EA7-9495-AC7FC75BF4E8}"/>
            </c:ext>
          </c:extLst>
        </c:ser>
        <c:ser>
          <c:idx val="37"/>
          <c:order val="37"/>
          <c:tx>
            <c:strRef>
              <c:f>Full_Table_2012_2021_Chart!$AP$1</c:f>
              <c:strCache>
                <c:ptCount val="1"/>
                <c:pt idx="0">
                  <c:v>SDT 38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Full_Table_2012_2021_Chart!$AP$2:$AP$114</c:f>
              <c:numCache>
                <c:formatCode>General</c:formatCode>
                <c:ptCount val="112"/>
                <c:pt idx="24">
                  <c:v>100.66</c:v>
                </c:pt>
                <c:pt idx="25">
                  <c:v>113.46</c:v>
                </c:pt>
                <c:pt idx="26">
                  <c:v>96.56</c:v>
                </c:pt>
                <c:pt idx="27">
                  <c:v>120.6</c:v>
                </c:pt>
                <c:pt idx="28">
                  <c:v>110.57</c:v>
                </c:pt>
                <c:pt idx="29">
                  <c:v>101.97</c:v>
                </c:pt>
                <c:pt idx="30">
                  <c:v>117.15</c:v>
                </c:pt>
                <c:pt idx="31">
                  <c:v>93.87</c:v>
                </c:pt>
                <c:pt idx="32">
                  <c:v>123.07</c:v>
                </c:pt>
                <c:pt idx="33">
                  <c:v>103.37</c:v>
                </c:pt>
                <c:pt idx="34">
                  <c:v>113.37</c:v>
                </c:pt>
                <c:pt idx="35">
                  <c:v>85.16</c:v>
                </c:pt>
                <c:pt idx="36">
                  <c:v>94.43</c:v>
                </c:pt>
                <c:pt idx="37">
                  <c:v>115.39</c:v>
                </c:pt>
                <c:pt idx="38">
                  <c:v>130.5</c:v>
                </c:pt>
                <c:pt idx="39">
                  <c:v>124.1</c:v>
                </c:pt>
                <c:pt idx="40">
                  <c:v>120.48</c:v>
                </c:pt>
                <c:pt idx="41">
                  <c:v>98.04</c:v>
                </c:pt>
                <c:pt idx="42">
                  <c:v>111.85</c:v>
                </c:pt>
                <c:pt idx="43">
                  <c:v>132.80000000000001</c:v>
                </c:pt>
                <c:pt idx="44">
                  <c:v>112.59</c:v>
                </c:pt>
                <c:pt idx="45">
                  <c:v>143.24</c:v>
                </c:pt>
                <c:pt idx="46">
                  <c:v>119.64</c:v>
                </c:pt>
                <c:pt idx="47">
                  <c:v>98.43</c:v>
                </c:pt>
                <c:pt idx="48">
                  <c:v>126.79</c:v>
                </c:pt>
                <c:pt idx="49">
                  <c:v>109.51</c:v>
                </c:pt>
                <c:pt idx="50">
                  <c:v>108.13</c:v>
                </c:pt>
                <c:pt idx="51">
                  <c:v>130.29</c:v>
                </c:pt>
                <c:pt idx="52">
                  <c:v>95.39</c:v>
                </c:pt>
                <c:pt idx="53">
                  <c:v>120.71</c:v>
                </c:pt>
                <c:pt idx="54">
                  <c:v>102.43</c:v>
                </c:pt>
                <c:pt idx="55">
                  <c:v>130.16999999999999</c:v>
                </c:pt>
                <c:pt idx="56">
                  <c:v>135.05000000000001</c:v>
                </c:pt>
                <c:pt idx="57">
                  <c:v>113.48</c:v>
                </c:pt>
                <c:pt idx="58">
                  <c:v>82.46</c:v>
                </c:pt>
                <c:pt idx="59">
                  <c:v>93.28</c:v>
                </c:pt>
                <c:pt idx="60">
                  <c:v>96.62</c:v>
                </c:pt>
                <c:pt idx="61">
                  <c:v>77.86</c:v>
                </c:pt>
                <c:pt idx="62">
                  <c:v>89.57</c:v>
                </c:pt>
                <c:pt idx="63">
                  <c:v>88.48</c:v>
                </c:pt>
                <c:pt idx="65">
                  <c:v>87.54</c:v>
                </c:pt>
                <c:pt idx="66">
                  <c:v>79.22</c:v>
                </c:pt>
                <c:pt idx="67">
                  <c:v>77.12</c:v>
                </c:pt>
                <c:pt idx="68">
                  <c:v>69.150000000000006</c:v>
                </c:pt>
                <c:pt idx="69">
                  <c:v>51.91</c:v>
                </c:pt>
                <c:pt idx="70">
                  <c:v>48.89</c:v>
                </c:pt>
                <c:pt idx="71">
                  <c:v>41.29</c:v>
                </c:pt>
                <c:pt idx="72">
                  <c:v>59.48</c:v>
                </c:pt>
                <c:pt idx="73">
                  <c:v>63.72</c:v>
                </c:pt>
                <c:pt idx="74">
                  <c:v>46.61</c:v>
                </c:pt>
                <c:pt idx="75">
                  <c:v>63.73</c:v>
                </c:pt>
                <c:pt idx="76">
                  <c:v>53.69</c:v>
                </c:pt>
                <c:pt idx="78">
                  <c:v>52.41</c:v>
                </c:pt>
                <c:pt idx="79">
                  <c:v>52.22</c:v>
                </c:pt>
                <c:pt idx="80">
                  <c:v>62.07</c:v>
                </c:pt>
                <c:pt idx="81">
                  <c:v>54.56</c:v>
                </c:pt>
                <c:pt idx="83">
                  <c:v>48.2</c:v>
                </c:pt>
                <c:pt idx="84">
                  <c:v>40.58</c:v>
                </c:pt>
                <c:pt idx="85">
                  <c:v>43.23</c:v>
                </c:pt>
                <c:pt idx="86">
                  <c:v>53.32</c:v>
                </c:pt>
                <c:pt idx="87">
                  <c:v>54.31</c:v>
                </c:pt>
                <c:pt idx="88">
                  <c:v>41.35</c:v>
                </c:pt>
                <c:pt idx="89">
                  <c:v>50.82</c:v>
                </c:pt>
                <c:pt idx="90">
                  <c:v>51.29</c:v>
                </c:pt>
                <c:pt idx="91">
                  <c:v>47.6</c:v>
                </c:pt>
                <c:pt idx="92">
                  <c:v>48.59</c:v>
                </c:pt>
                <c:pt idx="93">
                  <c:v>41.54</c:v>
                </c:pt>
                <c:pt idx="94">
                  <c:v>43.94</c:v>
                </c:pt>
                <c:pt idx="95">
                  <c:v>26.8</c:v>
                </c:pt>
                <c:pt idx="96">
                  <c:v>39.119999999999997</c:v>
                </c:pt>
                <c:pt idx="98">
                  <c:v>41.15</c:v>
                </c:pt>
                <c:pt idx="99">
                  <c:v>41.8</c:v>
                </c:pt>
                <c:pt idx="100">
                  <c:v>28.2</c:v>
                </c:pt>
                <c:pt idx="101">
                  <c:v>40.35</c:v>
                </c:pt>
                <c:pt idx="102">
                  <c:v>34.479999999999997</c:v>
                </c:pt>
                <c:pt idx="103">
                  <c:v>48.9</c:v>
                </c:pt>
                <c:pt idx="104">
                  <c:v>43.03</c:v>
                </c:pt>
                <c:pt idx="105">
                  <c:v>45.81</c:v>
                </c:pt>
                <c:pt idx="106">
                  <c:v>37.369999999999997</c:v>
                </c:pt>
                <c:pt idx="107">
                  <c:v>38.22</c:v>
                </c:pt>
                <c:pt idx="108">
                  <c:v>43.15</c:v>
                </c:pt>
                <c:pt idx="109">
                  <c:v>42.04</c:v>
                </c:pt>
                <c:pt idx="110">
                  <c:v>27.35</c:v>
                </c:pt>
                <c:pt idx="111">
                  <c:v>46.9</c:v>
                </c:pt>
              </c:numCache>
            </c:numRef>
          </c:val>
          <c:smooth val="0"/>
          <c:extLst>
            <c:ext xmlns:c16="http://schemas.microsoft.com/office/drawing/2014/chart" uri="{C3380CC4-5D6E-409C-BE32-E72D297353CC}">
              <c16:uniqueId val="{00000024-6BDE-4EA7-9495-AC7FC75BF4E8}"/>
            </c:ext>
          </c:extLst>
        </c:ser>
        <c:ser>
          <c:idx val="38"/>
          <c:order val="38"/>
          <c:tx>
            <c:strRef>
              <c:f>Full_Table_2012_2021_Chart!$AQ$1</c:f>
              <c:strCache>
                <c:ptCount val="1"/>
                <c:pt idx="0">
                  <c:v>SDT 39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Full_Table_2012_2021_Chart!$AQ$2:$AQ$114</c:f>
              <c:numCache>
                <c:formatCode>General</c:formatCode>
                <c:ptCount val="112"/>
                <c:pt idx="23">
                  <c:v>81.22</c:v>
                </c:pt>
                <c:pt idx="24">
                  <c:v>77.36</c:v>
                </c:pt>
                <c:pt idx="25">
                  <c:v>79.959999999999994</c:v>
                </c:pt>
                <c:pt idx="26">
                  <c:v>71.48</c:v>
                </c:pt>
                <c:pt idx="28">
                  <c:v>88.47</c:v>
                </c:pt>
                <c:pt idx="29">
                  <c:v>76.95</c:v>
                </c:pt>
                <c:pt idx="30">
                  <c:v>81.42</c:v>
                </c:pt>
                <c:pt idx="31">
                  <c:v>76.14</c:v>
                </c:pt>
                <c:pt idx="32">
                  <c:v>95.58</c:v>
                </c:pt>
                <c:pt idx="33">
                  <c:v>88.67</c:v>
                </c:pt>
                <c:pt idx="34">
                  <c:v>87.71</c:v>
                </c:pt>
                <c:pt idx="35">
                  <c:v>69.06</c:v>
                </c:pt>
                <c:pt idx="36">
                  <c:v>71.87</c:v>
                </c:pt>
                <c:pt idx="37">
                  <c:v>76.760000000000005</c:v>
                </c:pt>
                <c:pt idx="38">
                  <c:v>83.4</c:v>
                </c:pt>
                <c:pt idx="39">
                  <c:v>78.62</c:v>
                </c:pt>
                <c:pt idx="40">
                  <c:v>82.47</c:v>
                </c:pt>
                <c:pt idx="41">
                  <c:v>66.8</c:v>
                </c:pt>
                <c:pt idx="42">
                  <c:v>75.209999999999994</c:v>
                </c:pt>
                <c:pt idx="43">
                  <c:v>75.64</c:v>
                </c:pt>
                <c:pt idx="44">
                  <c:v>73.12</c:v>
                </c:pt>
                <c:pt idx="47">
                  <c:v>65.83</c:v>
                </c:pt>
                <c:pt idx="48">
                  <c:v>59.68</c:v>
                </c:pt>
                <c:pt idx="49">
                  <c:v>66.17</c:v>
                </c:pt>
                <c:pt idx="50">
                  <c:v>61.14</c:v>
                </c:pt>
                <c:pt idx="51">
                  <c:v>61.49</c:v>
                </c:pt>
                <c:pt idx="52">
                  <c:v>45.09</c:v>
                </c:pt>
                <c:pt idx="53">
                  <c:v>65.739999999999995</c:v>
                </c:pt>
                <c:pt idx="54">
                  <c:v>57.7</c:v>
                </c:pt>
                <c:pt idx="55">
                  <c:v>66.099999999999994</c:v>
                </c:pt>
                <c:pt idx="56">
                  <c:v>81.91</c:v>
                </c:pt>
                <c:pt idx="57">
                  <c:v>78.72</c:v>
                </c:pt>
                <c:pt idx="58">
                  <c:v>55.17</c:v>
                </c:pt>
                <c:pt idx="59">
                  <c:v>64.11</c:v>
                </c:pt>
                <c:pt idx="60">
                  <c:v>72.900000000000006</c:v>
                </c:pt>
                <c:pt idx="61">
                  <c:v>54.91</c:v>
                </c:pt>
                <c:pt idx="62">
                  <c:v>63.33</c:v>
                </c:pt>
                <c:pt idx="63">
                  <c:v>59.83</c:v>
                </c:pt>
                <c:pt idx="65">
                  <c:v>62.35</c:v>
                </c:pt>
                <c:pt idx="66">
                  <c:v>56.78</c:v>
                </c:pt>
                <c:pt idx="67">
                  <c:v>64.48</c:v>
                </c:pt>
                <c:pt idx="68">
                  <c:v>64.91</c:v>
                </c:pt>
                <c:pt idx="69">
                  <c:v>41.05</c:v>
                </c:pt>
                <c:pt idx="70">
                  <c:v>52.5</c:v>
                </c:pt>
                <c:pt idx="71">
                  <c:v>63.09</c:v>
                </c:pt>
                <c:pt idx="72">
                  <c:v>48.92</c:v>
                </c:pt>
                <c:pt idx="73">
                  <c:v>50.45</c:v>
                </c:pt>
                <c:pt idx="74">
                  <c:v>34.46</c:v>
                </c:pt>
                <c:pt idx="75">
                  <c:v>43.93</c:v>
                </c:pt>
                <c:pt idx="76">
                  <c:v>39.770000000000003</c:v>
                </c:pt>
                <c:pt idx="77">
                  <c:v>47.83</c:v>
                </c:pt>
                <c:pt idx="78">
                  <c:v>45.37</c:v>
                </c:pt>
                <c:pt idx="79">
                  <c:v>42.93</c:v>
                </c:pt>
                <c:pt idx="80">
                  <c:v>56.34</c:v>
                </c:pt>
                <c:pt idx="81">
                  <c:v>50.22</c:v>
                </c:pt>
                <c:pt idx="82">
                  <c:v>52.97</c:v>
                </c:pt>
                <c:pt idx="83">
                  <c:v>47.12</c:v>
                </c:pt>
                <c:pt idx="84">
                  <c:v>37.31</c:v>
                </c:pt>
                <c:pt idx="85">
                  <c:v>40.32</c:v>
                </c:pt>
                <c:pt idx="86">
                  <c:v>35.71</c:v>
                </c:pt>
                <c:pt idx="87">
                  <c:v>41.45</c:v>
                </c:pt>
                <c:pt idx="88">
                  <c:v>34.369999999999997</c:v>
                </c:pt>
                <c:pt idx="89">
                  <c:v>43.13</c:v>
                </c:pt>
                <c:pt idx="91">
                  <c:v>33.78</c:v>
                </c:pt>
                <c:pt idx="92">
                  <c:v>43.77</c:v>
                </c:pt>
                <c:pt idx="93">
                  <c:v>32.06</c:v>
                </c:pt>
                <c:pt idx="94">
                  <c:v>35.21</c:v>
                </c:pt>
                <c:pt idx="95">
                  <c:v>21.88</c:v>
                </c:pt>
                <c:pt idx="96">
                  <c:v>28.5</c:v>
                </c:pt>
                <c:pt idx="97">
                  <c:v>31.32</c:v>
                </c:pt>
                <c:pt idx="98">
                  <c:v>32.61</c:v>
                </c:pt>
                <c:pt idx="99">
                  <c:v>25.53</c:v>
                </c:pt>
                <c:pt idx="100">
                  <c:v>21.54</c:v>
                </c:pt>
                <c:pt idx="101">
                  <c:v>40.51</c:v>
                </c:pt>
                <c:pt idx="102">
                  <c:v>40.700000000000003</c:v>
                </c:pt>
                <c:pt idx="103">
                  <c:v>48.73</c:v>
                </c:pt>
                <c:pt idx="104">
                  <c:v>39.020000000000003</c:v>
                </c:pt>
                <c:pt idx="105">
                  <c:v>42.07</c:v>
                </c:pt>
                <c:pt idx="106">
                  <c:v>34.31</c:v>
                </c:pt>
                <c:pt idx="107">
                  <c:v>32.71</c:v>
                </c:pt>
                <c:pt idx="108">
                  <c:v>32.21</c:v>
                </c:pt>
                <c:pt idx="109">
                  <c:v>34.299999999999997</c:v>
                </c:pt>
                <c:pt idx="110">
                  <c:v>21.19</c:v>
                </c:pt>
                <c:pt idx="111">
                  <c:v>37.58</c:v>
                </c:pt>
              </c:numCache>
            </c:numRef>
          </c:val>
          <c:smooth val="0"/>
          <c:extLst>
            <c:ext xmlns:c16="http://schemas.microsoft.com/office/drawing/2014/chart" uri="{C3380CC4-5D6E-409C-BE32-E72D297353CC}">
              <c16:uniqueId val="{00000025-6BDE-4EA7-9495-AC7FC75BF4E8}"/>
            </c:ext>
          </c:extLst>
        </c:ser>
        <c:ser>
          <c:idx val="39"/>
          <c:order val="39"/>
          <c:tx>
            <c:strRef>
              <c:f>Full_Table_2012_2021_Chart!$AR$1</c:f>
              <c:strCache>
                <c:ptCount val="1"/>
                <c:pt idx="0">
                  <c:v>SDT 40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Full_Table_2012_2021_Chart!$AR$2:$AR$114</c:f>
              <c:numCache>
                <c:formatCode>General</c:formatCode>
                <c:ptCount val="112"/>
                <c:pt idx="23">
                  <c:v>106.45</c:v>
                </c:pt>
                <c:pt idx="24">
                  <c:v>109.1</c:v>
                </c:pt>
                <c:pt idx="25">
                  <c:v>111.55</c:v>
                </c:pt>
                <c:pt idx="26">
                  <c:v>100.76</c:v>
                </c:pt>
                <c:pt idx="27">
                  <c:v>119.52</c:v>
                </c:pt>
                <c:pt idx="28">
                  <c:v>137.80000000000001</c:v>
                </c:pt>
                <c:pt idx="29">
                  <c:v>101.55</c:v>
                </c:pt>
                <c:pt idx="30">
                  <c:v>136.71</c:v>
                </c:pt>
                <c:pt idx="31">
                  <c:v>114.82</c:v>
                </c:pt>
                <c:pt idx="32">
                  <c:v>129.31</c:v>
                </c:pt>
                <c:pt idx="33">
                  <c:v>82.24</c:v>
                </c:pt>
                <c:pt idx="34">
                  <c:v>108.68</c:v>
                </c:pt>
                <c:pt idx="35">
                  <c:v>91.51</c:v>
                </c:pt>
                <c:pt idx="36">
                  <c:v>99.96</c:v>
                </c:pt>
                <c:pt idx="37">
                  <c:v>103.87</c:v>
                </c:pt>
                <c:pt idx="38">
                  <c:v>100.85</c:v>
                </c:pt>
                <c:pt idx="39">
                  <c:v>87.84</c:v>
                </c:pt>
                <c:pt idx="40">
                  <c:v>98.8</c:v>
                </c:pt>
                <c:pt idx="41">
                  <c:v>73.59</c:v>
                </c:pt>
                <c:pt idx="42">
                  <c:v>103.15</c:v>
                </c:pt>
                <c:pt idx="43">
                  <c:v>85.3</c:v>
                </c:pt>
                <c:pt idx="44">
                  <c:v>77.099999999999994</c:v>
                </c:pt>
                <c:pt idx="45">
                  <c:v>100.13</c:v>
                </c:pt>
                <c:pt idx="47">
                  <c:v>63.72</c:v>
                </c:pt>
                <c:pt idx="48">
                  <c:v>92.61</c:v>
                </c:pt>
                <c:pt idx="49">
                  <c:v>93.03</c:v>
                </c:pt>
                <c:pt idx="50">
                  <c:v>87.62</c:v>
                </c:pt>
                <c:pt idx="51">
                  <c:v>44.61</c:v>
                </c:pt>
                <c:pt idx="52">
                  <c:v>76.3</c:v>
                </c:pt>
                <c:pt idx="53">
                  <c:v>95.15</c:v>
                </c:pt>
                <c:pt idx="54">
                  <c:v>80.61</c:v>
                </c:pt>
                <c:pt idx="55">
                  <c:v>72.180000000000007</c:v>
                </c:pt>
                <c:pt idx="56">
                  <c:v>106.12</c:v>
                </c:pt>
                <c:pt idx="57">
                  <c:v>98.17</c:v>
                </c:pt>
                <c:pt idx="58">
                  <c:v>68.569999999999993</c:v>
                </c:pt>
                <c:pt idx="59">
                  <c:v>74.510000000000005</c:v>
                </c:pt>
                <c:pt idx="60">
                  <c:v>83.97</c:v>
                </c:pt>
                <c:pt idx="61">
                  <c:v>76.790000000000006</c:v>
                </c:pt>
                <c:pt idx="62">
                  <c:v>75.67</c:v>
                </c:pt>
              </c:numCache>
            </c:numRef>
          </c:val>
          <c:smooth val="0"/>
          <c:extLst>
            <c:ext xmlns:c16="http://schemas.microsoft.com/office/drawing/2014/chart" uri="{C3380CC4-5D6E-409C-BE32-E72D297353CC}">
              <c16:uniqueId val="{00000026-6BDE-4EA7-9495-AC7FC75BF4E8}"/>
            </c:ext>
          </c:extLst>
        </c:ser>
        <c:ser>
          <c:idx val="40"/>
          <c:order val="40"/>
          <c:tx>
            <c:strRef>
              <c:f>Full_Table_2012_2021_Chart!$AS$1</c:f>
              <c:strCache>
                <c:ptCount val="1"/>
                <c:pt idx="0">
                  <c:v>SDT 41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Full_Table_2012_2021_Chart!$AS$2:$AS$114</c:f>
              <c:numCache>
                <c:formatCode>General</c:formatCode>
                <c:ptCount val="112"/>
                <c:pt idx="23">
                  <c:v>103.99</c:v>
                </c:pt>
                <c:pt idx="24">
                  <c:v>91.26</c:v>
                </c:pt>
                <c:pt idx="25">
                  <c:v>93.08</c:v>
                </c:pt>
                <c:pt idx="26">
                  <c:v>92.77</c:v>
                </c:pt>
                <c:pt idx="27">
                  <c:v>100.3</c:v>
                </c:pt>
                <c:pt idx="28">
                  <c:v>93.44</c:v>
                </c:pt>
                <c:pt idx="29">
                  <c:v>109.17</c:v>
                </c:pt>
                <c:pt idx="30">
                  <c:v>124.23</c:v>
                </c:pt>
                <c:pt idx="31">
                  <c:v>115.25</c:v>
                </c:pt>
                <c:pt idx="32">
                  <c:v>115.08</c:v>
                </c:pt>
                <c:pt idx="33">
                  <c:v>106.45</c:v>
                </c:pt>
                <c:pt idx="34">
                  <c:v>115.31</c:v>
                </c:pt>
                <c:pt idx="35">
                  <c:v>102.33</c:v>
                </c:pt>
                <c:pt idx="36">
                  <c:v>101.96</c:v>
                </c:pt>
                <c:pt idx="37">
                  <c:v>97.9</c:v>
                </c:pt>
                <c:pt idx="38">
                  <c:v>101.06</c:v>
                </c:pt>
                <c:pt idx="39">
                  <c:v>88.68</c:v>
                </c:pt>
                <c:pt idx="40">
                  <c:v>103.06</c:v>
                </c:pt>
                <c:pt idx="41">
                  <c:v>91.28</c:v>
                </c:pt>
                <c:pt idx="42">
                  <c:v>92.05</c:v>
                </c:pt>
                <c:pt idx="43">
                  <c:v>85.31</c:v>
                </c:pt>
                <c:pt idx="44">
                  <c:v>79.95</c:v>
                </c:pt>
                <c:pt idx="45">
                  <c:v>94.13</c:v>
                </c:pt>
                <c:pt idx="46">
                  <c:v>83.5</c:v>
                </c:pt>
                <c:pt idx="47">
                  <c:v>83.59</c:v>
                </c:pt>
                <c:pt idx="48">
                  <c:v>94.42</c:v>
                </c:pt>
                <c:pt idx="49">
                  <c:v>83.9</c:v>
                </c:pt>
                <c:pt idx="50">
                  <c:v>84.96</c:v>
                </c:pt>
                <c:pt idx="51">
                  <c:v>84.69</c:v>
                </c:pt>
                <c:pt idx="52">
                  <c:v>69.790000000000006</c:v>
                </c:pt>
                <c:pt idx="53">
                  <c:v>97.63</c:v>
                </c:pt>
                <c:pt idx="54">
                  <c:v>81.08</c:v>
                </c:pt>
                <c:pt idx="55">
                  <c:v>91.83</c:v>
                </c:pt>
                <c:pt idx="56">
                  <c:v>111.9</c:v>
                </c:pt>
                <c:pt idx="57">
                  <c:v>101.42</c:v>
                </c:pt>
                <c:pt idx="58">
                  <c:v>72.72</c:v>
                </c:pt>
                <c:pt idx="59">
                  <c:v>88.31</c:v>
                </c:pt>
                <c:pt idx="60">
                  <c:v>88.6</c:v>
                </c:pt>
                <c:pt idx="61">
                  <c:v>73.98</c:v>
                </c:pt>
                <c:pt idx="62">
                  <c:v>76.67</c:v>
                </c:pt>
                <c:pt idx="63">
                  <c:v>74.36</c:v>
                </c:pt>
                <c:pt idx="64">
                  <c:v>80.150000000000006</c:v>
                </c:pt>
                <c:pt idx="65">
                  <c:v>74.760000000000005</c:v>
                </c:pt>
                <c:pt idx="66">
                  <c:v>78.599999999999994</c:v>
                </c:pt>
                <c:pt idx="67">
                  <c:v>68.459999999999994</c:v>
                </c:pt>
                <c:pt idx="68">
                  <c:v>77.19</c:v>
                </c:pt>
                <c:pt idx="69">
                  <c:v>58.07</c:v>
                </c:pt>
                <c:pt idx="70">
                  <c:v>70.67</c:v>
                </c:pt>
                <c:pt idx="71">
                  <c:v>51.34</c:v>
                </c:pt>
                <c:pt idx="72">
                  <c:v>62.26</c:v>
                </c:pt>
                <c:pt idx="73">
                  <c:v>65.319999999999993</c:v>
                </c:pt>
                <c:pt idx="74">
                  <c:v>51.73</c:v>
                </c:pt>
                <c:pt idx="75">
                  <c:v>62.93</c:v>
                </c:pt>
                <c:pt idx="76">
                  <c:v>47.79</c:v>
                </c:pt>
                <c:pt idx="77">
                  <c:v>61.28</c:v>
                </c:pt>
                <c:pt idx="78">
                  <c:v>52.16</c:v>
                </c:pt>
                <c:pt idx="80">
                  <c:v>57.8</c:v>
                </c:pt>
                <c:pt idx="81">
                  <c:v>61.6</c:v>
                </c:pt>
                <c:pt idx="82">
                  <c:v>64.62</c:v>
                </c:pt>
                <c:pt idx="83">
                  <c:v>53.44</c:v>
                </c:pt>
                <c:pt idx="84">
                  <c:v>52.93</c:v>
                </c:pt>
                <c:pt idx="85">
                  <c:v>56.68</c:v>
                </c:pt>
                <c:pt idx="86">
                  <c:v>60.75</c:v>
                </c:pt>
                <c:pt idx="87">
                  <c:v>60.14</c:v>
                </c:pt>
                <c:pt idx="88">
                  <c:v>48.19</c:v>
                </c:pt>
                <c:pt idx="89">
                  <c:v>61.74</c:v>
                </c:pt>
                <c:pt idx="90">
                  <c:v>45.73</c:v>
                </c:pt>
                <c:pt idx="91">
                  <c:v>66.84</c:v>
                </c:pt>
                <c:pt idx="92">
                  <c:v>53.94</c:v>
                </c:pt>
                <c:pt idx="93">
                  <c:v>58.02</c:v>
                </c:pt>
                <c:pt idx="94">
                  <c:v>43.58</c:v>
                </c:pt>
                <c:pt idx="95">
                  <c:v>32.57</c:v>
                </c:pt>
                <c:pt idx="96">
                  <c:v>46.4</c:v>
                </c:pt>
                <c:pt idx="97">
                  <c:v>38.950000000000003</c:v>
                </c:pt>
                <c:pt idx="98">
                  <c:v>49.74</c:v>
                </c:pt>
                <c:pt idx="99">
                  <c:v>46.37</c:v>
                </c:pt>
                <c:pt idx="100">
                  <c:v>20.8</c:v>
                </c:pt>
                <c:pt idx="101">
                  <c:v>52.72</c:v>
                </c:pt>
                <c:pt idx="102">
                  <c:v>44.78</c:v>
                </c:pt>
                <c:pt idx="103">
                  <c:v>55.86</c:v>
                </c:pt>
                <c:pt idx="104">
                  <c:v>56.98</c:v>
                </c:pt>
                <c:pt idx="105">
                  <c:v>48.47</c:v>
                </c:pt>
                <c:pt idx="106">
                  <c:v>44.5</c:v>
                </c:pt>
                <c:pt idx="107">
                  <c:v>38.94</c:v>
                </c:pt>
                <c:pt idx="108">
                  <c:v>41.48</c:v>
                </c:pt>
                <c:pt idx="109">
                  <c:v>44.45</c:v>
                </c:pt>
                <c:pt idx="110">
                  <c:v>27.98</c:v>
                </c:pt>
                <c:pt idx="111">
                  <c:v>50.4</c:v>
                </c:pt>
              </c:numCache>
            </c:numRef>
          </c:val>
          <c:smooth val="0"/>
          <c:extLst>
            <c:ext xmlns:c16="http://schemas.microsoft.com/office/drawing/2014/chart" uri="{C3380CC4-5D6E-409C-BE32-E72D297353CC}">
              <c16:uniqueId val="{00000027-6BDE-4EA7-9495-AC7FC75BF4E8}"/>
            </c:ext>
          </c:extLst>
        </c:ser>
        <c:ser>
          <c:idx val="41"/>
          <c:order val="41"/>
          <c:tx>
            <c:strRef>
              <c:f>Full_Table_2012_2021_Chart!$AT$1</c:f>
              <c:strCache>
                <c:ptCount val="1"/>
                <c:pt idx="0">
                  <c:v>SDT 42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Full_Table_2012_2021_Chart!$AT$2:$AT$114</c:f>
              <c:numCache>
                <c:formatCode>General</c:formatCode>
                <c:ptCount val="112"/>
                <c:pt idx="23">
                  <c:v>54.89</c:v>
                </c:pt>
                <c:pt idx="25">
                  <c:v>92.78</c:v>
                </c:pt>
                <c:pt idx="26">
                  <c:v>40.61</c:v>
                </c:pt>
                <c:pt idx="27">
                  <c:v>38.35</c:v>
                </c:pt>
                <c:pt idx="28">
                  <c:v>36.72</c:v>
                </c:pt>
                <c:pt idx="29">
                  <c:v>52.51</c:v>
                </c:pt>
                <c:pt idx="30">
                  <c:v>51.64</c:v>
                </c:pt>
                <c:pt idx="31">
                  <c:v>53.78</c:v>
                </c:pt>
                <c:pt idx="32">
                  <c:v>53.82</c:v>
                </c:pt>
                <c:pt idx="33">
                  <c:v>57.89</c:v>
                </c:pt>
                <c:pt idx="34">
                  <c:v>55.94</c:v>
                </c:pt>
                <c:pt idx="35">
                  <c:v>47.33</c:v>
                </c:pt>
                <c:pt idx="36">
                  <c:v>45.29</c:v>
                </c:pt>
                <c:pt idx="37">
                  <c:v>38.46</c:v>
                </c:pt>
                <c:pt idx="38">
                  <c:v>40.49</c:v>
                </c:pt>
                <c:pt idx="39">
                  <c:v>38.67</c:v>
                </c:pt>
                <c:pt idx="40">
                  <c:v>42.32</c:v>
                </c:pt>
                <c:pt idx="41">
                  <c:v>43.26</c:v>
                </c:pt>
                <c:pt idx="43">
                  <c:v>90.95</c:v>
                </c:pt>
                <c:pt idx="44">
                  <c:v>42.98</c:v>
                </c:pt>
                <c:pt idx="45">
                  <c:v>59.97</c:v>
                </c:pt>
                <c:pt idx="46">
                  <c:v>48.55</c:v>
                </c:pt>
                <c:pt idx="47">
                  <c:v>46.29</c:v>
                </c:pt>
                <c:pt idx="48">
                  <c:v>40.520000000000003</c:v>
                </c:pt>
                <c:pt idx="49">
                  <c:v>40.22</c:v>
                </c:pt>
                <c:pt idx="50">
                  <c:v>38.79</c:v>
                </c:pt>
                <c:pt idx="51">
                  <c:v>37.729999999999997</c:v>
                </c:pt>
                <c:pt idx="52">
                  <c:v>27.6</c:v>
                </c:pt>
                <c:pt idx="53">
                  <c:v>45.54</c:v>
                </c:pt>
                <c:pt idx="54">
                  <c:v>46.35</c:v>
                </c:pt>
                <c:pt idx="55">
                  <c:v>56.89</c:v>
                </c:pt>
                <c:pt idx="56">
                  <c:v>67.790000000000006</c:v>
                </c:pt>
                <c:pt idx="57">
                  <c:v>62.82</c:v>
                </c:pt>
                <c:pt idx="58">
                  <c:v>44.44</c:v>
                </c:pt>
                <c:pt idx="59">
                  <c:v>48</c:v>
                </c:pt>
                <c:pt idx="61">
                  <c:v>40.99</c:v>
                </c:pt>
                <c:pt idx="62">
                  <c:v>36.31</c:v>
                </c:pt>
                <c:pt idx="63">
                  <c:v>37.130000000000003</c:v>
                </c:pt>
                <c:pt idx="64">
                  <c:v>42.82</c:v>
                </c:pt>
                <c:pt idx="65">
                  <c:v>45.1</c:v>
                </c:pt>
                <c:pt idx="66">
                  <c:v>37.04</c:v>
                </c:pt>
                <c:pt idx="67">
                  <c:v>45.7</c:v>
                </c:pt>
                <c:pt idx="68">
                  <c:v>48.71</c:v>
                </c:pt>
                <c:pt idx="69">
                  <c:v>44.78</c:v>
                </c:pt>
                <c:pt idx="70">
                  <c:v>35.51</c:v>
                </c:pt>
                <c:pt idx="71">
                  <c:v>52.09</c:v>
                </c:pt>
                <c:pt idx="72">
                  <c:v>43.06</c:v>
                </c:pt>
                <c:pt idx="73">
                  <c:v>33.200000000000003</c:v>
                </c:pt>
                <c:pt idx="74">
                  <c:v>25.65</c:v>
                </c:pt>
                <c:pt idx="75">
                  <c:v>34.659999999999997</c:v>
                </c:pt>
                <c:pt idx="76">
                  <c:v>33.22</c:v>
                </c:pt>
                <c:pt idx="77">
                  <c:v>35.93</c:v>
                </c:pt>
                <c:pt idx="78">
                  <c:v>39.69</c:v>
                </c:pt>
                <c:pt idx="79">
                  <c:v>40.79</c:v>
                </c:pt>
                <c:pt idx="80">
                  <c:v>36.93</c:v>
                </c:pt>
                <c:pt idx="81">
                  <c:v>55.01</c:v>
                </c:pt>
                <c:pt idx="82">
                  <c:v>49.48</c:v>
                </c:pt>
                <c:pt idx="83">
                  <c:v>41.85</c:v>
                </c:pt>
                <c:pt idx="84">
                  <c:v>38.549999999999997</c:v>
                </c:pt>
                <c:pt idx="85">
                  <c:v>27.41</c:v>
                </c:pt>
                <c:pt idx="86">
                  <c:v>31.44</c:v>
                </c:pt>
                <c:pt idx="87">
                  <c:v>28.54</c:v>
                </c:pt>
                <c:pt idx="88">
                  <c:v>35.14</c:v>
                </c:pt>
                <c:pt idx="89">
                  <c:v>36.93</c:v>
                </c:pt>
                <c:pt idx="90">
                  <c:v>34.479999999999997</c:v>
                </c:pt>
                <c:pt idx="91">
                  <c:v>47.73</c:v>
                </c:pt>
                <c:pt idx="92">
                  <c:v>42.64</c:v>
                </c:pt>
                <c:pt idx="93">
                  <c:v>26.62</c:v>
                </c:pt>
                <c:pt idx="94">
                  <c:v>30.95</c:v>
                </c:pt>
                <c:pt idx="95">
                  <c:v>22.09</c:v>
                </c:pt>
                <c:pt idx="96">
                  <c:v>24.24</c:v>
                </c:pt>
                <c:pt idx="97">
                  <c:v>23.35</c:v>
                </c:pt>
                <c:pt idx="98">
                  <c:v>31.12</c:v>
                </c:pt>
                <c:pt idx="99">
                  <c:v>34.53</c:v>
                </c:pt>
                <c:pt idx="100">
                  <c:v>20.73</c:v>
                </c:pt>
                <c:pt idx="101">
                  <c:v>45.25</c:v>
                </c:pt>
                <c:pt idx="102">
                  <c:v>37.090000000000003</c:v>
                </c:pt>
                <c:pt idx="103">
                  <c:v>40.93</c:v>
                </c:pt>
                <c:pt idx="104">
                  <c:v>35.590000000000003</c:v>
                </c:pt>
                <c:pt idx="105">
                  <c:v>33.74</c:v>
                </c:pt>
                <c:pt idx="106">
                  <c:v>0</c:v>
                </c:pt>
                <c:pt idx="107">
                  <c:v>30.5</c:v>
                </c:pt>
                <c:pt idx="108">
                  <c:v>24.19</c:v>
                </c:pt>
                <c:pt idx="109">
                  <c:v>28.79</c:v>
                </c:pt>
                <c:pt idx="110">
                  <c:v>21.69</c:v>
                </c:pt>
                <c:pt idx="111">
                  <c:v>35.53</c:v>
                </c:pt>
              </c:numCache>
            </c:numRef>
          </c:val>
          <c:smooth val="0"/>
          <c:extLst>
            <c:ext xmlns:c16="http://schemas.microsoft.com/office/drawing/2014/chart" uri="{C3380CC4-5D6E-409C-BE32-E72D297353CC}">
              <c16:uniqueId val="{00000028-6BDE-4EA7-9495-AC7FC75BF4E8}"/>
            </c:ext>
          </c:extLst>
        </c:ser>
        <c:ser>
          <c:idx val="42"/>
          <c:order val="42"/>
          <c:tx>
            <c:strRef>
              <c:f>Full_Table_2012_2021_Chart!$AU$1</c:f>
              <c:strCache>
                <c:ptCount val="1"/>
                <c:pt idx="0">
                  <c:v>SDT 43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Full_Table_2012_2021_Chart!$AU$2:$AU$114</c:f>
              <c:numCache>
                <c:formatCode>General</c:formatCode>
                <c:ptCount val="112"/>
                <c:pt idx="23">
                  <c:v>69.81</c:v>
                </c:pt>
                <c:pt idx="24">
                  <c:v>59.23</c:v>
                </c:pt>
                <c:pt idx="25">
                  <c:v>58.62</c:v>
                </c:pt>
                <c:pt idx="26">
                  <c:v>58</c:v>
                </c:pt>
                <c:pt idx="28">
                  <c:v>59.55</c:v>
                </c:pt>
                <c:pt idx="29">
                  <c:v>78.45</c:v>
                </c:pt>
                <c:pt idx="30">
                  <c:v>55.36</c:v>
                </c:pt>
                <c:pt idx="32">
                  <c:v>74.66</c:v>
                </c:pt>
                <c:pt idx="33">
                  <c:v>73.91</c:v>
                </c:pt>
                <c:pt idx="34">
                  <c:v>69.58</c:v>
                </c:pt>
                <c:pt idx="35">
                  <c:v>69.77</c:v>
                </c:pt>
                <c:pt idx="36">
                  <c:v>70.349999999999994</c:v>
                </c:pt>
                <c:pt idx="37">
                  <c:v>51.98</c:v>
                </c:pt>
                <c:pt idx="38">
                  <c:v>51.17</c:v>
                </c:pt>
                <c:pt idx="39">
                  <c:v>48.15</c:v>
                </c:pt>
                <c:pt idx="40">
                  <c:v>59.52</c:v>
                </c:pt>
                <c:pt idx="41">
                  <c:v>58.86</c:v>
                </c:pt>
                <c:pt idx="42">
                  <c:v>73.87</c:v>
                </c:pt>
                <c:pt idx="43">
                  <c:v>56.82</c:v>
                </c:pt>
              </c:numCache>
            </c:numRef>
          </c:val>
          <c:smooth val="0"/>
          <c:extLst>
            <c:ext xmlns:c16="http://schemas.microsoft.com/office/drawing/2014/chart" uri="{C3380CC4-5D6E-409C-BE32-E72D297353CC}">
              <c16:uniqueId val="{00000029-6BDE-4EA7-9495-AC7FC75BF4E8}"/>
            </c:ext>
          </c:extLst>
        </c:ser>
        <c:ser>
          <c:idx val="43"/>
          <c:order val="43"/>
          <c:tx>
            <c:strRef>
              <c:f>Full_Table_2012_2021_Chart!$AV$1</c:f>
              <c:strCache>
                <c:ptCount val="1"/>
                <c:pt idx="0">
                  <c:v>SDT 44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Full_Table_2012_2021_Chart!$AV$2:$AV$114</c:f>
              <c:numCache>
                <c:formatCode>General</c:formatCode>
                <c:ptCount val="112"/>
                <c:pt idx="23">
                  <c:v>70.010000000000005</c:v>
                </c:pt>
                <c:pt idx="24">
                  <c:v>62.25</c:v>
                </c:pt>
                <c:pt idx="25">
                  <c:v>67.25</c:v>
                </c:pt>
                <c:pt idx="26">
                  <c:v>60.75</c:v>
                </c:pt>
                <c:pt idx="27">
                  <c:v>65.59</c:v>
                </c:pt>
                <c:pt idx="28">
                  <c:v>59.71</c:v>
                </c:pt>
                <c:pt idx="29">
                  <c:v>78.87</c:v>
                </c:pt>
                <c:pt idx="30">
                  <c:v>57.91</c:v>
                </c:pt>
                <c:pt idx="31">
                  <c:v>76.94</c:v>
                </c:pt>
                <c:pt idx="32">
                  <c:v>73.37</c:v>
                </c:pt>
                <c:pt idx="33">
                  <c:v>77.760000000000005</c:v>
                </c:pt>
                <c:pt idx="34">
                  <c:v>72.42</c:v>
                </c:pt>
                <c:pt idx="35">
                  <c:v>73.849999999999994</c:v>
                </c:pt>
                <c:pt idx="36">
                  <c:v>64.86</c:v>
                </c:pt>
                <c:pt idx="37">
                  <c:v>56.14</c:v>
                </c:pt>
                <c:pt idx="38">
                  <c:v>61.99</c:v>
                </c:pt>
                <c:pt idx="39">
                  <c:v>49.6</c:v>
                </c:pt>
                <c:pt idx="40">
                  <c:v>48.93</c:v>
                </c:pt>
                <c:pt idx="41">
                  <c:v>54.8</c:v>
                </c:pt>
                <c:pt idx="42">
                  <c:v>72.209999999999994</c:v>
                </c:pt>
                <c:pt idx="43">
                  <c:v>48.17</c:v>
                </c:pt>
              </c:numCache>
            </c:numRef>
          </c:val>
          <c:smooth val="0"/>
          <c:extLst>
            <c:ext xmlns:c16="http://schemas.microsoft.com/office/drawing/2014/chart" uri="{C3380CC4-5D6E-409C-BE32-E72D297353CC}">
              <c16:uniqueId val="{0000002A-6BDE-4EA7-9495-AC7FC75BF4E8}"/>
            </c:ext>
          </c:extLst>
        </c:ser>
        <c:ser>
          <c:idx val="44"/>
          <c:order val="44"/>
          <c:tx>
            <c:strRef>
              <c:f>Full_Table_2012_2021_Chart!$AW$1</c:f>
              <c:strCache>
                <c:ptCount val="1"/>
                <c:pt idx="0">
                  <c:v>SDT 45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Full_Table_2012_2021_Chart!$AW$2:$AW$114</c:f>
              <c:numCache>
                <c:formatCode>General</c:formatCode>
                <c:ptCount val="112"/>
                <c:pt idx="23">
                  <c:v>39.770000000000003</c:v>
                </c:pt>
                <c:pt idx="24">
                  <c:v>30</c:v>
                </c:pt>
                <c:pt idx="25">
                  <c:v>27.15</c:v>
                </c:pt>
                <c:pt idx="26">
                  <c:v>25.88</c:v>
                </c:pt>
                <c:pt idx="27">
                  <c:v>29.41</c:v>
                </c:pt>
                <c:pt idx="28">
                  <c:v>25.72</c:v>
                </c:pt>
                <c:pt idx="29">
                  <c:v>33.770000000000003</c:v>
                </c:pt>
                <c:pt idx="30">
                  <c:v>32.1</c:v>
                </c:pt>
                <c:pt idx="31">
                  <c:v>42.32</c:v>
                </c:pt>
                <c:pt idx="32">
                  <c:v>37.51</c:v>
                </c:pt>
                <c:pt idx="33">
                  <c:v>41.4</c:v>
                </c:pt>
                <c:pt idx="34">
                  <c:v>38.85</c:v>
                </c:pt>
                <c:pt idx="35">
                  <c:v>37.86</c:v>
                </c:pt>
                <c:pt idx="36">
                  <c:v>32.06</c:v>
                </c:pt>
                <c:pt idx="37">
                  <c:v>22.87</c:v>
                </c:pt>
                <c:pt idx="38">
                  <c:v>21.44</c:v>
                </c:pt>
                <c:pt idx="39">
                  <c:v>20.239999999999998</c:v>
                </c:pt>
                <c:pt idx="40">
                  <c:v>24.05</c:v>
                </c:pt>
                <c:pt idx="41">
                  <c:v>28.86</c:v>
                </c:pt>
                <c:pt idx="42">
                  <c:v>36.67</c:v>
                </c:pt>
                <c:pt idx="43">
                  <c:v>32.67</c:v>
                </c:pt>
              </c:numCache>
            </c:numRef>
          </c:val>
          <c:smooth val="0"/>
          <c:extLst>
            <c:ext xmlns:c16="http://schemas.microsoft.com/office/drawing/2014/chart" uri="{C3380CC4-5D6E-409C-BE32-E72D297353CC}">
              <c16:uniqueId val="{0000002B-6BDE-4EA7-9495-AC7FC75BF4E8}"/>
            </c:ext>
          </c:extLst>
        </c:ser>
        <c:ser>
          <c:idx val="45"/>
          <c:order val="45"/>
          <c:tx>
            <c:strRef>
              <c:f>Full_Table_2012_2021_Chart!$AX$1</c:f>
              <c:strCache>
                <c:ptCount val="1"/>
                <c:pt idx="0">
                  <c:v>SDT 46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Full_Table_2012_2021_Chart!$AX$2:$AX$114</c:f>
              <c:numCache>
                <c:formatCode>General</c:formatCode>
                <c:ptCount val="112"/>
                <c:pt idx="23">
                  <c:v>50.72</c:v>
                </c:pt>
                <c:pt idx="24">
                  <c:v>41.9</c:v>
                </c:pt>
                <c:pt idx="25">
                  <c:v>38.83</c:v>
                </c:pt>
                <c:pt idx="26">
                  <c:v>39.549999999999997</c:v>
                </c:pt>
                <c:pt idx="27">
                  <c:v>39.25</c:v>
                </c:pt>
                <c:pt idx="28">
                  <c:v>39.26</c:v>
                </c:pt>
                <c:pt idx="29">
                  <c:v>50.14</c:v>
                </c:pt>
                <c:pt idx="30">
                  <c:v>50.93</c:v>
                </c:pt>
                <c:pt idx="31">
                  <c:v>57.14</c:v>
                </c:pt>
                <c:pt idx="32">
                  <c:v>57.59</c:v>
                </c:pt>
                <c:pt idx="33">
                  <c:v>52.55</c:v>
                </c:pt>
                <c:pt idx="34">
                  <c:v>53.18</c:v>
                </c:pt>
                <c:pt idx="35">
                  <c:v>50.92</c:v>
                </c:pt>
                <c:pt idx="36">
                  <c:v>43.43</c:v>
                </c:pt>
                <c:pt idx="37">
                  <c:v>36.21</c:v>
                </c:pt>
                <c:pt idx="38">
                  <c:v>64.239999999999995</c:v>
                </c:pt>
                <c:pt idx="39">
                  <c:v>37.1</c:v>
                </c:pt>
                <c:pt idx="40">
                  <c:v>40.04</c:v>
                </c:pt>
                <c:pt idx="41">
                  <c:v>40.01</c:v>
                </c:pt>
                <c:pt idx="42">
                  <c:v>49.17</c:v>
                </c:pt>
                <c:pt idx="43">
                  <c:v>48.66</c:v>
                </c:pt>
              </c:numCache>
            </c:numRef>
          </c:val>
          <c:smooth val="0"/>
          <c:extLst>
            <c:ext xmlns:c16="http://schemas.microsoft.com/office/drawing/2014/chart" uri="{C3380CC4-5D6E-409C-BE32-E72D297353CC}">
              <c16:uniqueId val="{0000002C-6BDE-4EA7-9495-AC7FC75BF4E8}"/>
            </c:ext>
          </c:extLst>
        </c:ser>
        <c:ser>
          <c:idx val="46"/>
          <c:order val="46"/>
          <c:tx>
            <c:strRef>
              <c:f>Full_Table_2012_2021_Chart!$AY$1</c:f>
              <c:strCache>
                <c:ptCount val="1"/>
                <c:pt idx="0">
                  <c:v>SDT 48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Full_Table_2012_2021_Chart!$AY$2:$AY$114</c:f>
              <c:numCache>
                <c:formatCode>General</c:formatCode>
                <c:ptCount val="112"/>
                <c:pt idx="33">
                  <c:v>80.58</c:v>
                </c:pt>
                <c:pt idx="34">
                  <c:v>75.52</c:v>
                </c:pt>
                <c:pt idx="35">
                  <c:v>73.56</c:v>
                </c:pt>
                <c:pt idx="36">
                  <c:v>60.35</c:v>
                </c:pt>
                <c:pt idx="37">
                  <c:v>58.58</c:v>
                </c:pt>
                <c:pt idx="38">
                  <c:v>77.680000000000007</c:v>
                </c:pt>
                <c:pt idx="39">
                  <c:v>71.44</c:v>
                </c:pt>
                <c:pt idx="40">
                  <c:v>79.55</c:v>
                </c:pt>
                <c:pt idx="42">
                  <c:v>71.7</c:v>
                </c:pt>
                <c:pt idx="43">
                  <c:v>67.77</c:v>
                </c:pt>
                <c:pt idx="44">
                  <c:v>63.34</c:v>
                </c:pt>
                <c:pt idx="45">
                  <c:v>72.02</c:v>
                </c:pt>
                <c:pt idx="46">
                  <c:v>70.67</c:v>
                </c:pt>
                <c:pt idx="47">
                  <c:v>63.08</c:v>
                </c:pt>
                <c:pt idx="48">
                  <c:v>64.2</c:v>
                </c:pt>
                <c:pt idx="49">
                  <c:v>74.06</c:v>
                </c:pt>
                <c:pt idx="50">
                  <c:v>71.260000000000005</c:v>
                </c:pt>
                <c:pt idx="51">
                  <c:v>69.010000000000005</c:v>
                </c:pt>
                <c:pt idx="52">
                  <c:v>61.16</c:v>
                </c:pt>
                <c:pt idx="53">
                  <c:v>74.239999999999995</c:v>
                </c:pt>
                <c:pt idx="54">
                  <c:v>56.84</c:v>
                </c:pt>
                <c:pt idx="55">
                  <c:v>76.61</c:v>
                </c:pt>
                <c:pt idx="56">
                  <c:v>68.069999999999993</c:v>
                </c:pt>
                <c:pt idx="57">
                  <c:v>78.94</c:v>
                </c:pt>
                <c:pt idx="58">
                  <c:v>57.53</c:v>
                </c:pt>
                <c:pt idx="59">
                  <c:v>60.72</c:v>
                </c:pt>
                <c:pt idx="60">
                  <c:v>34.9</c:v>
                </c:pt>
                <c:pt idx="61">
                  <c:v>55.85</c:v>
                </c:pt>
                <c:pt idx="62">
                  <c:v>68.099999999999994</c:v>
                </c:pt>
                <c:pt idx="63">
                  <c:v>65.849999999999994</c:v>
                </c:pt>
                <c:pt idx="65">
                  <c:v>62.27</c:v>
                </c:pt>
                <c:pt idx="66">
                  <c:v>45.15</c:v>
                </c:pt>
                <c:pt idx="67">
                  <c:v>62.47</c:v>
                </c:pt>
                <c:pt idx="68">
                  <c:v>56.24</c:v>
                </c:pt>
                <c:pt idx="69">
                  <c:v>51.09</c:v>
                </c:pt>
                <c:pt idx="70">
                  <c:v>45.04</c:v>
                </c:pt>
                <c:pt idx="71">
                  <c:v>48.39</c:v>
                </c:pt>
                <c:pt idx="73">
                  <c:v>46.9</c:v>
                </c:pt>
                <c:pt idx="74">
                  <c:v>43.15</c:v>
                </c:pt>
                <c:pt idx="75">
                  <c:v>61.91</c:v>
                </c:pt>
                <c:pt idx="76">
                  <c:v>47.57</c:v>
                </c:pt>
                <c:pt idx="77">
                  <c:v>39.86</c:v>
                </c:pt>
                <c:pt idx="78">
                  <c:v>51.29</c:v>
                </c:pt>
                <c:pt idx="79">
                  <c:v>44.82</c:v>
                </c:pt>
                <c:pt idx="80">
                  <c:v>49.24</c:v>
                </c:pt>
                <c:pt idx="81">
                  <c:v>52.86</c:v>
                </c:pt>
                <c:pt idx="82">
                  <c:v>53.96</c:v>
                </c:pt>
                <c:pt idx="83">
                  <c:v>51.21</c:v>
                </c:pt>
                <c:pt idx="84">
                  <c:v>47.79</c:v>
                </c:pt>
                <c:pt idx="85">
                  <c:v>46.84</c:v>
                </c:pt>
                <c:pt idx="86">
                  <c:v>39.49</c:v>
                </c:pt>
                <c:pt idx="87">
                  <c:v>48.53</c:v>
                </c:pt>
                <c:pt idx="88">
                  <c:v>44.62</c:v>
                </c:pt>
                <c:pt idx="89">
                  <c:v>45.31</c:v>
                </c:pt>
                <c:pt idx="90">
                  <c:v>44.14</c:v>
                </c:pt>
                <c:pt idx="92">
                  <c:v>40.880000000000003</c:v>
                </c:pt>
                <c:pt idx="93">
                  <c:v>28.12</c:v>
                </c:pt>
                <c:pt idx="94">
                  <c:v>36.97</c:v>
                </c:pt>
                <c:pt idx="95">
                  <c:v>28.39</c:v>
                </c:pt>
                <c:pt idx="96">
                  <c:v>33.340000000000003</c:v>
                </c:pt>
                <c:pt idx="97">
                  <c:v>33.42</c:v>
                </c:pt>
                <c:pt idx="98">
                  <c:v>44.99</c:v>
                </c:pt>
                <c:pt idx="99">
                  <c:v>43.27</c:v>
                </c:pt>
                <c:pt idx="100">
                  <c:v>21.1</c:v>
                </c:pt>
                <c:pt idx="101">
                  <c:v>52.71</c:v>
                </c:pt>
                <c:pt idx="102">
                  <c:v>42.09</c:v>
                </c:pt>
                <c:pt idx="103">
                  <c:v>46.08</c:v>
                </c:pt>
                <c:pt idx="104">
                  <c:v>42.04</c:v>
                </c:pt>
                <c:pt idx="105">
                  <c:v>40.200000000000003</c:v>
                </c:pt>
                <c:pt idx="106">
                  <c:v>33.68</c:v>
                </c:pt>
                <c:pt idx="107">
                  <c:v>42.52</c:v>
                </c:pt>
                <c:pt idx="108">
                  <c:v>37.700000000000003</c:v>
                </c:pt>
                <c:pt idx="109">
                  <c:v>37.71</c:v>
                </c:pt>
                <c:pt idx="110">
                  <c:v>28.74</c:v>
                </c:pt>
                <c:pt idx="111">
                  <c:v>43.1</c:v>
                </c:pt>
              </c:numCache>
            </c:numRef>
          </c:val>
          <c:smooth val="0"/>
          <c:extLst>
            <c:ext xmlns:c16="http://schemas.microsoft.com/office/drawing/2014/chart" uri="{C3380CC4-5D6E-409C-BE32-E72D297353CC}">
              <c16:uniqueId val="{0000002D-6BDE-4EA7-9495-AC7FC75BF4E8}"/>
            </c:ext>
          </c:extLst>
        </c:ser>
        <c:ser>
          <c:idx val="47"/>
          <c:order val="47"/>
          <c:tx>
            <c:strRef>
              <c:f>Full_Table_2012_2021_Chart!$AZ$1</c:f>
              <c:strCache>
                <c:ptCount val="1"/>
                <c:pt idx="0">
                  <c:v>SDT 49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Full_Table_2012_2021_Chart!$AZ$2:$AZ$114</c:f>
              <c:numCache>
                <c:formatCode>General</c:formatCode>
                <c:ptCount val="112"/>
                <c:pt idx="44">
                  <c:v>38.520000000000003</c:v>
                </c:pt>
                <c:pt idx="45">
                  <c:v>53.29</c:v>
                </c:pt>
                <c:pt idx="46">
                  <c:v>48.14</c:v>
                </c:pt>
                <c:pt idx="47">
                  <c:v>38.799999999999997</c:v>
                </c:pt>
                <c:pt idx="48">
                  <c:v>39.450000000000003</c:v>
                </c:pt>
                <c:pt idx="49">
                  <c:v>36.729999999999997</c:v>
                </c:pt>
                <c:pt idx="50">
                  <c:v>36.53</c:v>
                </c:pt>
                <c:pt idx="51">
                  <c:v>30.11</c:v>
                </c:pt>
                <c:pt idx="52">
                  <c:v>29.16</c:v>
                </c:pt>
                <c:pt idx="53">
                  <c:v>37.08</c:v>
                </c:pt>
                <c:pt idx="54">
                  <c:v>40.98</c:v>
                </c:pt>
                <c:pt idx="55">
                  <c:v>56.44</c:v>
                </c:pt>
                <c:pt idx="56">
                  <c:v>48.54</c:v>
                </c:pt>
                <c:pt idx="57">
                  <c:v>59.2</c:v>
                </c:pt>
                <c:pt idx="58">
                  <c:v>42.66</c:v>
                </c:pt>
                <c:pt idx="59">
                  <c:v>39.700000000000003</c:v>
                </c:pt>
                <c:pt idx="60">
                  <c:v>33.92</c:v>
                </c:pt>
                <c:pt idx="61">
                  <c:v>35.99</c:v>
                </c:pt>
                <c:pt idx="62">
                  <c:v>31.02</c:v>
                </c:pt>
                <c:pt idx="63">
                  <c:v>29.56</c:v>
                </c:pt>
                <c:pt idx="64">
                  <c:v>33.590000000000003</c:v>
                </c:pt>
                <c:pt idx="65">
                  <c:v>33.729999999999997</c:v>
                </c:pt>
                <c:pt idx="66">
                  <c:v>32.869999999999997</c:v>
                </c:pt>
                <c:pt idx="67">
                  <c:v>39.450000000000003</c:v>
                </c:pt>
                <c:pt idx="68">
                  <c:v>44.02</c:v>
                </c:pt>
                <c:pt idx="69">
                  <c:v>36.15</c:v>
                </c:pt>
                <c:pt idx="70">
                  <c:v>37.92</c:v>
                </c:pt>
                <c:pt idx="71">
                  <c:v>42.59</c:v>
                </c:pt>
                <c:pt idx="72">
                  <c:v>36.36</c:v>
                </c:pt>
                <c:pt idx="73">
                  <c:v>29.28</c:v>
                </c:pt>
                <c:pt idx="74">
                  <c:v>20.41</c:v>
                </c:pt>
                <c:pt idx="75">
                  <c:v>24.04</c:v>
                </c:pt>
                <c:pt idx="76">
                  <c:v>22.29</c:v>
                </c:pt>
                <c:pt idx="77">
                  <c:v>28.11</c:v>
                </c:pt>
                <c:pt idx="78">
                  <c:v>32.17</c:v>
                </c:pt>
                <c:pt idx="79">
                  <c:v>37.18</c:v>
                </c:pt>
                <c:pt idx="80">
                  <c:v>31.72</c:v>
                </c:pt>
                <c:pt idx="81">
                  <c:v>46.6</c:v>
                </c:pt>
                <c:pt idx="82">
                  <c:v>37.17</c:v>
                </c:pt>
                <c:pt idx="83">
                  <c:v>30.52</c:v>
                </c:pt>
                <c:pt idx="84">
                  <c:v>34.630000000000003</c:v>
                </c:pt>
                <c:pt idx="85">
                  <c:v>20.170000000000002</c:v>
                </c:pt>
                <c:pt idx="86">
                  <c:v>22.27</c:v>
                </c:pt>
                <c:pt idx="87">
                  <c:v>19.64</c:v>
                </c:pt>
                <c:pt idx="88">
                  <c:v>24.08</c:v>
                </c:pt>
                <c:pt idx="89">
                  <c:v>26.99</c:v>
                </c:pt>
                <c:pt idx="90">
                  <c:v>31.19</c:v>
                </c:pt>
                <c:pt idx="91">
                  <c:v>37.65</c:v>
                </c:pt>
                <c:pt idx="92">
                  <c:v>31.9</c:v>
                </c:pt>
                <c:pt idx="93">
                  <c:v>23.63</c:v>
                </c:pt>
                <c:pt idx="94">
                  <c:v>26.16</c:v>
                </c:pt>
                <c:pt idx="95">
                  <c:v>17.64</c:v>
                </c:pt>
                <c:pt idx="96">
                  <c:v>19.2</c:v>
                </c:pt>
                <c:pt idx="97">
                  <c:v>16.84</c:v>
                </c:pt>
                <c:pt idx="98">
                  <c:v>23.18</c:v>
                </c:pt>
                <c:pt idx="99">
                  <c:v>24.15</c:v>
                </c:pt>
                <c:pt idx="100">
                  <c:v>16.37</c:v>
                </c:pt>
                <c:pt idx="101">
                  <c:v>40.29</c:v>
                </c:pt>
                <c:pt idx="102">
                  <c:v>29.48</c:v>
                </c:pt>
                <c:pt idx="103">
                  <c:v>34.020000000000003</c:v>
                </c:pt>
                <c:pt idx="104">
                  <c:v>31.33</c:v>
                </c:pt>
                <c:pt idx="105">
                  <c:v>29.94</c:v>
                </c:pt>
                <c:pt idx="106">
                  <c:v>25.73</c:v>
                </c:pt>
                <c:pt idx="107">
                  <c:v>24.12</c:v>
                </c:pt>
                <c:pt idx="108">
                  <c:v>19.190000000000001</c:v>
                </c:pt>
                <c:pt idx="109">
                  <c:v>20.81</c:v>
                </c:pt>
                <c:pt idx="110">
                  <c:v>16.37</c:v>
                </c:pt>
                <c:pt idx="111">
                  <c:v>27.03</c:v>
                </c:pt>
              </c:numCache>
            </c:numRef>
          </c:val>
          <c:smooth val="0"/>
          <c:extLst>
            <c:ext xmlns:c16="http://schemas.microsoft.com/office/drawing/2014/chart" uri="{C3380CC4-5D6E-409C-BE32-E72D297353CC}">
              <c16:uniqueId val="{0000002E-6BDE-4EA7-9495-AC7FC75BF4E8}"/>
            </c:ext>
          </c:extLst>
        </c:ser>
        <c:ser>
          <c:idx val="48"/>
          <c:order val="48"/>
          <c:tx>
            <c:strRef>
              <c:f>Full_Table_2012_2021_Chart!$BA$1</c:f>
              <c:strCache>
                <c:ptCount val="1"/>
                <c:pt idx="0">
                  <c:v>SDT 50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Full_Table_2012_2021_Chart!$BA$2:$BA$114</c:f>
              <c:numCache>
                <c:formatCode>General</c:formatCode>
                <c:ptCount val="112"/>
                <c:pt idx="44">
                  <c:v>34.61</c:v>
                </c:pt>
                <c:pt idx="45">
                  <c:v>38.07</c:v>
                </c:pt>
                <c:pt idx="46">
                  <c:v>93.09</c:v>
                </c:pt>
                <c:pt idx="47">
                  <c:v>49.77</c:v>
                </c:pt>
                <c:pt idx="48">
                  <c:v>73.58</c:v>
                </c:pt>
                <c:pt idx="49">
                  <c:v>49.59</c:v>
                </c:pt>
                <c:pt idx="50">
                  <c:v>43.59</c:v>
                </c:pt>
                <c:pt idx="51">
                  <c:v>34.119999999999997</c:v>
                </c:pt>
                <c:pt idx="52">
                  <c:v>32.47</c:v>
                </c:pt>
                <c:pt idx="53">
                  <c:v>43.57</c:v>
                </c:pt>
                <c:pt idx="54">
                  <c:v>47.69</c:v>
                </c:pt>
                <c:pt idx="55">
                  <c:v>57.88</c:v>
                </c:pt>
                <c:pt idx="56">
                  <c:v>48.27</c:v>
                </c:pt>
                <c:pt idx="57">
                  <c:v>63.07</c:v>
                </c:pt>
                <c:pt idx="58">
                  <c:v>42.69</c:v>
                </c:pt>
                <c:pt idx="59">
                  <c:v>42.02</c:v>
                </c:pt>
                <c:pt idx="60">
                  <c:v>40.04</c:v>
                </c:pt>
                <c:pt idx="61">
                  <c:v>42.54</c:v>
                </c:pt>
                <c:pt idx="62">
                  <c:v>37.07</c:v>
                </c:pt>
              </c:numCache>
            </c:numRef>
          </c:val>
          <c:smooth val="0"/>
          <c:extLst>
            <c:ext xmlns:c16="http://schemas.microsoft.com/office/drawing/2014/chart" uri="{C3380CC4-5D6E-409C-BE32-E72D297353CC}">
              <c16:uniqueId val="{0000002F-6BDE-4EA7-9495-AC7FC75BF4E8}"/>
            </c:ext>
          </c:extLst>
        </c:ser>
        <c:ser>
          <c:idx val="49"/>
          <c:order val="49"/>
          <c:tx>
            <c:strRef>
              <c:f>Full_Table_2012_2021_Chart!$BB$1</c:f>
              <c:strCache>
                <c:ptCount val="1"/>
                <c:pt idx="0">
                  <c:v>SDT 51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Full_Table_2012_2021_Chart!$BB$2:$BB$114</c:f>
              <c:numCache>
                <c:formatCode>General</c:formatCode>
                <c:ptCount val="112"/>
                <c:pt idx="44">
                  <c:v>26.4</c:v>
                </c:pt>
                <c:pt idx="46">
                  <c:v>39.770000000000003</c:v>
                </c:pt>
                <c:pt idx="47">
                  <c:v>33.94</c:v>
                </c:pt>
                <c:pt idx="48">
                  <c:v>29.75</c:v>
                </c:pt>
                <c:pt idx="49">
                  <c:v>28.55</c:v>
                </c:pt>
                <c:pt idx="50">
                  <c:v>25.19</c:v>
                </c:pt>
                <c:pt idx="51">
                  <c:v>20.9</c:v>
                </c:pt>
                <c:pt idx="52">
                  <c:v>22.84</c:v>
                </c:pt>
                <c:pt idx="53">
                  <c:v>28.17</c:v>
                </c:pt>
                <c:pt idx="54">
                  <c:v>34.01</c:v>
                </c:pt>
                <c:pt idx="55">
                  <c:v>45.46</c:v>
                </c:pt>
                <c:pt idx="56">
                  <c:v>46.87</c:v>
                </c:pt>
                <c:pt idx="57">
                  <c:v>54.77</c:v>
                </c:pt>
                <c:pt idx="58">
                  <c:v>33.67</c:v>
                </c:pt>
                <c:pt idx="59">
                  <c:v>34.409999999999997</c:v>
                </c:pt>
                <c:pt idx="60">
                  <c:v>27.51</c:v>
                </c:pt>
                <c:pt idx="61">
                  <c:v>24.84</c:v>
                </c:pt>
              </c:numCache>
            </c:numRef>
          </c:val>
          <c:smooth val="0"/>
          <c:extLst>
            <c:ext xmlns:c16="http://schemas.microsoft.com/office/drawing/2014/chart" uri="{C3380CC4-5D6E-409C-BE32-E72D297353CC}">
              <c16:uniqueId val="{00000030-6BDE-4EA7-9495-AC7FC75BF4E8}"/>
            </c:ext>
          </c:extLst>
        </c:ser>
        <c:ser>
          <c:idx val="50"/>
          <c:order val="50"/>
          <c:tx>
            <c:strRef>
              <c:f>Full_Table_2012_2021_Chart!$BC$1</c:f>
              <c:strCache>
                <c:ptCount val="1"/>
                <c:pt idx="0">
                  <c:v>SDT 52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Full_Table_2012_2021_Chart!$BC$2:$BC$114</c:f>
              <c:numCache>
                <c:formatCode>General</c:formatCode>
                <c:ptCount val="112"/>
                <c:pt idx="44">
                  <c:v>32.33</c:v>
                </c:pt>
                <c:pt idx="45">
                  <c:v>43.06</c:v>
                </c:pt>
                <c:pt idx="46">
                  <c:v>43.9</c:v>
                </c:pt>
                <c:pt idx="47">
                  <c:v>36.39</c:v>
                </c:pt>
                <c:pt idx="48">
                  <c:v>30.89</c:v>
                </c:pt>
                <c:pt idx="49">
                  <c:v>36.19</c:v>
                </c:pt>
                <c:pt idx="50">
                  <c:v>32.99</c:v>
                </c:pt>
                <c:pt idx="51">
                  <c:v>29.42</c:v>
                </c:pt>
                <c:pt idx="52">
                  <c:v>28.96</c:v>
                </c:pt>
                <c:pt idx="53">
                  <c:v>35.630000000000003</c:v>
                </c:pt>
                <c:pt idx="54">
                  <c:v>40.799999999999997</c:v>
                </c:pt>
                <c:pt idx="55">
                  <c:v>52.09</c:v>
                </c:pt>
                <c:pt idx="56">
                  <c:v>53.95</c:v>
                </c:pt>
                <c:pt idx="57">
                  <c:v>61.09</c:v>
                </c:pt>
                <c:pt idx="58">
                  <c:v>37.68</c:v>
                </c:pt>
                <c:pt idx="59">
                  <c:v>36.270000000000003</c:v>
                </c:pt>
                <c:pt idx="60">
                  <c:v>68.540000000000006</c:v>
                </c:pt>
                <c:pt idx="61">
                  <c:v>30.47</c:v>
                </c:pt>
                <c:pt idx="62">
                  <c:v>23.75</c:v>
                </c:pt>
                <c:pt idx="64">
                  <c:v>31.51</c:v>
                </c:pt>
                <c:pt idx="65">
                  <c:v>30.12</c:v>
                </c:pt>
                <c:pt idx="66">
                  <c:v>28.88</c:v>
                </c:pt>
                <c:pt idx="67">
                  <c:v>40.33</c:v>
                </c:pt>
                <c:pt idx="68">
                  <c:v>36.97</c:v>
                </c:pt>
                <c:pt idx="69">
                  <c:v>32.93</c:v>
                </c:pt>
                <c:pt idx="70">
                  <c:v>28.83</c:v>
                </c:pt>
                <c:pt idx="71">
                  <c:v>32.130000000000003</c:v>
                </c:pt>
                <c:pt idx="72">
                  <c:v>22.95</c:v>
                </c:pt>
                <c:pt idx="73">
                  <c:v>25.37</c:v>
                </c:pt>
                <c:pt idx="74">
                  <c:v>19.739999999999998</c:v>
                </c:pt>
                <c:pt idx="75">
                  <c:v>25.55</c:v>
                </c:pt>
                <c:pt idx="76">
                  <c:v>23.82</c:v>
                </c:pt>
                <c:pt idx="77">
                  <c:v>28.46</c:v>
                </c:pt>
                <c:pt idx="78">
                  <c:v>32.03</c:v>
                </c:pt>
                <c:pt idx="79">
                  <c:v>35.71</c:v>
                </c:pt>
                <c:pt idx="80">
                  <c:v>33.01</c:v>
                </c:pt>
                <c:pt idx="81">
                  <c:v>45.41</c:v>
                </c:pt>
                <c:pt idx="82">
                  <c:v>38.700000000000003</c:v>
                </c:pt>
                <c:pt idx="83">
                  <c:v>30.73</c:v>
                </c:pt>
                <c:pt idx="84">
                  <c:v>29.07</c:v>
                </c:pt>
                <c:pt idx="85">
                  <c:v>21.18</c:v>
                </c:pt>
                <c:pt idx="86">
                  <c:v>20.89</c:v>
                </c:pt>
                <c:pt idx="87">
                  <c:v>19.52</c:v>
                </c:pt>
                <c:pt idx="88">
                  <c:v>22.43</c:v>
                </c:pt>
                <c:pt idx="89">
                  <c:v>24.76</c:v>
                </c:pt>
                <c:pt idx="90">
                  <c:v>27.74</c:v>
                </c:pt>
                <c:pt idx="91">
                  <c:v>36.57</c:v>
                </c:pt>
                <c:pt idx="92">
                  <c:v>25.84</c:v>
                </c:pt>
                <c:pt idx="93">
                  <c:v>23.9</c:v>
                </c:pt>
                <c:pt idx="94">
                  <c:v>27.32</c:v>
                </c:pt>
                <c:pt idx="95">
                  <c:v>15.16</c:v>
                </c:pt>
                <c:pt idx="96">
                  <c:v>16.75</c:v>
                </c:pt>
                <c:pt idx="97">
                  <c:v>16.7</c:v>
                </c:pt>
                <c:pt idx="98">
                  <c:v>21.41</c:v>
                </c:pt>
                <c:pt idx="99">
                  <c:v>25.02</c:v>
                </c:pt>
                <c:pt idx="100">
                  <c:v>14.21</c:v>
                </c:pt>
                <c:pt idx="101">
                  <c:v>34.08</c:v>
                </c:pt>
                <c:pt idx="102">
                  <c:v>29.37</c:v>
                </c:pt>
                <c:pt idx="103">
                  <c:v>30.07</c:v>
                </c:pt>
                <c:pt idx="104">
                  <c:v>29.86</c:v>
                </c:pt>
                <c:pt idx="105">
                  <c:v>28.1</c:v>
                </c:pt>
                <c:pt idx="106">
                  <c:v>22.12</c:v>
                </c:pt>
                <c:pt idx="107">
                  <c:v>20.11</c:v>
                </c:pt>
                <c:pt idx="108">
                  <c:v>18.16</c:v>
                </c:pt>
                <c:pt idx="109">
                  <c:v>18.36</c:v>
                </c:pt>
                <c:pt idx="110">
                  <c:v>0</c:v>
                </c:pt>
                <c:pt idx="111">
                  <c:v>16.84</c:v>
                </c:pt>
              </c:numCache>
            </c:numRef>
          </c:val>
          <c:smooth val="0"/>
          <c:extLst>
            <c:ext xmlns:c16="http://schemas.microsoft.com/office/drawing/2014/chart" uri="{C3380CC4-5D6E-409C-BE32-E72D297353CC}">
              <c16:uniqueId val="{00000031-6BDE-4EA7-9495-AC7FC75BF4E8}"/>
            </c:ext>
          </c:extLst>
        </c:ser>
        <c:ser>
          <c:idx val="51"/>
          <c:order val="51"/>
          <c:tx>
            <c:strRef>
              <c:f>Full_Table_2012_2021_Chart!$BD$1</c:f>
              <c:strCache>
                <c:ptCount val="1"/>
                <c:pt idx="0">
                  <c:v>SDT 53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Full_Table_2012_2021_Chart!$BD$2:$BD$114</c:f>
              <c:numCache>
                <c:formatCode>General</c:formatCode>
                <c:ptCount val="112"/>
                <c:pt idx="44">
                  <c:v>25.14</c:v>
                </c:pt>
                <c:pt idx="45">
                  <c:v>27.14</c:v>
                </c:pt>
                <c:pt idx="46">
                  <c:v>41.28</c:v>
                </c:pt>
                <c:pt idx="47">
                  <c:v>26.42</c:v>
                </c:pt>
                <c:pt idx="48">
                  <c:v>33.26</c:v>
                </c:pt>
                <c:pt idx="49">
                  <c:v>31.92</c:v>
                </c:pt>
                <c:pt idx="50">
                  <c:v>42.66</c:v>
                </c:pt>
                <c:pt idx="51">
                  <c:v>23.77</c:v>
                </c:pt>
                <c:pt idx="52">
                  <c:v>30.18</c:v>
                </c:pt>
                <c:pt idx="53">
                  <c:v>27.54</c:v>
                </c:pt>
                <c:pt idx="54">
                  <c:v>35.74</c:v>
                </c:pt>
                <c:pt idx="55">
                  <c:v>44.86</c:v>
                </c:pt>
                <c:pt idx="56">
                  <c:v>41.7</c:v>
                </c:pt>
                <c:pt idx="57">
                  <c:v>51.52</c:v>
                </c:pt>
                <c:pt idx="58">
                  <c:v>36.94</c:v>
                </c:pt>
                <c:pt idx="60">
                  <c:v>30.77</c:v>
                </c:pt>
                <c:pt idx="61">
                  <c:v>27.89</c:v>
                </c:pt>
                <c:pt idx="62">
                  <c:v>24.4</c:v>
                </c:pt>
                <c:pt idx="63">
                  <c:v>24.62</c:v>
                </c:pt>
                <c:pt idx="64">
                  <c:v>26.5</c:v>
                </c:pt>
                <c:pt idx="65">
                  <c:v>30.41</c:v>
                </c:pt>
                <c:pt idx="66">
                  <c:v>24.66</c:v>
                </c:pt>
                <c:pt idx="67">
                  <c:v>39.200000000000003</c:v>
                </c:pt>
                <c:pt idx="68">
                  <c:v>38.770000000000003</c:v>
                </c:pt>
                <c:pt idx="69">
                  <c:v>31.6</c:v>
                </c:pt>
                <c:pt idx="70">
                  <c:v>33.049999999999997</c:v>
                </c:pt>
                <c:pt idx="71">
                  <c:v>31.68</c:v>
                </c:pt>
                <c:pt idx="72">
                  <c:v>24.11</c:v>
                </c:pt>
                <c:pt idx="73">
                  <c:v>24.47</c:v>
                </c:pt>
                <c:pt idx="74">
                  <c:v>19.29</c:v>
                </c:pt>
                <c:pt idx="75">
                  <c:v>25.08</c:v>
                </c:pt>
                <c:pt idx="76">
                  <c:v>22.64</c:v>
                </c:pt>
                <c:pt idx="77">
                  <c:v>24.66</c:v>
                </c:pt>
                <c:pt idx="78">
                  <c:v>28.39</c:v>
                </c:pt>
                <c:pt idx="79">
                  <c:v>32.020000000000003</c:v>
                </c:pt>
                <c:pt idx="80">
                  <c:v>32.840000000000003</c:v>
                </c:pt>
                <c:pt idx="81">
                  <c:v>40.85</c:v>
                </c:pt>
                <c:pt idx="82">
                  <c:v>31.85</c:v>
                </c:pt>
                <c:pt idx="83">
                  <c:v>28</c:v>
                </c:pt>
                <c:pt idx="84">
                  <c:v>32</c:v>
                </c:pt>
                <c:pt idx="85">
                  <c:v>22.39</c:v>
                </c:pt>
                <c:pt idx="86">
                  <c:v>20.49</c:v>
                </c:pt>
                <c:pt idx="87">
                  <c:v>20.14</c:v>
                </c:pt>
                <c:pt idx="88">
                  <c:v>19.18</c:v>
                </c:pt>
                <c:pt idx="89">
                  <c:v>19.59</c:v>
                </c:pt>
                <c:pt idx="90">
                  <c:v>25.44</c:v>
                </c:pt>
                <c:pt idx="91">
                  <c:v>30.98</c:v>
                </c:pt>
                <c:pt idx="92">
                  <c:v>23.01</c:v>
                </c:pt>
                <c:pt idx="93">
                  <c:v>16.73</c:v>
                </c:pt>
                <c:pt idx="94">
                  <c:v>24.05</c:v>
                </c:pt>
                <c:pt idx="95">
                  <c:v>14.17</c:v>
                </c:pt>
                <c:pt idx="96">
                  <c:v>16.989999999999998</c:v>
                </c:pt>
                <c:pt idx="97">
                  <c:v>16.170000000000002</c:v>
                </c:pt>
                <c:pt idx="98">
                  <c:v>21.04</c:v>
                </c:pt>
                <c:pt idx="99">
                  <c:v>23.78</c:v>
                </c:pt>
                <c:pt idx="100">
                  <c:v>11.87</c:v>
                </c:pt>
                <c:pt idx="101">
                  <c:v>33.049999999999997</c:v>
                </c:pt>
                <c:pt idx="102">
                  <c:v>27.04</c:v>
                </c:pt>
                <c:pt idx="103">
                  <c:v>28.63</c:v>
                </c:pt>
                <c:pt idx="104">
                  <c:v>25.99</c:v>
                </c:pt>
                <c:pt idx="105">
                  <c:v>24.62</c:v>
                </c:pt>
                <c:pt idx="106">
                  <c:v>20.010000000000002</c:v>
                </c:pt>
                <c:pt idx="107">
                  <c:v>19.57</c:v>
                </c:pt>
                <c:pt idx="108">
                  <c:v>16.68</c:v>
                </c:pt>
                <c:pt idx="109">
                  <c:v>17.420000000000002</c:v>
                </c:pt>
                <c:pt idx="110">
                  <c:v>11.94</c:v>
                </c:pt>
                <c:pt idx="111">
                  <c:v>20.57</c:v>
                </c:pt>
              </c:numCache>
            </c:numRef>
          </c:val>
          <c:smooth val="0"/>
          <c:extLst>
            <c:ext xmlns:c16="http://schemas.microsoft.com/office/drawing/2014/chart" uri="{C3380CC4-5D6E-409C-BE32-E72D297353CC}">
              <c16:uniqueId val="{00000032-6BDE-4EA7-9495-AC7FC75BF4E8}"/>
            </c:ext>
          </c:extLst>
        </c:ser>
        <c:ser>
          <c:idx val="52"/>
          <c:order val="52"/>
          <c:tx>
            <c:strRef>
              <c:f>Full_Table_2012_2021_Chart!$BE$1</c:f>
              <c:strCache>
                <c:ptCount val="1"/>
                <c:pt idx="0">
                  <c:v>SDT 54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Full_Table_2012_2021_Chart!$BE$2:$BE$114</c:f>
              <c:numCache>
                <c:formatCode>General</c:formatCode>
                <c:ptCount val="112"/>
                <c:pt idx="45">
                  <c:v>57.7</c:v>
                </c:pt>
                <c:pt idx="47">
                  <c:v>92.57</c:v>
                </c:pt>
                <c:pt idx="48">
                  <c:v>43.12</c:v>
                </c:pt>
                <c:pt idx="49">
                  <c:v>42.68</c:v>
                </c:pt>
                <c:pt idx="50">
                  <c:v>35.35</c:v>
                </c:pt>
                <c:pt idx="51">
                  <c:v>28.92</c:v>
                </c:pt>
                <c:pt idx="52">
                  <c:v>26.96</c:v>
                </c:pt>
                <c:pt idx="53">
                  <c:v>38.75</c:v>
                </c:pt>
                <c:pt idx="54">
                  <c:v>37.71</c:v>
                </c:pt>
                <c:pt idx="55">
                  <c:v>50.26</c:v>
                </c:pt>
                <c:pt idx="56">
                  <c:v>48.47</c:v>
                </c:pt>
                <c:pt idx="57">
                  <c:v>61.84</c:v>
                </c:pt>
                <c:pt idx="58">
                  <c:v>39.200000000000003</c:v>
                </c:pt>
                <c:pt idx="59">
                  <c:v>38.71</c:v>
                </c:pt>
                <c:pt idx="60">
                  <c:v>36.25</c:v>
                </c:pt>
                <c:pt idx="62">
                  <c:v>26.25</c:v>
                </c:pt>
                <c:pt idx="63">
                  <c:v>25.28</c:v>
                </c:pt>
                <c:pt idx="64">
                  <c:v>30.46</c:v>
                </c:pt>
                <c:pt idx="65">
                  <c:v>33.42</c:v>
                </c:pt>
                <c:pt idx="66">
                  <c:v>30.7</c:v>
                </c:pt>
                <c:pt idx="67">
                  <c:v>42.71</c:v>
                </c:pt>
                <c:pt idx="68">
                  <c:v>44.53</c:v>
                </c:pt>
                <c:pt idx="69">
                  <c:v>36.24</c:v>
                </c:pt>
                <c:pt idx="70">
                  <c:v>33.76</c:v>
                </c:pt>
                <c:pt idx="71">
                  <c:v>39.28</c:v>
                </c:pt>
                <c:pt idx="72">
                  <c:v>32.97</c:v>
                </c:pt>
                <c:pt idx="73">
                  <c:v>29.6</c:v>
                </c:pt>
                <c:pt idx="74">
                  <c:v>20.87</c:v>
                </c:pt>
                <c:pt idx="75">
                  <c:v>26.59</c:v>
                </c:pt>
                <c:pt idx="76">
                  <c:v>24.36</c:v>
                </c:pt>
                <c:pt idx="77">
                  <c:v>28.68</c:v>
                </c:pt>
                <c:pt idx="78">
                  <c:v>36.619999999999997</c:v>
                </c:pt>
                <c:pt idx="79">
                  <c:v>38.1</c:v>
                </c:pt>
                <c:pt idx="80">
                  <c:v>37.01</c:v>
                </c:pt>
                <c:pt idx="81">
                  <c:v>42.33</c:v>
                </c:pt>
                <c:pt idx="82">
                  <c:v>45.48</c:v>
                </c:pt>
                <c:pt idx="83">
                  <c:v>32.94</c:v>
                </c:pt>
                <c:pt idx="84">
                  <c:v>33.6</c:v>
                </c:pt>
                <c:pt idx="85">
                  <c:v>24.5</c:v>
                </c:pt>
                <c:pt idx="86">
                  <c:v>24.6</c:v>
                </c:pt>
                <c:pt idx="87">
                  <c:v>21.93</c:v>
                </c:pt>
                <c:pt idx="88">
                  <c:v>24.99</c:v>
                </c:pt>
                <c:pt idx="89">
                  <c:v>25.85</c:v>
                </c:pt>
                <c:pt idx="90">
                  <c:v>27.78</c:v>
                </c:pt>
                <c:pt idx="91">
                  <c:v>34.58</c:v>
                </c:pt>
                <c:pt idx="92">
                  <c:v>34.22</c:v>
                </c:pt>
                <c:pt idx="93">
                  <c:v>23.2</c:v>
                </c:pt>
                <c:pt idx="94">
                  <c:v>30.85</c:v>
                </c:pt>
                <c:pt idx="95">
                  <c:v>16.43</c:v>
                </c:pt>
                <c:pt idx="96">
                  <c:v>19.579999999999998</c:v>
                </c:pt>
                <c:pt idx="97">
                  <c:v>17.940000000000001</c:v>
                </c:pt>
                <c:pt idx="98">
                  <c:v>24.18</c:v>
                </c:pt>
                <c:pt idx="99">
                  <c:v>26.52</c:v>
                </c:pt>
                <c:pt idx="100">
                  <c:v>8.86</c:v>
                </c:pt>
                <c:pt idx="101">
                  <c:v>33</c:v>
                </c:pt>
                <c:pt idx="102">
                  <c:v>35.08</c:v>
                </c:pt>
                <c:pt idx="103">
                  <c:v>37.21</c:v>
                </c:pt>
                <c:pt idx="104">
                  <c:v>33.01</c:v>
                </c:pt>
                <c:pt idx="105">
                  <c:v>30.73</c:v>
                </c:pt>
                <c:pt idx="106">
                  <c:v>26.1</c:v>
                </c:pt>
                <c:pt idx="107">
                  <c:v>25.82</c:v>
                </c:pt>
                <c:pt idx="108">
                  <c:v>21.06</c:v>
                </c:pt>
                <c:pt idx="109">
                  <c:v>22.39</c:v>
                </c:pt>
                <c:pt idx="110">
                  <c:v>15.96</c:v>
                </c:pt>
                <c:pt idx="111">
                  <c:v>30.06</c:v>
                </c:pt>
              </c:numCache>
            </c:numRef>
          </c:val>
          <c:smooth val="0"/>
          <c:extLst>
            <c:ext xmlns:c16="http://schemas.microsoft.com/office/drawing/2014/chart" uri="{C3380CC4-5D6E-409C-BE32-E72D297353CC}">
              <c16:uniqueId val="{00000033-6BDE-4EA7-9495-AC7FC75BF4E8}"/>
            </c:ext>
          </c:extLst>
        </c:ser>
        <c:ser>
          <c:idx val="53"/>
          <c:order val="53"/>
          <c:tx>
            <c:strRef>
              <c:f>Full_Table_2012_2021_Chart!$BF$1</c:f>
              <c:strCache>
                <c:ptCount val="1"/>
                <c:pt idx="0">
                  <c:v>SDT 55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Full_Table_2012_2021_Chart!$BF$2:$BF$114</c:f>
              <c:numCache>
                <c:formatCode>General</c:formatCode>
                <c:ptCount val="112"/>
                <c:pt idx="44">
                  <c:v>43.3</c:v>
                </c:pt>
                <c:pt idx="45">
                  <c:v>62.56</c:v>
                </c:pt>
                <c:pt idx="46">
                  <c:v>54.59</c:v>
                </c:pt>
                <c:pt idx="47">
                  <c:v>40.369999999999997</c:v>
                </c:pt>
                <c:pt idx="48">
                  <c:v>45.02</c:v>
                </c:pt>
                <c:pt idx="49">
                  <c:v>50.31</c:v>
                </c:pt>
                <c:pt idx="50">
                  <c:v>11.14</c:v>
                </c:pt>
                <c:pt idx="51">
                  <c:v>41.42</c:v>
                </c:pt>
                <c:pt idx="52">
                  <c:v>35.53</c:v>
                </c:pt>
                <c:pt idx="53">
                  <c:v>46.77</c:v>
                </c:pt>
                <c:pt idx="54">
                  <c:v>43.61</c:v>
                </c:pt>
                <c:pt idx="55">
                  <c:v>61.32</c:v>
                </c:pt>
                <c:pt idx="56">
                  <c:v>66.83</c:v>
                </c:pt>
                <c:pt idx="57">
                  <c:v>71.010000000000005</c:v>
                </c:pt>
                <c:pt idx="58">
                  <c:v>44.93</c:v>
                </c:pt>
                <c:pt idx="59">
                  <c:v>50.38</c:v>
                </c:pt>
                <c:pt idx="60">
                  <c:v>40.78</c:v>
                </c:pt>
                <c:pt idx="61">
                  <c:v>41.38</c:v>
                </c:pt>
                <c:pt idx="62">
                  <c:v>33.85</c:v>
                </c:pt>
                <c:pt idx="63">
                  <c:v>35.86</c:v>
                </c:pt>
                <c:pt idx="64">
                  <c:v>41</c:v>
                </c:pt>
                <c:pt idx="65">
                  <c:v>41.74</c:v>
                </c:pt>
                <c:pt idx="66">
                  <c:v>36.75</c:v>
                </c:pt>
                <c:pt idx="67">
                  <c:v>43.33</c:v>
                </c:pt>
                <c:pt idx="68">
                  <c:v>45.19</c:v>
                </c:pt>
                <c:pt idx="69">
                  <c:v>43.26</c:v>
                </c:pt>
                <c:pt idx="71">
                  <c:v>77.52</c:v>
                </c:pt>
                <c:pt idx="72">
                  <c:v>39.15</c:v>
                </c:pt>
                <c:pt idx="73">
                  <c:v>35.57</c:v>
                </c:pt>
                <c:pt idx="74">
                  <c:v>29.14</c:v>
                </c:pt>
                <c:pt idx="75">
                  <c:v>34.78</c:v>
                </c:pt>
                <c:pt idx="76">
                  <c:v>31.51</c:v>
                </c:pt>
                <c:pt idx="77">
                  <c:v>38.520000000000003</c:v>
                </c:pt>
                <c:pt idx="78">
                  <c:v>39.51</c:v>
                </c:pt>
                <c:pt idx="79">
                  <c:v>43.2</c:v>
                </c:pt>
                <c:pt idx="80">
                  <c:v>36.15</c:v>
                </c:pt>
                <c:pt idx="81">
                  <c:v>49.59</c:v>
                </c:pt>
                <c:pt idx="82">
                  <c:v>42.01</c:v>
                </c:pt>
                <c:pt idx="83">
                  <c:v>29.07</c:v>
                </c:pt>
                <c:pt idx="85">
                  <c:v>29.15</c:v>
                </c:pt>
                <c:pt idx="86">
                  <c:v>26.32</c:v>
                </c:pt>
                <c:pt idx="87">
                  <c:v>27.24</c:v>
                </c:pt>
                <c:pt idx="88">
                  <c:v>26.81</c:v>
                </c:pt>
                <c:pt idx="89">
                  <c:v>32.58</c:v>
                </c:pt>
                <c:pt idx="91">
                  <c:v>42.85</c:v>
                </c:pt>
                <c:pt idx="92">
                  <c:v>39.369999999999997</c:v>
                </c:pt>
                <c:pt idx="93">
                  <c:v>25.05</c:v>
                </c:pt>
                <c:pt idx="94">
                  <c:v>28.68</c:v>
                </c:pt>
                <c:pt idx="95">
                  <c:v>18.05</c:v>
                </c:pt>
                <c:pt idx="96">
                  <c:v>21.81</c:v>
                </c:pt>
                <c:pt idx="97">
                  <c:v>18.39</c:v>
                </c:pt>
                <c:pt idx="98">
                  <c:v>23.22</c:v>
                </c:pt>
                <c:pt idx="99">
                  <c:v>28.6</c:v>
                </c:pt>
                <c:pt idx="100">
                  <c:v>10.74</c:v>
                </c:pt>
                <c:pt idx="101">
                  <c:v>38.24</c:v>
                </c:pt>
                <c:pt idx="102">
                  <c:v>31.16</c:v>
                </c:pt>
                <c:pt idx="103">
                  <c:v>38.03</c:v>
                </c:pt>
                <c:pt idx="104">
                  <c:v>31.59</c:v>
                </c:pt>
                <c:pt idx="105">
                  <c:v>29.85</c:v>
                </c:pt>
                <c:pt idx="106">
                  <c:v>26.33</c:v>
                </c:pt>
                <c:pt idx="107">
                  <c:v>25.38</c:v>
                </c:pt>
                <c:pt idx="108">
                  <c:v>21.72</c:v>
                </c:pt>
                <c:pt idx="109">
                  <c:v>22.48</c:v>
                </c:pt>
                <c:pt idx="110">
                  <c:v>14.96</c:v>
                </c:pt>
                <c:pt idx="111">
                  <c:v>28.63</c:v>
                </c:pt>
              </c:numCache>
            </c:numRef>
          </c:val>
          <c:smooth val="0"/>
          <c:extLst>
            <c:ext xmlns:c16="http://schemas.microsoft.com/office/drawing/2014/chart" uri="{C3380CC4-5D6E-409C-BE32-E72D297353CC}">
              <c16:uniqueId val="{00000034-6BDE-4EA7-9495-AC7FC75BF4E8}"/>
            </c:ext>
          </c:extLst>
        </c:ser>
        <c:ser>
          <c:idx val="54"/>
          <c:order val="54"/>
          <c:tx>
            <c:strRef>
              <c:f>Full_Table_2012_2021_Chart!$BG$1</c:f>
              <c:strCache>
                <c:ptCount val="1"/>
                <c:pt idx="0">
                  <c:v>SDT 56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Full_Table_2012_2021_Chart!$BG$2:$BG$114</c:f>
              <c:numCache>
                <c:formatCode>General</c:formatCode>
                <c:ptCount val="112"/>
                <c:pt idx="44">
                  <c:v>34.53</c:v>
                </c:pt>
                <c:pt idx="45">
                  <c:v>49.67</c:v>
                </c:pt>
                <c:pt idx="46">
                  <c:v>45.87</c:v>
                </c:pt>
                <c:pt idx="47">
                  <c:v>40.21</c:v>
                </c:pt>
                <c:pt idx="48">
                  <c:v>31.42</c:v>
                </c:pt>
                <c:pt idx="49">
                  <c:v>35.29</c:v>
                </c:pt>
                <c:pt idx="50">
                  <c:v>31.09</c:v>
                </c:pt>
                <c:pt idx="51">
                  <c:v>23.77</c:v>
                </c:pt>
                <c:pt idx="52">
                  <c:v>25.16</c:v>
                </c:pt>
                <c:pt idx="53">
                  <c:v>29.65</c:v>
                </c:pt>
                <c:pt idx="54">
                  <c:v>39.119999999999997</c:v>
                </c:pt>
                <c:pt idx="55">
                  <c:v>46.26</c:v>
                </c:pt>
                <c:pt idx="56">
                  <c:v>58.27</c:v>
                </c:pt>
                <c:pt idx="57">
                  <c:v>59.65</c:v>
                </c:pt>
                <c:pt idx="58">
                  <c:v>41.59</c:v>
                </c:pt>
                <c:pt idx="59">
                  <c:v>37.06</c:v>
                </c:pt>
                <c:pt idx="60">
                  <c:v>34.25</c:v>
                </c:pt>
                <c:pt idx="61">
                  <c:v>29.82</c:v>
                </c:pt>
                <c:pt idx="62">
                  <c:v>25.24</c:v>
                </c:pt>
              </c:numCache>
            </c:numRef>
          </c:val>
          <c:smooth val="0"/>
          <c:extLst>
            <c:ext xmlns:c16="http://schemas.microsoft.com/office/drawing/2014/chart" uri="{C3380CC4-5D6E-409C-BE32-E72D297353CC}">
              <c16:uniqueId val="{00000035-6BDE-4EA7-9495-AC7FC75BF4E8}"/>
            </c:ext>
          </c:extLst>
        </c:ser>
        <c:ser>
          <c:idx val="55"/>
          <c:order val="55"/>
          <c:tx>
            <c:strRef>
              <c:f>Full_Table_2012_2021_Chart!$BH$1</c:f>
              <c:strCache>
                <c:ptCount val="1"/>
                <c:pt idx="0">
                  <c:v>SDT 57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Full_Table_2012_2021_Chart!$BH$2:$BH$114</c:f>
              <c:numCache>
                <c:formatCode>General</c:formatCode>
                <c:ptCount val="112"/>
                <c:pt idx="44">
                  <c:v>44.89</c:v>
                </c:pt>
                <c:pt idx="45">
                  <c:v>62.85</c:v>
                </c:pt>
                <c:pt idx="46">
                  <c:v>52.47</c:v>
                </c:pt>
                <c:pt idx="47">
                  <c:v>57.51</c:v>
                </c:pt>
                <c:pt idx="49">
                  <c:v>60.61</c:v>
                </c:pt>
                <c:pt idx="50">
                  <c:v>59.83</c:v>
                </c:pt>
                <c:pt idx="51">
                  <c:v>84.69</c:v>
                </c:pt>
                <c:pt idx="52">
                  <c:v>44.58</c:v>
                </c:pt>
                <c:pt idx="53">
                  <c:v>54.69</c:v>
                </c:pt>
                <c:pt idx="54">
                  <c:v>60.09</c:v>
                </c:pt>
                <c:pt idx="55">
                  <c:v>77.959999999999994</c:v>
                </c:pt>
                <c:pt idx="56">
                  <c:v>73.16</c:v>
                </c:pt>
                <c:pt idx="57">
                  <c:v>79.87</c:v>
                </c:pt>
                <c:pt idx="58">
                  <c:v>38.729999999999997</c:v>
                </c:pt>
                <c:pt idx="59">
                  <c:v>59.13</c:v>
                </c:pt>
                <c:pt idx="60">
                  <c:v>56.07</c:v>
                </c:pt>
                <c:pt idx="61">
                  <c:v>56.26</c:v>
                </c:pt>
                <c:pt idx="62">
                  <c:v>43.6</c:v>
                </c:pt>
                <c:pt idx="63">
                  <c:v>44.72</c:v>
                </c:pt>
                <c:pt idx="64">
                  <c:v>47.76</c:v>
                </c:pt>
                <c:pt idx="65">
                  <c:v>49.49</c:v>
                </c:pt>
                <c:pt idx="66">
                  <c:v>46.88</c:v>
                </c:pt>
                <c:pt idx="67">
                  <c:v>56.54</c:v>
                </c:pt>
                <c:pt idx="68">
                  <c:v>52.23</c:v>
                </c:pt>
                <c:pt idx="69">
                  <c:v>42.28</c:v>
                </c:pt>
                <c:pt idx="70">
                  <c:v>45.38</c:v>
                </c:pt>
                <c:pt idx="71">
                  <c:v>47.76</c:v>
                </c:pt>
                <c:pt idx="72">
                  <c:v>44.89</c:v>
                </c:pt>
                <c:pt idx="73">
                  <c:v>50.78</c:v>
                </c:pt>
                <c:pt idx="74">
                  <c:v>40.67</c:v>
                </c:pt>
                <c:pt idx="75">
                  <c:v>40.92</c:v>
                </c:pt>
                <c:pt idx="76">
                  <c:v>35.340000000000003</c:v>
                </c:pt>
                <c:pt idx="77">
                  <c:v>38.71</c:v>
                </c:pt>
                <c:pt idx="78">
                  <c:v>49.46</c:v>
                </c:pt>
                <c:pt idx="79">
                  <c:v>36.29</c:v>
                </c:pt>
                <c:pt idx="80">
                  <c:v>51.22</c:v>
                </c:pt>
                <c:pt idx="82">
                  <c:v>46.7</c:v>
                </c:pt>
                <c:pt idx="83">
                  <c:v>42.06</c:v>
                </c:pt>
                <c:pt idx="84">
                  <c:v>41.83</c:v>
                </c:pt>
                <c:pt idx="85">
                  <c:v>33.89</c:v>
                </c:pt>
                <c:pt idx="86">
                  <c:v>30.98</c:v>
                </c:pt>
                <c:pt idx="87">
                  <c:v>30.57</c:v>
                </c:pt>
                <c:pt idx="88">
                  <c:v>29.08</c:v>
                </c:pt>
                <c:pt idx="89">
                  <c:v>40.049999999999997</c:v>
                </c:pt>
                <c:pt idx="90">
                  <c:v>42.33</c:v>
                </c:pt>
                <c:pt idx="91">
                  <c:v>47.01</c:v>
                </c:pt>
                <c:pt idx="92">
                  <c:v>35.83</c:v>
                </c:pt>
                <c:pt idx="93">
                  <c:v>23.68</c:v>
                </c:pt>
                <c:pt idx="94">
                  <c:v>34.31</c:v>
                </c:pt>
                <c:pt idx="95">
                  <c:v>25.58</c:v>
                </c:pt>
                <c:pt idx="96">
                  <c:v>26.58</c:v>
                </c:pt>
                <c:pt idx="97">
                  <c:v>22.18</c:v>
                </c:pt>
                <c:pt idx="98">
                  <c:v>29.33</c:v>
                </c:pt>
                <c:pt idx="99">
                  <c:v>37.159999999999997</c:v>
                </c:pt>
                <c:pt idx="100">
                  <c:v>32.92</c:v>
                </c:pt>
                <c:pt idx="101">
                  <c:v>39.630000000000003</c:v>
                </c:pt>
                <c:pt idx="102">
                  <c:v>34.950000000000003</c:v>
                </c:pt>
                <c:pt idx="103">
                  <c:v>41.4</c:v>
                </c:pt>
                <c:pt idx="104">
                  <c:v>35.479999999999997</c:v>
                </c:pt>
                <c:pt idx="105">
                  <c:v>36.270000000000003</c:v>
                </c:pt>
                <c:pt idx="106">
                  <c:v>33.93</c:v>
                </c:pt>
                <c:pt idx="107">
                  <c:v>27.85</c:v>
                </c:pt>
                <c:pt idx="108">
                  <c:v>26.32</c:v>
                </c:pt>
                <c:pt idx="109">
                  <c:v>27.79</c:v>
                </c:pt>
                <c:pt idx="110">
                  <c:v>21.35</c:v>
                </c:pt>
                <c:pt idx="111">
                  <c:v>36.42</c:v>
                </c:pt>
              </c:numCache>
            </c:numRef>
          </c:val>
          <c:smooth val="0"/>
          <c:extLst>
            <c:ext xmlns:c16="http://schemas.microsoft.com/office/drawing/2014/chart" uri="{C3380CC4-5D6E-409C-BE32-E72D297353CC}">
              <c16:uniqueId val="{00000036-6BDE-4EA7-9495-AC7FC75BF4E8}"/>
            </c:ext>
          </c:extLst>
        </c:ser>
        <c:ser>
          <c:idx val="56"/>
          <c:order val="56"/>
          <c:tx>
            <c:strRef>
              <c:f>Full_Table_2012_2021_Chart!$BI$1</c:f>
              <c:strCache>
                <c:ptCount val="1"/>
                <c:pt idx="0">
                  <c:v>SDT 61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Full_Table_2012_2021_Chart!$BI$2:$BI$114</c:f>
              <c:numCache>
                <c:formatCode>General</c:formatCode>
                <c:ptCount val="112"/>
                <c:pt idx="53">
                  <c:v>47.53</c:v>
                </c:pt>
                <c:pt idx="54">
                  <c:v>48.24</c:v>
                </c:pt>
                <c:pt idx="55">
                  <c:v>62.25</c:v>
                </c:pt>
                <c:pt idx="56">
                  <c:v>49.66</c:v>
                </c:pt>
                <c:pt idx="57">
                  <c:v>64.59</c:v>
                </c:pt>
                <c:pt idx="58">
                  <c:v>44.46</c:v>
                </c:pt>
                <c:pt idx="59">
                  <c:v>47.91</c:v>
                </c:pt>
                <c:pt idx="60">
                  <c:v>39.65</c:v>
                </c:pt>
                <c:pt idx="61">
                  <c:v>40.61</c:v>
                </c:pt>
                <c:pt idx="62">
                  <c:v>40.83</c:v>
                </c:pt>
                <c:pt idx="63">
                  <c:v>38.33</c:v>
                </c:pt>
                <c:pt idx="64">
                  <c:v>44.46</c:v>
                </c:pt>
                <c:pt idx="65">
                  <c:v>42.36</c:v>
                </c:pt>
                <c:pt idx="66">
                  <c:v>36.76</c:v>
                </c:pt>
                <c:pt idx="67">
                  <c:v>37.24</c:v>
                </c:pt>
                <c:pt idx="68">
                  <c:v>44.61</c:v>
                </c:pt>
                <c:pt idx="69">
                  <c:v>37.86</c:v>
                </c:pt>
                <c:pt idx="70">
                  <c:v>33.29</c:v>
                </c:pt>
                <c:pt idx="71">
                  <c:v>46.3</c:v>
                </c:pt>
                <c:pt idx="72">
                  <c:v>40.72</c:v>
                </c:pt>
                <c:pt idx="74">
                  <c:v>27.87</c:v>
                </c:pt>
                <c:pt idx="75">
                  <c:v>35.57</c:v>
                </c:pt>
                <c:pt idx="77">
                  <c:v>34.25</c:v>
                </c:pt>
                <c:pt idx="78">
                  <c:v>40.450000000000003</c:v>
                </c:pt>
                <c:pt idx="79">
                  <c:v>38.58</c:v>
                </c:pt>
                <c:pt idx="80">
                  <c:v>37.83</c:v>
                </c:pt>
                <c:pt idx="81">
                  <c:v>50.85</c:v>
                </c:pt>
                <c:pt idx="82">
                  <c:v>39.72</c:v>
                </c:pt>
                <c:pt idx="83">
                  <c:v>38.58</c:v>
                </c:pt>
                <c:pt idx="84">
                  <c:v>37.11</c:v>
                </c:pt>
                <c:pt idx="85">
                  <c:v>27.71</c:v>
                </c:pt>
                <c:pt idx="86">
                  <c:v>30.7</c:v>
                </c:pt>
                <c:pt idx="87">
                  <c:v>29.58</c:v>
                </c:pt>
                <c:pt idx="88">
                  <c:v>33.4</c:v>
                </c:pt>
                <c:pt idx="89">
                  <c:v>33.06</c:v>
                </c:pt>
                <c:pt idx="90">
                  <c:v>37.869999999999997</c:v>
                </c:pt>
                <c:pt idx="91">
                  <c:v>41.09</c:v>
                </c:pt>
                <c:pt idx="92">
                  <c:v>34.83</c:v>
                </c:pt>
                <c:pt idx="93">
                  <c:v>26.46</c:v>
                </c:pt>
                <c:pt idx="94">
                  <c:v>33.36</c:v>
                </c:pt>
                <c:pt idx="95">
                  <c:v>20</c:v>
                </c:pt>
                <c:pt idx="96">
                  <c:v>25.17</c:v>
                </c:pt>
                <c:pt idx="97">
                  <c:v>20.73</c:v>
                </c:pt>
                <c:pt idx="98">
                  <c:v>31.66</c:v>
                </c:pt>
                <c:pt idx="99">
                  <c:v>34.26</c:v>
                </c:pt>
                <c:pt idx="100">
                  <c:v>18.39</c:v>
                </c:pt>
                <c:pt idx="101">
                  <c:v>41.93</c:v>
                </c:pt>
                <c:pt idx="102">
                  <c:v>31.49</c:v>
                </c:pt>
                <c:pt idx="103">
                  <c:v>34.630000000000003</c:v>
                </c:pt>
                <c:pt idx="104">
                  <c:v>34.020000000000003</c:v>
                </c:pt>
                <c:pt idx="105">
                  <c:v>31.43</c:v>
                </c:pt>
                <c:pt idx="106">
                  <c:v>28.46</c:v>
                </c:pt>
                <c:pt idx="107">
                  <c:v>28.23</c:v>
                </c:pt>
                <c:pt idx="108">
                  <c:v>24.03</c:v>
                </c:pt>
                <c:pt idx="109">
                  <c:v>28.69</c:v>
                </c:pt>
                <c:pt idx="110">
                  <c:v>20.71</c:v>
                </c:pt>
                <c:pt idx="111">
                  <c:v>38.17</c:v>
                </c:pt>
              </c:numCache>
            </c:numRef>
          </c:val>
          <c:smooth val="0"/>
          <c:extLst>
            <c:ext xmlns:c16="http://schemas.microsoft.com/office/drawing/2014/chart" uri="{C3380CC4-5D6E-409C-BE32-E72D297353CC}">
              <c16:uniqueId val="{00000037-6BDE-4EA7-9495-AC7FC75BF4E8}"/>
            </c:ext>
          </c:extLst>
        </c:ser>
        <c:ser>
          <c:idx val="57"/>
          <c:order val="57"/>
          <c:tx>
            <c:strRef>
              <c:f>Full_Table_2012_2021_Chart!$BJ$1</c:f>
              <c:strCache>
                <c:ptCount val="1"/>
                <c:pt idx="0">
                  <c:v>SDT 62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Full_Table_2012_2021_Chart!$BJ$2:$BJ$114</c:f>
              <c:numCache>
                <c:formatCode>General</c:formatCode>
                <c:ptCount val="112"/>
                <c:pt idx="53">
                  <c:v>84.36</c:v>
                </c:pt>
                <c:pt idx="54">
                  <c:v>76.3</c:v>
                </c:pt>
                <c:pt idx="55">
                  <c:v>78.34</c:v>
                </c:pt>
                <c:pt idx="56">
                  <c:v>59.5</c:v>
                </c:pt>
                <c:pt idx="57">
                  <c:v>93.14</c:v>
                </c:pt>
                <c:pt idx="58">
                  <c:v>67.28</c:v>
                </c:pt>
                <c:pt idx="60">
                  <c:v>69.510000000000005</c:v>
                </c:pt>
                <c:pt idx="61">
                  <c:v>79.44</c:v>
                </c:pt>
                <c:pt idx="62">
                  <c:v>86.3</c:v>
                </c:pt>
              </c:numCache>
            </c:numRef>
          </c:val>
          <c:smooth val="0"/>
          <c:extLst>
            <c:ext xmlns:c16="http://schemas.microsoft.com/office/drawing/2014/chart" uri="{C3380CC4-5D6E-409C-BE32-E72D297353CC}">
              <c16:uniqueId val="{00000038-6BDE-4EA7-9495-AC7FC75BF4E8}"/>
            </c:ext>
          </c:extLst>
        </c:ser>
        <c:ser>
          <c:idx val="58"/>
          <c:order val="58"/>
          <c:tx>
            <c:strRef>
              <c:f>Full_Table_2012_2021_Chart!$BK$1</c:f>
              <c:strCache>
                <c:ptCount val="1"/>
                <c:pt idx="0">
                  <c:v>SDT 63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Full_Table_2012_2021_Chart!$BK$2:$BK$114</c:f>
              <c:numCache>
                <c:formatCode>General</c:formatCode>
                <c:ptCount val="112"/>
                <c:pt idx="53">
                  <c:v>120.56</c:v>
                </c:pt>
                <c:pt idx="54">
                  <c:v>113.37</c:v>
                </c:pt>
                <c:pt idx="55">
                  <c:v>120.97</c:v>
                </c:pt>
                <c:pt idx="56">
                  <c:v>87.89</c:v>
                </c:pt>
                <c:pt idx="57">
                  <c:v>132.33000000000001</c:v>
                </c:pt>
                <c:pt idx="58">
                  <c:v>87.66</c:v>
                </c:pt>
                <c:pt idx="59">
                  <c:v>105.18</c:v>
                </c:pt>
                <c:pt idx="60">
                  <c:v>108.71</c:v>
                </c:pt>
                <c:pt idx="61">
                  <c:v>88.24</c:v>
                </c:pt>
                <c:pt idx="62">
                  <c:v>113.65</c:v>
                </c:pt>
              </c:numCache>
            </c:numRef>
          </c:val>
          <c:smooth val="0"/>
          <c:extLst>
            <c:ext xmlns:c16="http://schemas.microsoft.com/office/drawing/2014/chart" uri="{C3380CC4-5D6E-409C-BE32-E72D297353CC}">
              <c16:uniqueId val="{00000039-6BDE-4EA7-9495-AC7FC75BF4E8}"/>
            </c:ext>
          </c:extLst>
        </c:ser>
        <c:ser>
          <c:idx val="59"/>
          <c:order val="59"/>
          <c:tx>
            <c:strRef>
              <c:f>Full_Table_2012_2021_Chart!$BL$1</c:f>
              <c:strCache>
                <c:ptCount val="1"/>
                <c:pt idx="0">
                  <c:v>SDT 64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Full_Table_2012_2021_Chart!$BL$2:$BL$114</c:f>
              <c:numCache>
                <c:formatCode>General</c:formatCode>
                <c:ptCount val="112"/>
                <c:pt idx="53">
                  <c:v>69.63</c:v>
                </c:pt>
                <c:pt idx="54">
                  <c:v>70.290000000000006</c:v>
                </c:pt>
                <c:pt idx="55">
                  <c:v>77.099999999999994</c:v>
                </c:pt>
                <c:pt idx="56">
                  <c:v>58.7</c:v>
                </c:pt>
                <c:pt idx="57">
                  <c:v>90.39</c:v>
                </c:pt>
                <c:pt idx="58">
                  <c:v>61.03</c:v>
                </c:pt>
                <c:pt idx="59">
                  <c:v>62.34</c:v>
                </c:pt>
                <c:pt idx="60">
                  <c:v>64.790000000000006</c:v>
                </c:pt>
                <c:pt idx="61">
                  <c:v>70.69</c:v>
                </c:pt>
              </c:numCache>
            </c:numRef>
          </c:val>
          <c:smooth val="0"/>
          <c:extLst>
            <c:ext xmlns:c16="http://schemas.microsoft.com/office/drawing/2014/chart" uri="{C3380CC4-5D6E-409C-BE32-E72D297353CC}">
              <c16:uniqueId val="{0000003A-6BDE-4EA7-9495-AC7FC75BF4E8}"/>
            </c:ext>
          </c:extLst>
        </c:ser>
        <c:ser>
          <c:idx val="60"/>
          <c:order val="60"/>
          <c:tx>
            <c:strRef>
              <c:f>Full_Table_2012_2021_Chart!$BM$1</c:f>
              <c:strCache>
                <c:ptCount val="1"/>
                <c:pt idx="0">
                  <c:v>SDT 65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Full_Table_2012_2021_Chart!$BM$2:$BM$114</c:f>
              <c:numCache>
                <c:formatCode>General</c:formatCode>
                <c:ptCount val="112"/>
                <c:pt idx="53">
                  <c:v>74.03</c:v>
                </c:pt>
                <c:pt idx="54">
                  <c:v>84.71</c:v>
                </c:pt>
                <c:pt idx="55">
                  <c:v>72.66</c:v>
                </c:pt>
                <c:pt idx="56">
                  <c:v>56.97</c:v>
                </c:pt>
                <c:pt idx="57">
                  <c:v>81.78</c:v>
                </c:pt>
                <c:pt idx="58">
                  <c:v>56.91</c:v>
                </c:pt>
                <c:pt idx="59">
                  <c:v>59.56</c:v>
                </c:pt>
                <c:pt idx="60">
                  <c:v>71.64</c:v>
                </c:pt>
                <c:pt idx="61">
                  <c:v>64.75</c:v>
                </c:pt>
                <c:pt idx="62">
                  <c:v>58.83</c:v>
                </c:pt>
              </c:numCache>
            </c:numRef>
          </c:val>
          <c:smooth val="0"/>
          <c:extLst>
            <c:ext xmlns:c16="http://schemas.microsoft.com/office/drawing/2014/chart" uri="{C3380CC4-5D6E-409C-BE32-E72D297353CC}">
              <c16:uniqueId val="{0000003B-6BDE-4EA7-9495-AC7FC75BF4E8}"/>
            </c:ext>
          </c:extLst>
        </c:ser>
        <c:ser>
          <c:idx val="61"/>
          <c:order val="61"/>
          <c:tx>
            <c:strRef>
              <c:f>Full_Table_2012_2021_Chart!$BN$1</c:f>
              <c:strCache>
                <c:ptCount val="1"/>
                <c:pt idx="0">
                  <c:v>SDT 66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Full_Table_2012_2021_Chart!$BN$2:$BN$114</c:f>
              <c:numCache>
                <c:formatCode>General</c:formatCode>
                <c:ptCount val="112"/>
                <c:pt idx="53">
                  <c:v>39.01</c:v>
                </c:pt>
                <c:pt idx="54">
                  <c:v>54.02</c:v>
                </c:pt>
                <c:pt idx="55">
                  <c:v>55.21</c:v>
                </c:pt>
                <c:pt idx="56">
                  <c:v>45.79</c:v>
                </c:pt>
                <c:pt idx="57">
                  <c:v>59.43</c:v>
                </c:pt>
                <c:pt idx="58">
                  <c:v>45.04</c:v>
                </c:pt>
                <c:pt idx="59">
                  <c:v>43.31</c:v>
                </c:pt>
                <c:pt idx="60">
                  <c:v>34.380000000000003</c:v>
                </c:pt>
                <c:pt idx="61">
                  <c:v>41.43</c:v>
                </c:pt>
                <c:pt idx="62">
                  <c:v>32.43</c:v>
                </c:pt>
                <c:pt idx="63">
                  <c:v>32.64</c:v>
                </c:pt>
                <c:pt idx="64">
                  <c:v>34.81</c:v>
                </c:pt>
                <c:pt idx="65">
                  <c:v>38.64</c:v>
                </c:pt>
                <c:pt idx="66">
                  <c:v>30.54</c:v>
                </c:pt>
                <c:pt idx="67">
                  <c:v>26.46</c:v>
                </c:pt>
                <c:pt idx="68">
                  <c:v>40.57</c:v>
                </c:pt>
                <c:pt idx="69">
                  <c:v>34.44</c:v>
                </c:pt>
                <c:pt idx="70">
                  <c:v>37</c:v>
                </c:pt>
                <c:pt idx="71">
                  <c:v>51.99</c:v>
                </c:pt>
                <c:pt idx="72">
                  <c:v>44.98</c:v>
                </c:pt>
                <c:pt idx="73">
                  <c:v>34.21</c:v>
                </c:pt>
                <c:pt idx="74">
                  <c:v>29.81</c:v>
                </c:pt>
                <c:pt idx="76">
                  <c:v>26.89</c:v>
                </c:pt>
                <c:pt idx="77">
                  <c:v>30.46</c:v>
                </c:pt>
                <c:pt idx="78">
                  <c:v>36.99</c:v>
                </c:pt>
                <c:pt idx="79">
                  <c:v>42.51</c:v>
                </c:pt>
                <c:pt idx="80">
                  <c:v>34.44</c:v>
                </c:pt>
                <c:pt idx="81">
                  <c:v>43.87</c:v>
                </c:pt>
                <c:pt idx="82">
                  <c:v>34.909999999999997</c:v>
                </c:pt>
                <c:pt idx="83">
                  <c:v>34.03</c:v>
                </c:pt>
                <c:pt idx="84">
                  <c:v>45.61</c:v>
                </c:pt>
                <c:pt idx="85">
                  <c:v>26.2</c:v>
                </c:pt>
                <c:pt idx="86">
                  <c:v>29.42</c:v>
                </c:pt>
                <c:pt idx="87">
                  <c:v>28.59</c:v>
                </c:pt>
                <c:pt idx="88">
                  <c:v>23.21</c:v>
                </c:pt>
                <c:pt idx="89">
                  <c:v>30.46</c:v>
                </c:pt>
                <c:pt idx="90">
                  <c:v>30.57</c:v>
                </c:pt>
                <c:pt idx="91">
                  <c:v>42.72</c:v>
                </c:pt>
                <c:pt idx="92">
                  <c:v>31.83</c:v>
                </c:pt>
                <c:pt idx="93">
                  <c:v>32.1</c:v>
                </c:pt>
                <c:pt idx="94">
                  <c:v>26.1</c:v>
                </c:pt>
                <c:pt idx="95">
                  <c:v>21.24</c:v>
                </c:pt>
                <c:pt idx="96">
                  <c:v>24.39</c:v>
                </c:pt>
                <c:pt idx="97">
                  <c:v>16.75</c:v>
                </c:pt>
                <c:pt idx="98">
                  <c:v>29.33</c:v>
                </c:pt>
                <c:pt idx="99">
                  <c:v>29.44</c:v>
                </c:pt>
                <c:pt idx="100">
                  <c:v>18.37</c:v>
                </c:pt>
                <c:pt idx="101">
                  <c:v>39.409999999999997</c:v>
                </c:pt>
                <c:pt idx="102">
                  <c:v>33.49</c:v>
                </c:pt>
                <c:pt idx="103">
                  <c:v>34.26</c:v>
                </c:pt>
                <c:pt idx="104">
                  <c:v>38.340000000000003</c:v>
                </c:pt>
                <c:pt idx="105">
                  <c:v>33.340000000000003</c:v>
                </c:pt>
                <c:pt idx="106">
                  <c:v>29.47</c:v>
                </c:pt>
                <c:pt idx="107">
                  <c:v>29.46</c:v>
                </c:pt>
                <c:pt idx="108">
                  <c:v>25.99</c:v>
                </c:pt>
                <c:pt idx="109">
                  <c:v>25.79</c:v>
                </c:pt>
                <c:pt idx="110">
                  <c:v>21.43</c:v>
                </c:pt>
                <c:pt idx="111">
                  <c:v>34.549999999999997</c:v>
                </c:pt>
              </c:numCache>
            </c:numRef>
          </c:val>
          <c:smooth val="0"/>
          <c:extLst>
            <c:ext xmlns:c16="http://schemas.microsoft.com/office/drawing/2014/chart" uri="{C3380CC4-5D6E-409C-BE32-E72D297353CC}">
              <c16:uniqueId val="{0000003C-6BDE-4EA7-9495-AC7FC75BF4E8}"/>
            </c:ext>
          </c:extLst>
        </c:ser>
        <c:ser>
          <c:idx val="62"/>
          <c:order val="62"/>
          <c:tx>
            <c:strRef>
              <c:f>Full_Table_2012_2021_Chart!$BO$1</c:f>
              <c:strCache>
                <c:ptCount val="1"/>
                <c:pt idx="0">
                  <c:v>SDT 67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Full_Table_2012_2021_Chart!$BO$2:$BO$114</c:f>
              <c:numCache>
                <c:formatCode>General</c:formatCode>
                <c:ptCount val="112"/>
                <c:pt idx="53">
                  <c:v>68.39</c:v>
                </c:pt>
                <c:pt idx="54">
                  <c:v>77.63</c:v>
                </c:pt>
                <c:pt idx="55">
                  <c:v>83.19</c:v>
                </c:pt>
                <c:pt idx="57">
                  <c:v>84.39</c:v>
                </c:pt>
                <c:pt idx="58">
                  <c:v>54.97</c:v>
                </c:pt>
                <c:pt idx="59">
                  <c:v>57.75</c:v>
                </c:pt>
                <c:pt idx="60">
                  <c:v>69.16</c:v>
                </c:pt>
                <c:pt idx="61">
                  <c:v>61.05</c:v>
                </c:pt>
                <c:pt idx="62">
                  <c:v>49.59</c:v>
                </c:pt>
              </c:numCache>
            </c:numRef>
          </c:val>
          <c:smooth val="0"/>
          <c:extLst>
            <c:ext xmlns:c16="http://schemas.microsoft.com/office/drawing/2014/chart" uri="{C3380CC4-5D6E-409C-BE32-E72D297353CC}">
              <c16:uniqueId val="{0000003D-6BDE-4EA7-9495-AC7FC75BF4E8}"/>
            </c:ext>
          </c:extLst>
        </c:ser>
        <c:ser>
          <c:idx val="63"/>
          <c:order val="63"/>
          <c:tx>
            <c:strRef>
              <c:f>Full_Table_2012_2021_Chart!$BP$1</c:f>
              <c:strCache>
                <c:ptCount val="1"/>
                <c:pt idx="0">
                  <c:v>SDT 68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Full_Table_2012_2021_Chart!$BP$2:$BP$114</c:f>
              <c:numCache>
                <c:formatCode>General</c:formatCode>
                <c:ptCount val="112"/>
                <c:pt idx="53">
                  <c:v>82.55</c:v>
                </c:pt>
                <c:pt idx="54">
                  <c:v>58.51</c:v>
                </c:pt>
                <c:pt idx="55">
                  <c:v>76.67</c:v>
                </c:pt>
                <c:pt idx="56">
                  <c:v>86.18</c:v>
                </c:pt>
                <c:pt idx="57">
                  <c:v>85.74</c:v>
                </c:pt>
                <c:pt idx="58">
                  <c:v>61.88</c:v>
                </c:pt>
                <c:pt idx="59">
                  <c:v>67.459999999999994</c:v>
                </c:pt>
                <c:pt idx="60">
                  <c:v>76.760000000000005</c:v>
                </c:pt>
                <c:pt idx="61">
                  <c:v>61.46</c:v>
                </c:pt>
                <c:pt idx="62">
                  <c:v>66.64</c:v>
                </c:pt>
              </c:numCache>
            </c:numRef>
          </c:val>
          <c:smooth val="0"/>
          <c:extLst>
            <c:ext xmlns:c16="http://schemas.microsoft.com/office/drawing/2014/chart" uri="{C3380CC4-5D6E-409C-BE32-E72D297353CC}">
              <c16:uniqueId val="{0000003E-6BDE-4EA7-9495-AC7FC75BF4E8}"/>
            </c:ext>
          </c:extLst>
        </c:ser>
        <c:ser>
          <c:idx val="64"/>
          <c:order val="64"/>
          <c:tx>
            <c:strRef>
              <c:f>Full_Table_2012_2021_Chart!$BQ$1</c:f>
              <c:strCache>
                <c:ptCount val="1"/>
                <c:pt idx="0">
                  <c:v>SDT 69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Full_Table_2012_2021_Chart!$BQ$2:$BQ$114</c:f>
              <c:numCache>
                <c:formatCode>General</c:formatCode>
                <c:ptCount val="112"/>
                <c:pt idx="53">
                  <c:v>98.53</c:v>
                </c:pt>
                <c:pt idx="55">
                  <c:v>102.82</c:v>
                </c:pt>
                <c:pt idx="56">
                  <c:v>122.76</c:v>
                </c:pt>
                <c:pt idx="57">
                  <c:v>108.82</c:v>
                </c:pt>
                <c:pt idx="58">
                  <c:v>68.400000000000006</c:v>
                </c:pt>
                <c:pt idx="59">
                  <c:v>93.25</c:v>
                </c:pt>
                <c:pt idx="60">
                  <c:v>65.989999999999995</c:v>
                </c:pt>
                <c:pt idx="61">
                  <c:v>87.45</c:v>
                </c:pt>
                <c:pt idx="62">
                  <c:v>82.48</c:v>
                </c:pt>
              </c:numCache>
            </c:numRef>
          </c:val>
          <c:smooth val="0"/>
          <c:extLst>
            <c:ext xmlns:c16="http://schemas.microsoft.com/office/drawing/2014/chart" uri="{C3380CC4-5D6E-409C-BE32-E72D297353CC}">
              <c16:uniqueId val="{0000003F-6BDE-4EA7-9495-AC7FC75BF4E8}"/>
            </c:ext>
          </c:extLst>
        </c:ser>
        <c:ser>
          <c:idx val="65"/>
          <c:order val="65"/>
          <c:tx>
            <c:strRef>
              <c:f>Full_Table_2012_2021_Chart!$BR$1</c:f>
              <c:strCache>
                <c:ptCount val="1"/>
                <c:pt idx="0">
                  <c:v>SDT 70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Full_Table_2012_2021_Chart!$BR$2:$BR$114</c:f>
              <c:numCache>
                <c:formatCode>General</c:formatCode>
                <c:ptCount val="112"/>
                <c:pt idx="53">
                  <c:v>54.32</c:v>
                </c:pt>
                <c:pt idx="54">
                  <c:v>56.07</c:v>
                </c:pt>
                <c:pt idx="55">
                  <c:v>72.06</c:v>
                </c:pt>
                <c:pt idx="56">
                  <c:v>68.069999999999993</c:v>
                </c:pt>
                <c:pt idx="57">
                  <c:v>74</c:v>
                </c:pt>
                <c:pt idx="58">
                  <c:v>48.57</c:v>
                </c:pt>
                <c:pt idx="59">
                  <c:v>53.62</c:v>
                </c:pt>
                <c:pt idx="60">
                  <c:v>49.49</c:v>
                </c:pt>
                <c:pt idx="61">
                  <c:v>51.91</c:v>
                </c:pt>
                <c:pt idx="62">
                  <c:v>47.78</c:v>
                </c:pt>
              </c:numCache>
            </c:numRef>
          </c:val>
          <c:smooth val="0"/>
          <c:extLst>
            <c:ext xmlns:c16="http://schemas.microsoft.com/office/drawing/2014/chart" uri="{C3380CC4-5D6E-409C-BE32-E72D297353CC}">
              <c16:uniqueId val="{00000040-6BDE-4EA7-9495-AC7FC75BF4E8}"/>
            </c:ext>
          </c:extLst>
        </c:ser>
        <c:ser>
          <c:idx val="66"/>
          <c:order val="66"/>
          <c:tx>
            <c:strRef>
              <c:f>Full_Table_2012_2021_Chart!$BS$1</c:f>
              <c:strCache>
                <c:ptCount val="1"/>
                <c:pt idx="0">
                  <c:v>SDT 71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Full_Table_2012_2021_Chart!$BS$2:$BS$114</c:f>
              <c:numCache>
                <c:formatCode>General</c:formatCode>
                <c:ptCount val="112"/>
                <c:pt idx="53">
                  <c:v>102.91</c:v>
                </c:pt>
                <c:pt idx="54">
                  <c:v>78.7</c:v>
                </c:pt>
                <c:pt idx="56">
                  <c:v>118.57</c:v>
                </c:pt>
                <c:pt idx="57">
                  <c:v>83.7</c:v>
                </c:pt>
                <c:pt idx="58">
                  <c:v>72.06</c:v>
                </c:pt>
                <c:pt idx="59">
                  <c:v>86.4</c:v>
                </c:pt>
                <c:pt idx="60">
                  <c:v>83.11</c:v>
                </c:pt>
                <c:pt idx="61">
                  <c:v>68.5</c:v>
                </c:pt>
                <c:pt idx="62">
                  <c:v>69.28</c:v>
                </c:pt>
              </c:numCache>
            </c:numRef>
          </c:val>
          <c:smooth val="0"/>
          <c:extLst>
            <c:ext xmlns:c16="http://schemas.microsoft.com/office/drawing/2014/chart" uri="{C3380CC4-5D6E-409C-BE32-E72D297353CC}">
              <c16:uniqueId val="{00000041-6BDE-4EA7-9495-AC7FC75BF4E8}"/>
            </c:ext>
          </c:extLst>
        </c:ser>
        <c:ser>
          <c:idx val="67"/>
          <c:order val="67"/>
          <c:tx>
            <c:strRef>
              <c:f>Full_Table_2012_2021_Chart!$BT$1</c:f>
              <c:strCache>
                <c:ptCount val="1"/>
                <c:pt idx="0">
                  <c:v>SDT 72</c:v>
                </c:pt>
              </c:strCache>
            </c:strRef>
          </c:tx>
          <c:spPr>
            <a:ln w="12700" cap="rnd">
              <a:solidFill>
                <a:schemeClr val="accent2">
                  <a:lumMod val="80000"/>
                  <a:lumOff val="20000"/>
                </a:schemeClr>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Full_Table_2012_2021_Chart!$BT$2:$BT$114</c:f>
              <c:numCache>
                <c:formatCode>General</c:formatCode>
                <c:ptCount val="112"/>
                <c:pt idx="54">
                  <c:v>74.42</c:v>
                </c:pt>
                <c:pt idx="55">
                  <c:v>123.84</c:v>
                </c:pt>
                <c:pt idx="56">
                  <c:v>134.47999999999999</c:v>
                </c:pt>
                <c:pt idx="57">
                  <c:v>104.67</c:v>
                </c:pt>
                <c:pt idx="58">
                  <c:v>77.59</c:v>
                </c:pt>
                <c:pt idx="59">
                  <c:v>83.39</c:v>
                </c:pt>
                <c:pt idx="60">
                  <c:v>67.819999999999993</c:v>
                </c:pt>
                <c:pt idx="61">
                  <c:v>73</c:v>
                </c:pt>
                <c:pt idx="62">
                  <c:v>60.93</c:v>
                </c:pt>
              </c:numCache>
            </c:numRef>
          </c:val>
          <c:smooth val="0"/>
          <c:extLst>
            <c:ext xmlns:c16="http://schemas.microsoft.com/office/drawing/2014/chart" uri="{C3380CC4-5D6E-409C-BE32-E72D297353CC}">
              <c16:uniqueId val="{00000042-6BDE-4EA7-9495-AC7FC75BF4E8}"/>
            </c:ext>
          </c:extLst>
        </c:ser>
        <c:ser>
          <c:idx val="68"/>
          <c:order val="68"/>
          <c:tx>
            <c:strRef>
              <c:f>Full_Table_2012_2021_Chart!$BU$1</c:f>
              <c:strCache>
                <c:ptCount val="1"/>
                <c:pt idx="0">
                  <c:v>SDT 73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Full_Table_2012_2021_Chart!$BU$2:$BU$114</c:f>
              <c:numCache>
                <c:formatCode>General</c:formatCode>
                <c:ptCount val="112"/>
                <c:pt idx="53">
                  <c:v>48.37</c:v>
                </c:pt>
                <c:pt idx="54">
                  <c:v>49.68</c:v>
                </c:pt>
                <c:pt idx="55">
                  <c:v>64.38</c:v>
                </c:pt>
                <c:pt idx="56">
                  <c:v>67.709999999999994</c:v>
                </c:pt>
                <c:pt idx="57">
                  <c:v>72.59</c:v>
                </c:pt>
                <c:pt idx="58">
                  <c:v>48.61</c:v>
                </c:pt>
                <c:pt idx="59">
                  <c:v>49.63</c:v>
                </c:pt>
                <c:pt idx="60">
                  <c:v>42.7</c:v>
                </c:pt>
                <c:pt idx="61">
                  <c:v>45.12</c:v>
                </c:pt>
                <c:pt idx="62">
                  <c:v>39.590000000000003</c:v>
                </c:pt>
              </c:numCache>
            </c:numRef>
          </c:val>
          <c:smooth val="0"/>
          <c:extLst>
            <c:ext xmlns:c16="http://schemas.microsoft.com/office/drawing/2014/chart" uri="{C3380CC4-5D6E-409C-BE32-E72D297353CC}">
              <c16:uniqueId val="{00000043-6BDE-4EA7-9495-AC7FC75BF4E8}"/>
            </c:ext>
          </c:extLst>
        </c:ser>
        <c:ser>
          <c:idx val="69"/>
          <c:order val="69"/>
          <c:tx>
            <c:strRef>
              <c:f>Full_Table_2012_2021_Chart!$BV$1</c:f>
              <c:strCache>
                <c:ptCount val="1"/>
                <c:pt idx="0">
                  <c:v>SDT 74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Full_Table_2012_2021_Chart!$BV$2:$BV$114</c:f>
              <c:numCache>
                <c:formatCode>General</c:formatCode>
                <c:ptCount val="112"/>
                <c:pt idx="53">
                  <c:v>74.31</c:v>
                </c:pt>
                <c:pt idx="54">
                  <c:v>59.74</c:v>
                </c:pt>
                <c:pt idx="55">
                  <c:v>69.66</c:v>
                </c:pt>
                <c:pt idx="56">
                  <c:v>67.59</c:v>
                </c:pt>
                <c:pt idx="57">
                  <c:v>70.34</c:v>
                </c:pt>
                <c:pt idx="58">
                  <c:v>49.61</c:v>
                </c:pt>
                <c:pt idx="59">
                  <c:v>51.5</c:v>
                </c:pt>
                <c:pt idx="60">
                  <c:v>49.23</c:v>
                </c:pt>
                <c:pt idx="61">
                  <c:v>46.83</c:v>
                </c:pt>
                <c:pt idx="62">
                  <c:v>43.23</c:v>
                </c:pt>
              </c:numCache>
            </c:numRef>
          </c:val>
          <c:smooth val="0"/>
          <c:extLst>
            <c:ext xmlns:c16="http://schemas.microsoft.com/office/drawing/2014/chart" uri="{C3380CC4-5D6E-409C-BE32-E72D297353CC}">
              <c16:uniqueId val="{00000044-6BDE-4EA7-9495-AC7FC75BF4E8}"/>
            </c:ext>
          </c:extLst>
        </c:ser>
        <c:ser>
          <c:idx val="70"/>
          <c:order val="70"/>
          <c:tx>
            <c:strRef>
              <c:f>Full_Table_2012_2021_Chart!$BW$1</c:f>
              <c:strCache>
                <c:ptCount val="1"/>
                <c:pt idx="0">
                  <c:v>SDT 75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Full_Table_2012_2021_Chart!$BW$2:$BW$114</c:f>
              <c:numCache>
                <c:formatCode>General</c:formatCode>
                <c:ptCount val="112"/>
                <c:pt idx="53">
                  <c:v>56.84</c:v>
                </c:pt>
                <c:pt idx="54">
                  <c:v>72.650000000000006</c:v>
                </c:pt>
                <c:pt idx="55">
                  <c:v>79.680000000000007</c:v>
                </c:pt>
                <c:pt idx="56">
                  <c:v>85.09</c:v>
                </c:pt>
                <c:pt idx="57">
                  <c:v>84</c:v>
                </c:pt>
                <c:pt idx="58">
                  <c:v>55.85</c:v>
                </c:pt>
                <c:pt idx="59">
                  <c:v>67.209999999999994</c:v>
                </c:pt>
                <c:pt idx="60">
                  <c:v>64.31</c:v>
                </c:pt>
                <c:pt idx="61">
                  <c:v>71.14</c:v>
                </c:pt>
                <c:pt idx="62">
                  <c:v>59.87</c:v>
                </c:pt>
              </c:numCache>
            </c:numRef>
          </c:val>
          <c:smooth val="0"/>
          <c:extLst>
            <c:ext xmlns:c16="http://schemas.microsoft.com/office/drawing/2014/chart" uri="{C3380CC4-5D6E-409C-BE32-E72D297353CC}">
              <c16:uniqueId val="{00000045-6BDE-4EA7-9495-AC7FC75BF4E8}"/>
            </c:ext>
          </c:extLst>
        </c:ser>
        <c:ser>
          <c:idx val="71"/>
          <c:order val="71"/>
          <c:tx>
            <c:strRef>
              <c:f>Full_Table_2012_2021_Chart!$BX$1</c:f>
              <c:strCache>
                <c:ptCount val="1"/>
                <c:pt idx="0">
                  <c:v>SDT 76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Full_Table_2012_2021_Chart!$BX$2:$BX$114</c:f>
              <c:numCache>
                <c:formatCode>General</c:formatCode>
                <c:ptCount val="112"/>
                <c:pt idx="53">
                  <c:v>68.540000000000006</c:v>
                </c:pt>
                <c:pt idx="54">
                  <c:v>68.12</c:v>
                </c:pt>
                <c:pt idx="55">
                  <c:v>76.63</c:v>
                </c:pt>
                <c:pt idx="56">
                  <c:v>71.72</c:v>
                </c:pt>
                <c:pt idx="57">
                  <c:v>80.239999999999995</c:v>
                </c:pt>
                <c:pt idx="58">
                  <c:v>56.58</c:v>
                </c:pt>
                <c:pt idx="59">
                  <c:v>64.14</c:v>
                </c:pt>
                <c:pt idx="60">
                  <c:v>56.27</c:v>
                </c:pt>
                <c:pt idx="61">
                  <c:v>62.92</c:v>
                </c:pt>
                <c:pt idx="62">
                  <c:v>56.91</c:v>
                </c:pt>
              </c:numCache>
            </c:numRef>
          </c:val>
          <c:smooth val="0"/>
          <c:extLst>
            <c:ext xmlns:c16="http://schemas.microsoft.com/office/drawing/2014/chart" uri="{C3380CC4-5D6E-409C-BE32-E72D297353CC}">
              <c16:uniqueId val="{00000046-6BDE-4EA7-9495-AC7FC75BF4E8}"/>
            </c:ext>
          </c:extLst>
        </c:ser>
        <c:ser>
          <c:idx val="72"/>
          <c:order val="72"/>
          <c:tx>
            <c:strRef>
              <c:f>Full_Table_2012_2021_Chart!$BY$1</c:f>
              <c:strCache>
                <c:ptCount val="1"/>
                <c:pt idx="0">
                  <c:v>SDT 77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Full_Table_2012_2021_Chart!$BY$2:$BY$114</c:f>
              <c:numCache>
                <c:formatCode>General</c:formatCode>
                <c:ptCount val="112"/>
                <c:pt idx="53">
                  <c:v>68.5</c:v>
                </c:pt>
                <c:pt idx="54">
                  <c:v>68.42</c:v>
                </c:pt>
                <c:pt idx="55">
                  <c:v>24.57</c:v>
                </c:pt>
                <c:pt idx="56">
                  <c:v>79.95</c:v>
                </c:pt>
                <c:pt idx="57">
                  <c:v>79.09</c:v>
                </c:pt>
                <c:pt idx="58">
                  <c:v>58.24</c:v>
                </c:pt>
                <c:pt idx="59">
                  <c:v>65.650000000000006</c:v>
                </c:pt>
                <c:pt idx="60">
                  <c:v>59.35</c:v>
                </c:pt>
                <c:pt idx="61">
                  <c:v>59.78</c:v>
                </c:pt>
                <c:pt idx="62">
                  <c:v>58.03</c:v>
                </c:pt>
                <c:pt idx="63">
                  <c:v>53.86</c:v>
                </c:pt>
                <c:pt idx="64">
                  <c:v>60.01</c:v>
                </c:pt>
                <c:pt idx="65">
                  <c:v>60.2</c:v>
                </c:pt>
                <c:pt idx="66">
                  <c:v>61.32</c:v>
                </c:pt>
                <c:pt idx="67">
                  <c:v>59.43</c:v>
                </c:pt>
                <c:pt idx="68">
                  <c:v>58.25</c:v>
                </c:pt>
                <c:pt idx="69">
                  <c:v>67.150000000000006</c:v>
                </c:pt>
                <c:pt idx="70">
                  <c:v>47.25</c:v>
                </c:pt>
                <c:pt idx="71">
                  <c:v>54.97</c:v>
                </c:pt>
                <c:pt idx="72">
                  <c:v>52.67</c:v>
                </c:pt>
                <c:pt idx="73">
                  <c:v>54.34</c:v>
                </c:pt>
                <c:pt idx="74">
                  <c:v>44.69</c:v>
                </c:pt>
                <c:pt idx="75">
                  <c:v>54.01</c:v>
                </c:pt>
                <c:pt idx="76">
                  <c:v>45.17</c:v>
                </c:pt>
                <c:pt idx="78">
                  <c:v>45.75</c:v>
                </c:pt>
                <c:pt idx="79">
                  <c:v>47.8</c:v>
                </c:pt>
                <c:pt idx="80">
                  <c:v>47.91</c:v>
                </c:pt>
                <c:pt idx="81">
                  <c:v>64.599999999999994</c:v>
                </c:pt>
                <c:pt idx="82">
                  <c:v>61.01</c:v>
                </c:pt>
                <c:pt idx="83">
                  <c:v>51.09</c:v>
                </c:pt>
                <c:pt idx="84">
                  <c:v>45.26</c:v>
                </c:pt>
                <c:pt idx="85">
                  <c:v>36.49</c:v>
                </c:pt>
                <c:pt idx="86">
                  <c:v>35.74</c:v>
                </c:pt>
                <c:pt idx="87">
                  <c:v>36.14</c:v>
                </c:pt>
                <c:pt idx="88">
                  <c:v>45.52</c:v>
                </c:pt>
                <c:pt idx="89">
                  <c:v>48.85</c:v>
                </c:pt>
                <c:pt idx="90">
                  <c:v>46.19</c:v>
                </c:pt>
                <c:pt idx="91">
                  <c:v>56.89</c:v>
                </c:pt>
                <c:pt idx="92">
                  <c:v>41.98</c:v>
                </c:pt>
                <c:pt idx="93">
                  <c:v>43.73</c:v>
                </c:pt>
                <c:pt idx="94">
                  <c:v>34.26</c:v>
                </c:pt>
                <c:pt idx="95">
                  <c:v>24.56</c:v>
                </c:pt>
                <c:pt idx="96">
                  <c:v>26.7</c:v>
                </c:pt>
                <c:pt idx="97">
                  <c:v>25.29</c:v>
                </c:pt>
                <c:pt idx="99">
                  <c:v>37.94</c:v>
                </c:pt>
                <c:pt idx="100">
                  <c:v>37.29</c:v>
                </c:pt>
                <c:pt idx="101">
                  <c:v>34.479999999999997</c:v>
                </c:pt>
                <c:pt idx="102">
                  <c:v>33.92</c:v>
                </c:pt>
                <c:pt idx="103">
                  <c:v>40.06</c:v>
                </c:pt>
                <c:pt idx="104">
                  <c:v>34.6</c:v>
                </c:pt>
                <c:pt idx="105">
                  <c:v>34.03</c:v>
                </c:pt>
                <c:pt idx="107">
                  <c:v>30.42</c:v>
                </c:pt>
                <c:pt idx="108">
                  <c:v>26</c:v>
                </c:pt>
                <c:pt idx="109">
                  <c:v>28.17</c:v>
                </c:pt>
                <c:pt idx="110">
                  <c:v>23.01</c:v>
                </c:pt>
              </c:numCache>
            </c:numRef>
          </c:val>
          <c:smooth val="0"/>
          <c:extLst>
            <c:ext xmlns:c16="http://schemas.microsoft.com/office/drawing/2014/chart" uri="{C3380CC4-5D6E-409C-BE32-E72D297353CC}">
              <c16:uniqueId val="{00000047-6BDE-4EA7-9495-AC7FC75BF4E8}"/>
            </c:ext>
          </c:extLst>
        </c:ser>
        <c:ser>
          <c:idx val="73"/>
          <c:order val="73"/>
          <c:tx>
            <c:strRef>
              <c:f>Full_Table_2012_2021_Chart!$BZ$1</c:f>
              <c:strCache>
                <c:ptCount val="1"/>
                <c:pt idx="0">
                  <c:v>SDT 78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Full_Table_2012_2021_Chart!$BZ$2:$BZ$114</c:f>
              <c:numCache>
                <c:formatCode>General</c:formatCode>
                <c:ptCount val="112"/>
                <c:pt idx="53">
                  <c:v>57.67</c:v>
                </c:pt>
                <c:pt idx="54">
                  <c:v>72.989999999999995</c:v>
                </c:pt>
                <c:pt idx="55">
                  <c:v>80.14</c:v>
                </c:pt>
                <c:pt idx="56">
                  <c:v>86.3</c:v>
                </c:pt>
                <c:pt idx="57">
                  <c:v>84.06</c:v>
                </c:pt>
                <c:pt idx="58">
                  <c:v>62.42</c:v>
                </c:pt>
                <c:pt idx="59">
                  <c:v>71.39</c:v>
                </c:pt>
                <c:pt idx="60">
                  <c:v>53.79</c:v>
                </c:pt>
                <c:pt idx="61">
                  <c:v>63.88</c:v>
                </c:pt>
                <c:pt idx="62">
                  <c:v>57.35</c:v>
                </c:pt>
                <c:pt idx="80">
                  <c:v>71.739999999999995</c:v>
                </c:pt>
              </c:numCache>
            </c:numRef>
          </c:val>
          <c:smooth val="0"/>
          <c:extLst>
            <c:ext xmlns:c16="http://schemas.microsoft.com/office/drawing/2014/chart" uri="{C3380CC4-5D6E-409C-BE32-E72D297353CC}">
              <c16:uniqueId val="{00000048-6BDE-4EA7-9495-AC7FC75BF4E8}"/>
            </c:ext>
          </c:extLst>
        </c:ser>
        <c:ser>
          <c:idx val="74"/>
          <c:order val="74"/>
          <c:tx>
            <c:strRef>
              <c:f>Full_Table_2012_2021_Chart!$CA$1</c:f>
              <c:strCache>
                <c:ptCount val="1"/>
                <c:pt idx="0">
                  <c:v>SDT 79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Full_Table_2012_2021_Chart!$CA$2:$CA$114</c:f>
              <c:numCache>
                <c:formatCode>General</c:formatCode>
                <c:ptCount val="112"/>
                <c:pt idx="53">
                  <c:v>73.290000000000006</c:v>
                </c:pt>
                <c:pt idx="54">
                  <c:v>67.31</c:v>
                </c:pt>
                <c:pt idx="55">
                  <c:v>84.82</c:v>
                </c:pt>
                <c:pt idx="56">
                  <c:v>83.6</c:v>
                </c:pt>
                <c:pt idx="57">
                  <c:v>84.07</c:v>
                </c:pt>
                <c:pt idx="58">
                  <c:v>61.2</c:v>
                </c:pt>
                <c:pt idx="59">
                  <c:v>65.81</c:v>
                </c:pt>
                <c:pt idx="60">
                  <c:v>73.25</c:v>
                </c:pt>
                <c:pt idx="61">
                  <c:v>69.400000000000006</c:v>
                </c:pt>
                <c:pt idx="62">
                  <c:v>60.35</c:v>
                </c:pt>
                <c:pt idx="80">
                  <c:v>59.11</c:v>
                </c:pt>
              </c:numCache>
            </c:numRef>
          </c:val>
          <c:smooth val="0"/>
          <c:extLst>
            <c:ext xmlns:c16="http://schemas.microsoft.com/office/drawing/2014/chart" uri="{C3380CC4-5D6E-409C-BE32-E72D297353CC}">
              <c16:uniqueId val="{00000049-6BDE-4EA7-9495-AC7FC75BF4E8}"/>
            </c:ext>
          </c:extLst>
        </c:ser>
        <c:ser>
          <c:idx val="75"/>
          <c:order val="75"/>
          <c:tx>
            <c:strRef>
              <c:f>Full_Table_2012_2021_Chart!$CB$1</c:f>
              <c:strCache>
                <c:ptCount val="1"/>
                <c:pt idx="0">
                  <c:v>SDT 80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Full_Table_2012_2021_Chart!$CB$2:$CB$114</c:f>
              <c:numCache>
                <c:formatCode>General</c:formatCode>
                <c:ptCount val="112"/>
                <c:pt idx="53">
                  <c:v>93.48</c:v>
                </c:pt>
                <c:pt idx="54">
                  <c:v>71.66</c:v>
                </c:pt>
                <c:pt idx="55">
                  <c:v>91.6</c:v>
                </c:pt>
                <c:pt idx="56">
                  <c:v>88.66</c:v>
                </c:pt>
                <c:pt idx="57">
                  <c:v>84.72</c:v>
                </c:pt>
                <c:pt idx="58">
                  <c:v>70.55</c:v>
                </c:pt>
                <c:pt idx="59">
                  <c:v>87</c:v>
                </c:pt>
                <c:pt idx="60">
                  <c:v>60.23</c:v>
                </c:pt>
                <c:pt idx="61">
                  <c:v>67.510000000000005</c:v>
                </c:pt>
                <c:pt idx="62">
                  <c:v>66.95</c:v>
                </c:pt>
                <c:pt idx="80">
                  <c:v>45.26</c:v>
                </c:pt>
              </c:numCache>
            </c:numRef>
          </c:val>
          <c:smooth val="0"/>
          <c:extLst>
            <c:ext xmlns:c16="http://schemas.microsoft.com/office/drawing/2014/chart" uri="{C3380CC4-5D6E-409C-BE32-E72D297353CC}">
              <c16:uniqueId val="{0000004A-6BDE-4EA7-9495-AC7FC75BF4E8}"/>
            </c:ext>
          </c:extLst>
        </c:ser>
        <c:ser>
          <c:idx val="76"/>
          <c:order val="76"/>
          <c:tx>
            <c:strRef>
              <c:f>Full_Table_2012_2021_Chart!$CC$1</c:f>
              <c:strCache>
                <c:ptCount val="1"/>
                <c:pt idx="0">
                  <c:v>SDT 81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Full_Table_2012_2021_Chart!$CC$2:$CC$114</c:f>
              <c:numCache>
                <c:formatCode>General</c:formatCode>
                <c:ptCount val="112"/>
                <c:pt idx="53">
                  <c:v>122.75</c:v>
                </c:pt>
                <c:pt idx="54">
                  <c:v>98.49</c:v>
                </c:pt>
                <c:pt idx="55">
                  <c:v>132.22</c:v>
                </c:pt>
                <c:pt idx="56">
                  <c:v>122.14</c:v>
                </c:pt>
                <c:pt idx="57">
                  <c:v>91.87</c:v>
                </c:pt>
                <c:pt idx="58">
                  <c:v>87.29</c:v>
                </c:pt>
                <c:pt idx="59">
                  <c:v>104.73</c:v>
                </c:pt>
                <c:pt idx="60">
                  <c:v>102.64</c:v>
                </c:pt>
                <c:pt idx="61">
                  <c:v>95.83</c:v>
                </c:pt>
                <c:pt idx="62">
                  <c:v>93.36</c:v>
                </c:pt>
                <c:pt idx="63">
                  <c:v>96.03</c:v>
                </c:pt>
                <c:pt idx="64">
                  <c:v>97.06</c:v>
                </c:pt>
                <c:pt idx="65">
                  <c:v>92.9</c:v>
                </c:pt>
                <c:pt idx="66">
                  <c:v>90.42</c:v>
                </c:pt>
                <c:pt idx="67">
                  <c:v>73.48</c:v>
                </c:pt>
                <c:pt idx="68">
                  <c:v>83.71</c:v>
                </c:pt>
                <c:pt idx="69">
                  <c:v>69.72</c:v>
                </c:pt>
                <c:pt idx="70">
                  <c:v>60.5</c:v>
                </c:pt>
                <c:pt idx="71">
                  <c:v>68.430000000000007</c:v>
                </c:pt>
                <c:pt idx="72">
                  <c:v>73.22</c:v>
                </c:pt>
                <c:pt idx="73">
                  <c:v>88.39</c:v>
                </c:pt>
                <c:pt idx="74">
                  <c:v>72.83</c:v>
                </c:pt>
                <c:pt idx="75">
                  <c:v>84.03</c:v>
                </c:pt>
                <c:pt idx="76">
                  <c:v>64.569999999999993</c:v>
                </c:pt>
                <c:pt idx="77">
                  <c:v>68.31</c:v>
                </c:pt>
                <c:pt idx="78">
                  <c:v>72.95</c:v>
                </c:pt>
                <c:pt idx="79">
                  <c:v>78.150000000000006</c:v>
                </c:pt>
                <c:pt idx="81">
                  <c:v>76.52</c:v>
                </c:pt>
                <c:pt idx="82">
                  <c:v>78.19</c:v>
                </c:pt>
                <c:pt idx="83">
                  <c:v>73.52</c:v>
                </c:pt>
                <c:pt idx="84">
                  <c:v>76.53</c:v>
                </c:pt>
                <c:pt idx="85">
                  <c:v>63.29</c:v>
                </c:pt>
                <c:pt idx="86">
                  <c:v>59.6</c:v>
                </c:pt>
                <c:pt idx="87">
                  <c:v>60.2</c:v>
                </c:pt>
                <c:pt idx="88">
                  <c:v>64.989999999999995</c:v>
                </c:pt>
                <c:pt idx="89">
                  <c:v>63.97</c:v>
                </c:pt>
                <c:pt idx="90">
                  <c:v>60.62</c:v>
                </c:pt>
                <c:pt idx="91">
                  <c:v>68.239999999999995</c:v>
                </c:pt>
                <c:pt idx="92">
                  <c:v>44.21</c:v>
                </c:pt>
                <c:pt idx="93">
                  <c:v>72.41</c:v>
                </c:pt>
                <c:pt idx="94">
                  <c:v>54.88</c:v>
                </c:pt>
                <c:pt idx="95">
                  <c:v>40.01</c:v>
                </c:pt>
                <c:pt idx="96">
                  <c:v>40.159999999999997</c:v>
                </c:pt>
                <c:pt idx="97">
                  <c:v>38.479999999999997</c:v>
                </c:pt>
                <c:pt idx="98">
                  <c:v>60.1</c:v>
                </c:pt>
                <c:pt idx="99">
                  <c:v>56.62</c:v>
                </c:pt>
                <c:pt idx="100">
                  <c:v>42.1</c:v>
                </c:pt>
                <c:pt idx="101">
                  <c:v>54.03</c:v>
                </c:pt>
                <c:pt idx="102">
                  <c:v>44.69</c:v>
                </c:pt>
                <c:pt idx="103">
                  <c:v>49.76</c:v>
                </c:pt>
                <c:pt idx="104">
                  <c:v>46.25</c:v>
                </c:pt>
                <c:pt idx="105">
                  <c:v>49.06</c:v>
                </c:pt>
                <c:pt idx="106">
                  <c:v>48.84</c:v>
                </c:pt>
                <c:pt idx="107">
                  <c:v>52.31</c:v>
                </c:pt>
                <c:pt idx="108">
                  <c:v>46.29</c:v>
                </c:pt>
                <c:pt idx="109">
                  <c:v>0</c:v>
                </c:pt>
                <c:pt idx="110">
                  <c:v>0</c:v>
                </c:pt>
                <c:pt idx="111">
                  <c:v>56.78</c:v>
                </c:pt>
              </c:numCache>
            </c:numRef>
          </c:val>
          <c:smooth val="0"/>
          <c:extLst>
            <c:ext xmlns:c16="http://schemas.microsoft.com/office/drawing/2014/chart" uri="{C3380CC4-5D6E-409C-BE32-E72D297353CC}">
              <c16:uniqueId val="{0000004B-6BDE-4EA7-9495-AC7FC75BF4E8}"/>
            </c:ext>
          </c:extLst>
        </c:ser>
        <c:ser>
          <c:idx val="77"/>
          <c:order val="77"/>
          <c:tx>
            <c:strRef>
              <c:f>Full_Table_2012_2021_Chart!$CD$1</c:f>
              <c:strCache>
                <c:ptCount val="1"/>
                <c:pt idx="0">
                  <c:v>SDT 82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Full_Table_2012_2021_Chart!$CD$2:$CD$114</c:f>
              <c:numCache>
                <c:formatCode>General</c:formatCode>
                <c:ptCount val="112"/>
                <c:pt idx="54">
                  <c:v>96.07</c:v>
                </c:pt>
                <c:pt idx="55">
                  <c:v>109.68</c:v>
                </c:pt>
                <c:pt idx="56">
                  <c:v>108.1</c:v>
                </c:pt>
                <c:pt idx="57">
                  <c:v>103.09</c:v>
                </c:pt>
                <c:pt idx="58">
                  <c:v>77.17</c:v>
                </c:pt>
                <c:pt idx="59">
                  <c:v>85.77</c:v>
                </c:pt>
                <c:pt idx="60">
                  <c:v>77.02</c:v>
                </c:pt>
                <c:pt idx="61">
                  <c:v>93.24</c:v>
                </c:pt>
                <c:pt idx="62">
                  <c:v>78.66</c:v>
                </c:pt>
                <c:pt idx="63">
                  <c:v>82.97</c:v>
                </c:pt>
                <c:pt idx="64">
                  <c:v>70.64</c:v>
                </c:pt>
                <c:pt idx="65">
                  <c:v>78.37</c:v>
                </c:pt>
                <c:pt idx="66">
                  <c:v>77.599999999999994</c:v>
                </c:pt>
                <c:pt idx="67">
                  <c:v>60.63</c:v>
                </c:pt>
                <c:pt idx="68">
                  <c:v>71.930000000000007</c:v>
                </c:pt>
                <c:pt idx="69">
                  <c:v>49.98</c:v>
                </c:pt>
                <c:pt idx="70">
                  <c:v>61.05</c:v>
                </c:pt>
                <c:pt idx="71">
                  <c:v>68.069999999999993</c:v>
                </c:pt>
                <c:pt idx="72">
                  <c:v>59.22</c:v>
                </c:pt>
                <c:pt idx="73">
                  <c:v>68.47</c:v>
                </c:pt>
                <c:pt idx="74">
                  <c:v>57.32</c:v>
                </c:pt>
                <c:pt idx="75">
                  <c:v>60.8</c:v>
                </c:pt>
                <c:pt idx="76">
                  <c:v>48.98</c:v>
                </c:pt>
                <c:pt idx="77">
                  <c:v>47.51</c:v>
                </c:pt>
                <c:pt idx="78">
                  <c:v>62.2</c:v>
                </c:pt>
                <c:pt idx="79">
                  <c:v>61.59</c:v>
                </c:pt>
                <c:pt idx="81">
                  <c:v>66.23</c:v>
                </c:pt>
                <c:pt idx="82">
                  <c:v>65.2</c:v>
                </c:pt>
                <c:pt idx="83">
                  <c:v>52.19</c:v>
                </c:pt>
                <c:pt idx="84">
                  <c:v>59.92</c:v>
                </c:pt>
                <c:pt idx="85">
                  <c:v>39.119999999999997</c:v>
                </c:pt>
                <c:pt idx="86">
                  <c:v>46.23</c:v>
                </c:pt>
                <c:pt idx="88">
                  <c:v>47.54</c:v>
                </c:pt>
                <c:pt idx="89">
                  <c:v>45.91</c:v>
                </c:pt>
                <c:pt idx="90">
                  <c:v>52.42</c:v>
                </c:pt>
                <c:pt idx="91">
                  <c:v>57.32</c:v>
                </c:pt>
                <c:pt idx="93">
                  <c:v>58.48</c:v>
                </c:pt>
                <c:pt idx="94">
                  <c:v>44.29</c:v>
                </c:pt>
                <c:pt idx="95">
                  <c:v>25.52</c:v>
                </c:pt>
                <c:pt idx="96">
                  <c:v>31.18</c:v>
                </c:pt>
                <c:pt idx="97">
                  <c:v>24.82</c:v>
                </c:pt>
                <c:pt idx="98">
                  <c:v>36.950000000000003</c:v>
                </c:pt>
                <c:pt idx="99">
                  <c:v>39.869999999999997</c:v>
                </c:pt>
                <c:pt idx="100">
                  <c:v>38.44</c:v>
                </c:pt>
                <c:pt idx="101">
                  <c:v>46.8</c:v>
                </c:pt>
                <c:pt idx="102">
                  <c:v>35.409999999999997</c:v>
                </c:pt>
                <c:pt idx="103">
                  <c:v>39.44</c:v>
                </c:pt>
                <c:pt idx="104">
                  <c:v>40.89</c:v>
                </c:pt>
                <c:pt idx="105">
                  <c:v>38.53</c:v>
                </c:pt>
                <c:pt idx="106">
                  <c:v>32.590000000000003</c:v>
                </c:pt>
                <c:pt idx="107">
                  <c:v>38.82</c:v>
                </c:pt>
                <c:pt idx="108">
                  <c:v>33.950000000000003</c:v>
                </c:pt>
                <c:pt idx="109">
                  <c:v>0</c:v>
                </c:pt>
                <c:pt idx="110">
                  <c:v>27.15</c:v>
                </c:pt>
                <c:pt idx="111">
                  <c:v>50.23</c:v>
                </c:pt>
              </c:numCache>
            </c:numRef>
          </c:val>
          <c:smooth val="0"/>
          <c:extLst>
            <c:ext xmlns:c16="http://schemas.microsoft.com/office/drawing/2014/chart" uri="{C3380CC4-5D6E-409C-BE32-E72D297353CC}">
              <c16:uniqueId val="{0000004C-6BDE-4EA7-9495-AC7FC75BF4E8}"/>
            </c:ext>
          </c:extLst>
        </c:ser>
        <c:ser>
          <c:idx val="78"/>
          <c:order val="78"/>
          <c:tx>
            <c:strRef>
              <c:f>Full_Table_2012_2021_Chart!$CE$1</c:f>
              <c:strCache>
                <c:ptCount val="1"/>
                <c:pt idx="0">
                  <c:v>SDT 83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Full_Table_2012_2021_Chart!$CE$2:$CE$114</c:f>
              <c:numCache>
                <c:formatCode>General</c:formatCode>
                <c:ptCount val="112"/>
                <c:pt idx="53">
                  <c:v>95.61</c:v>
                </c:pt>
                <c:pt idx="54">
                  <c:v>90.5</c:v>
                </c:pt>
                <c:pt idx="55">
                  <c:v>95.05</c:v>
                </c:pt>
                <c:pt idx="56">
                  <c:v>94.39</c:v>
                </c:pt>
                <c:pt idx="57">
                  <c:v>89.97</c:v>
                </c:pt>
                <c:pt idx="58">
                  <c:v>79.61</c:v>
                </c:pt>
                <c:pt idx="59">
                  <c:v>82.09</c:v>
                </c:pt>
                <c:pt idx="60">
                  <c:v>79.989999999999995</c:v>
                </c:pt>
                <c:pt idx="61">
                  <c:v>74.069999999999993</c:v>
                </c:pt>
                <c:pt idx="62">
                  <c:v>77.61</c:v>
                </c:pt>
              </c:numCache>
            </c:numRef>
          </c:val>
          <c:smooth val="0"/>
          <c:extLst>
            <c:ext xmlns:c16="http://schemas.microsoft.com/office/drawing/2014/chart" uri="{C3380CC4-5D6E-409C-BE32-E72D297353CC}">
              <c16:uniqueId val="{0000004D-6BDE-4EA7-9495-AC7FC75BF4E8}"/>
            </c:ext>
          </c:extLst>
        </c:ser>
        <c:ser>
          <c:idx val="79"/>
          <c:order val="79"/>
          <c:tx>
            <c:strRef>
              <c:f>Full_Table_2012_2021_Chart!$CF$1</c:f>
              <c:strCache>
                <c:ptCount val="1"/>
                <c:pt idx="0">
                  <c:v>SDT 84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Full_Table_2012_2021_Chart!$CF$2:$CF$114</c:f>
              <c:numCache>
                <c:formatCode>General</c:formatCode>
                <c:ptCount val="112"/>
                <c:pt idx="53">
                  <c:v>83.57</c:v>
                </c:pt>
                <c:pt idx="54">
                  <c:v>74.63</c:v>
                </c:pt>
                <c:pt idx="55">
                  <c:v>82.1</c:v>
                </c:pt>
                <c:pt idx="56">
                  <c:v>93.07</c:v>
                </c:pt>
                <c:pt idx="57">
                  <c:v>89.81</c:v>
                </c:pt>
                <c:pt idx="58">
                  <c:v>65.28</c:v>
                </c:pt>
                <c:pt idx="59">
                  <c:v>71.78</c:v>
                </c:pt>
                <c:pt idx="60">
                  <c:v>63.85</c:v>
                </c:pt>
                <c:pt idx="61">
                  <c:v>65.59</c:v>
                </c:pt>
                <c:pt idx="62">
                  <c:v>68.790000000000006</c:v>
                </c:pt>
                <c:pt idx="63">
                  <c:v>67.72</c:v>
                </c:pt>
                <c:pt idx="64">
                  <c:v>69.98</c:v>
                </c:pt>
                <c:pt idx="65">
                  <c:v>64.44</c:v>
                </c:pt>
                <c:pt idx="66">
                  <c:v>68.86</c:v>
                </c:pt>
                <c:pt idx="67">
                  <c:v>55.52</c:v>
                </c:pt>
                <c:pt idx="68">
                  <c:v>59.2</c:v>
                </c:pt>
                <c:pt idx="70">
                  <c:v>47.11</c:v>
                </c:pt>
                <c:pt idx="71">
                  <c:v>59.11</c:v>
                </c:pt>
                <c:pt idx="72">
                  <c:v>49.1</c:v>
                </c:pt>
                <c:pt idx="73">
                  <c:v>52.91</c:v>
                </c:pt>
                <c:pt idx="74">
                  <c:v>38.96</c:v>
                </c:pt>
                <c:pt idx="75">
                  <c:v>40.53</c:v>
                </c:pt>
                <c:pt idx="76">
                  <c:v>39.6</c:v>
                </c:pt>
                <c:pt idx="77">
                  <c:v>47.51</c:v>
                </c:pt>
                <c:pt idx="78">
                  <c:v>49.15</c:v>
                </c:pt>
                <c:pt idx="79">
                  <c:v>50.71</c:v>
                </c:pt>
                <c:pt idx="81">
                  <c:v>59.99</c:v>
                </c:pt>
                <c:pt idx="82">
                  <c:v>47.92</c:v>
                </c:pt>
                <c:pt idx="83">
                  <c:v>42.89</c:v>
                </c:pt>
                <c:pt idx="84">
                  <c:v>41.6</c:v>
                </c:pt>
                <c:pt idx="85">
                  <c:v>33.93</c:v>
                </c:pt>
                <c:pt idx="87">
                  <c:v>37.36</c:v>
                </c:pt>
                <c:pt idx="88">
                  <c:v>43.31</c:v>
                </c:pt>
                <c:pt idx="89">
                  <c:v>41.84</c:v>
                </c:pt>
                <c:pt idx="90">
                  <c:v>48.35</c:v>
                </c:pt>
                <c:pt idx="92">
                  <c:v>78.790000000000006</c:v>
                </c:pt>
                <c:pt idx="93">
                  <c:v>53.48</c:v>
                </c:pt>
                <c:pt idx="94">
                  <c:v>39.19</c:v>
                </c:pt>
                <c:pt idx="95">
                  <c:v>21.03</c:v>
                </c:pt>
                <c:pt idx="96">
                  <c:v>26.71</c:v>
                </c:pt>
                <c:pt idx="97">
                  <c:v>24.74</c:v>
                </c:pt>
                <c:pt idx="98">
                  <c:v>33.799999999999997</c:v>
                </c:pt>
                <c:pt idx="99">
                  <c:v>36.67</c:v>
                </c:pt>
                <c:pt idx="100">
                  <c:v>38.369999999999997</c:v>
                </c:pt>
                <c:pt idx="101">
                  <c:v>47.86</c:v>
                </c:pt>
                <c:pt idx="102">
                  <c:v>39.42</c:v>
                </c:pt>
                <c:pt idx="103">
                  <c:v>42.87</c:v>
                </c:pt>
                <c:pt idx="104">
                  <c:v>38.85</c:v>
                </c:pt>
                <c:pt idx="105">
                  <c:v>38.53</c:v>
                </c:pt>
                <c:pt idx="106">
                  <c:v>27.62</c:v>
                </c:pt>
                <c:pt idx="107">
                  <c:v>33.869999999999997</c:v>
                </c:pt>
                <c:pt idx="108">
                  <c:v>29.46</c:v>
                </c:pt>
                <c:pt idx="109">
                  <c:v>32.64</c:v>
                </c:pt>
                <c:pt idx="110">
                  <c:v>27.03</c:v>
                </c:pt>
                <c:pt idx="111">
                  <c:v>38.46</c:v>
                </c:pt>
              </c:numCache>
            </c:numRef>
          </c:val>
          <c:smooth val="0"/>
          <c:extLst>
            <c:ext xmlns:c16="http://schemas.microsoft.com/office/drawing/2014/chart" uri="{C3380CC4-5D6E-409C-BE32-E72D297353CC}">
              <c16:uniqueId val="{0000004E-6BDE-4EA7-9495-AC7FC75BF4E8}"/>
            </c:ext>
          </c:extLst>
        </c:ser>
        <c:ser>
          <c:idx val="80"/>
          <c:order val="80"/>
          <c:tx>
            <c:strRef>
              <c:f>Full_Table_2012_2021_Chart!$CG$1</c:f>
              <c:strCache>
                <c:ptCount val="1"/>
                <c:pt idx="0">
                  <c:v>SDT 85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Full_Table_2012_2021_Chart!$CG$2:$CG$114</c:f>
              <c:numCache>
                <c:formatCode>General</c:formatCode>
                <c:ptCount val="112"/>
                <c:pt idx="53">
                  <c:v>75.77</c:v>
                </c:pt>
                <c:pt idx="54">
                  <c:v>64.430000000000007</c:v>
                </c:pt>
                <c:pt idx="55">
                  <c:v>70.06</c:v>
                </c:pt>
                <c:pt idx="56">
                  <c:v>71.39</c:v>
                </c:pt>
                <c:pt idx="57">
                  <c:v>87.63</c:v>
                </c:pt>
                <c:pt idx="58">
                  <c:v>65.400000000000006</c:v>
                </c:pt>
                <c:pt idx="59">
                  <c:v>62.85</c:v>
                </c:pt>
                <c:pt idx="60">
                  <c:v>67.73</c:v>
                </c:pt>
                <c:pt idx="61">
                  <c:v>57.19</c:v>
                </c:pt>
                <c:pt idx="62">
                  <c:v>60.49</c:v>
                </c:pt>
              </c:numCache>
            </c:numRef>
          </c:val>
          <c:smooth val="0"/>
          <c:extLst>
            <c:ext xmlns:c16="http://schemas.microsoft.com/office/drawing/2014/chart" uri="{C3380CC4-5D6E-409C-BE32-E72D297353CC}">
              <c16:uniqueId val="{0000004F-6BDE-4EA7-9495-AC7FC75BF4E8}"/>
            </c:ext>
          </c:extLst>
        </c:ser>
        <c:ser>
          <c:idx val="81"/>
          <c:order val="81"/>
          <c:tx>
            <c:strRef>
              <c:f>Full_Table_2012_2021_Chart!$CH$1</c:f>
              <c:strCache>
                <c:ptCount val="1"/>
                <c:pt idx="0">
                  <c:v>SDT 86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Full_Table_2012_2021_Chart!$CH$2:$CH$114</c:f>
              <c:numCache>
                <c:formatCode>General</c:formatCode>
                <c:ptCount val="112"/>
                <c:pt idx="53">
                  <c:v>71.290000000000006</c:v>
                </c:pt>
                <c:pt idx="54">
                  <c:v>58.55</c:v>
                </c:pt>
                <c:pt idx="55">
                  <c:v>81.459999999999994</c:v>
                </c:pt>
                <c:pt idx="56">
                  <c:v>71.930000000000007</c:v>
                </c:pt>
                <c:pt idx="57">
                  <c:v>74.400000000000006</c:v>
                </c:pt>
                <c:pt idx="58">
                  <c:v>54.99</c:v>
                </c:pt>
                <c:pt idx="59">
                  <c:v>61.7</c:v>
                </c:pt>
                <c:pt idx="60">
                  <c:v>55.13</c:v>
                </c:pt>
                <c:pt idx="61">
                  <c:v>61.3</c:v>
                </c:pt>
              </c:numCache>
            </c:numRef>
          </c:val>
          <c:smooth val="0"/>
          <c:extLst>
            <c:ext xmlns:c16="http://schemas.microsoft.com/office/drawing/2014/chart" uri="{C3380CC4-5D6E-409C-BE32-E72D297353CC}">
              <c16:uniqueId val="{00000050-6BDE-4EA7-9495-AC7FC75BF4E8}"/>
            </c:ext>
          </c:extLst>
        </c:ser>
        <c:ser>
          <c:idx val="82"/>
          <c:order val="82"/>
          <c:tx>
            <c:strRef>
              <c:f>Full_Table_2012_2021_Chart!$CI$1</c:f>
              <c:strCache>
                <c:ptCount val="1"/>
                <c:pt idx="0">
                  <c:v>SDT 87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Full_Table_2012_2021_Chart!$CI$2:$CI$114</c:f>
              <c:numCache>
                <c:formatCode>General</c:formatCode>
                <c:ptCount val="112"/>
                <c:pt idx="63">
                  <c:v>81.430000000000007</c:v>
                </c:pt>
                <c:pt idx="64">
                  <c:v>87.67</c:v>
                </c:pt>
                <c:pt idx="65">
                  <c:v>87.13</c:v>
                </c:pt>
                <c:pt idx="66">
                  <c:v>75.569999999999993</c:v>
                </c:pt>
                <c:pt idx="67">
                  <c:v>69.11</c:v>
                </c:pt>
                <c:pt idx="68">
                  <c:v>63.98</c:v>
                </c:pt>
                <c:pt idx="69">
                  <c:v>59.29</c:v>
                </c:pt>
                <c:pt idx="70">
                  <c:v>54.5</c:v>
                </c:pt>
                <c:pt idx="71">
                  <c:v>67.900000000000006</c:v>
                </c:pt>
                <c:pt idx="72">
                  <c:v>68.63</c:v>
                </c:pt>
                <c:pt idx="73">
                  <c:v>53.18</c:v>
                </c:pt>
                <c:pt idx="74">
                  <c:v>48.8</c:v>
                </c:pt>
                <c:pt idx="75">
                  <c:v>75.66</c:v>
                </c:pt>
                <c:pt idx="76">
                  <c:v>61.98</c:v>
                </c:pt>
                <c:pt idx="77">
                  <c:v>65.52</c:v>
                </c:pt>
                <c:pt idx="78">
                  <c:v>52.46</c:v>
                </c:pt>
                <c:pt idx="79">
                  <c:v>61.68</c:v>
                </c:pt>
                <c:pt idx="80">
                  <c:v>59.44</c:v>
                </c:pt>
                <c:pt idx="81">
                  <c:v>81.34</c:v>
                </c:pt>
                <c:pt idx="82">
                  <c:v>66.16</c:v>
                </c:pt>
                <c:pt idx="83">
                  <c:v>63.38</c:v>
                </c:pt>
                <c:pt idx="84">
                  <c:v>49.6</c:v>
                </c:pt>
                <c:pt idx="85">
                  <c:v>53.43</c:v>
                </c:pt>
                <c:pt idx="86">
                  <c:v>59.28</c:v>
                </c:pt>
                <c:pt idx="87">
                  <c:v>58.08</c:v>
                </c:pt>
                <c:pt idx="88">
                  <c:v>66.760000000000005</c:v>
                </c:pt>
                <c:pt idx="90">
                  <c:v>62.37</c:v>
                </c:pt>
                <c:pt idx="91">
                  <c:v>63.35</c:v>
                </c:pt>
                <c:pt idx="92">
                  <c:v>58.52</c:v>
                </c:pt>
                <c:pt idx="93">
                  <c:v>31.71</c:v>
                </c:pt>
                <c:pt idx="94">
                  <c:v>54.33</c:v>
                </c:pt>
                <c:pt idx="95">
                  <c:v>30.89</c:v>
                </c:pt>
                <c:pt idx="96">
                  <c:v>47.5</c:v>
                </c:pt>
                <c:pt idx="97">
                  <c:v>46.43</c:v>
                </c:pt>
                <c:pt idx="98">
                  <c:v>69.17</c:v>
                </c:pt>
                <c:pt idx="99">
                  <c:v>62.83</c:v>
                </c:pt>
                <c:pt idx="100">
                  <c:v>34.53</c:v>
                </c:pt>
                <c:pt idx="101">
                  <c:v>60.53</c:v>
                </c:pt>
                <c:pt idx="102">
                  <c:v>53.53</c:v>
                </c:pt>
                <c:pt idx="103">
                  <c:v>53.38</c:v>
                </c:pt>
                <c:pt idx="104">
                  <c:v>48.45</c:v>
                </c:pt>
                <c:pt idx="105">
                  <c:v>53.01</c:v>
                </c:pt>
                <c:pt idx="106">
                  <c:v>41.21</c:v>
                </c:pt>
                <c:pt idx="107">
                  <c:v>52.02</c:v>
                </c:pt>
                <c:pt idx="108">
                  <c:v>46.38</c:v>
                </c:pt>
                <c:pt idx="109">
                  <c:v>44</c:v>
                </c:pt>
                <c:pt idx="110">
                  <c:v>37.78</c:v>
                </c:pt>
                <c:pt idx="111">
                  <c:v>56.16</c:v>
                </c:pt>
              </c:numCache>
            </c:numRef>
          </c:val>
          <c:smooth val="0"/>
          <c:extLst>
            <c:ext xmlns:c16="http://schemas.microsoft.com/office/drawing/2014/chart" uri="{C3380CC4-5D6E-409C-BE32-E72D297353CC}">
              <c16:uniqueId val="{00000051-6BDE-4EA7-9495-AC7FC75BF4E8}"/>
            </c:ext>
          </c:extLst>
        </c:ser>
        <c:ser>
          <c:idx val="83"/>
          <c:order val="83"/>
          <c:tx>
            <c:strRef>
              <c:f>Full_Table_2012_2021_Chart!$CJ$1</c:f>
              <c:strCache>
                <c:ptCount val="1"/>
                <c:pt idx="0">
                  <c:v>SDT 88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Full_Table_2012_2021_Chart!$CJ$2:$CJ$114</c:f>
              <c:numCache>
                <c:formatCode>General</c:formatCode>
                <c:ptCount val="112"/>
                <c:pt idx="63">
                  <c:v>72.19</c:v>
                </c:pt>
                <c:pt idx="64">
                  <c:v>73.58</c:v>
                </c:pt>
                <c:pt idx="65">
                  <c:v>74.349999999999994</c:v>
                </c:pt>
                <c:pt idx="66">
                  <c:v>63.14</c:v>
                </c:pt>
                <c:pt idx="67">
                  <c:v>70.7</c:v>
                </c:pt>
                <c:pt idx="68">
                  <c:v>60.04</c:v>
                </c:pt>
                <c:pt idx="69">
                  <c:v>59.39</c:v>
                </c:pt>
                <c:pt idx="70">
                  <c:v>53.74</c:v>
                </c:pt>
                <c:pt idx="71">
                  <c:v>70.84</c:v>
                </c:pt>
                <c:pt idx="72">
                  <c:v>69.73</c:v>
                </c:pt>
                <c:pt idx="73">
                  <c:v>54.31</c:v>
                </c:pt>
                <c:pt idx="74">
                  <c:v>48.13</c:v>
                </c:pt>
                <c:pt idx="75">
                  <c:v>63.45</c:v>
                </c:pt>
                <c:pt idx="76">
                  <c:v>53.21</c:v>
                </c:pt>
                <c:pt idx="77">
                  <c:v>54.89</c:v>
                </c:pt>
                <c:pt idx="78">
                  <c:v>50.91</c:v>
                </c:pt>
                <c:pt idx="79">
                  <c:v>54.37</c:v>
                </c:pt>
                <c:pt idx="80">
                  <c:v>54.99</c:v>
                </c:pt>
                <c:pt idx="81">
                  <c:v>70.25</c:v>
                </c:pt>
                <c:pt idx="82">
                  <c:v>64.77</c:v>
                </c:pt>
                <c:pt idx="83">
                  <c:v>65.91</c:v>
                </c:pt>
                <c:pt idx="84">
                  <c:v>53.56</c:v>
                </c:pt>
                <c:pt idx="85">
                  <c:v>41.05</c:v>
                </c:pt>
                <c:pt idx="86">
                  <c:v>45.51</c:v>
                </c:pt>
                <c:pt idx="87">
                  <c:v>49.97</c:v>
                </c:pt>
                <c:pt idx="88">
                  <c:v>56.51</c:v>
                </c:pt>
                <c:pt idx="89">
                  <c:v>49.19</c:v>
                </c:pt>
                <c:pt idx="90">
                  <c:v>59.8</c:v>
                </c:pt>
                <c:pt idx="91">
                  <c:v>60.25</c:v>
                </c:pt>
                <c:pt idx="92">
                  <c:v>37.18</c:v>
                </c:pt>
                <c:pt idx="93">
                  <c:v>32.6</c:v>
                </c:pt>
                <c:pt idx="95">
                  <c:v>29.79</c:v>
                </c:pt>
                <c:pt idx="96">
                  <c:v>42.42</c:v>
                </c:pt>
                <c:pt idx="97">
                  <c:v>41.79</c:v>
                </c:pt>
                <c:pt idx="98">
                  <c:v>60.06</c:v>
                </c:pt>
                <c:pt idx="99">
                  <c:v>0</c:v>
                </c:pt>
                <c:pt idx="100">
                  <c:v>30.09</c:v>
                </c:pt>
                <c:pt idx="101">
                  <c:v>58.9</c:v>
                </c:pt>
                <c:pt idx="102">
                  <c:v>42.65</c:v>
                </c:pt>
                <c:pt idx="103">
                  <c:v>51.71</c:v>
                </c:pt>
                <c:pt idx="104">
                  <c:v>43.21</c:v>
                </c:pt>
                <c:pt idx="105">
                  <c:v>51.2</c:v>
                </c:pt>
                <c:pt idx="106">
                  <c:v>38.54</c:v>
                </c:pt>
                <c:pt idx="107">
                  <c:v>44.87</c:v>
                </c:pt>
                <c:pt idx="108">
                  <c:v>35.04</c:v>
                </c:pt>
                <c:pt idx="109">
                  <c:v>42.92</c:v>
                </c:pt>
                <c:pt idx="110">
                  <c:v>35.159999999999997</c:v>
                </c:pt>
                <c:pt idx="111">
                  <c:v>0</c:v>
                </c:pt>
              </c:numCache>
            </c:numRef>
          </c:val>
          <c:smooth val="0"/>
          <c:extLst>
            <c:ext xmlns:c16="http://schemas.microsoft.com/office/drawing/2014/chart" uri="{C3380CC4-5D6E-409C-BE32-E72D297353CC}">
              <c16:uniqueId val="{00000052-6BDE-4EA7-9495-AC7FC75BF4E8}"/>
            </c:ext>
          </c:extLst>
        </c:ser>
        <c:ser>
          <c:idx val="84"/>
          <c:order val="84"/>
          <c:tx>
            <c:strRef>
              <c:f>Full_Table_2012_2021_Chart!$CK$1</c:f>
              <c:strCache>
                <c:ptCount val="1"/>
                <c:pt idx="0">
                  <c:v>SDT 89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Full_Table_2012_2021_Chart!$CK$2:$CK$114</c:f>
              <c:numCache>
                <c:formatCode>General</c:formatCode>
                <c:ptCount val="112"/>
                <c:pt idx="63">
                  <c:v>46.61</c:v>
                </c:pt>
                <c:pt idx="64">
                  <c:v>45.41</c:v>
                </c:pt>
                <c:pt idx="65">
                  <c:v>47.44</c:v>
                </c:pt>
                <c:pt idx="66">
                  <c:v>38.64</c:v>
                </c:pt>
                <c:pt idx="67">
                  <c:v>51.16</c:v>
                </c:pt>
                <c:pt idx="68">
                  <c:v>46.38</c:v>
                </c:pt>
                <c:pt idx="69">
                  <c:v>44.17</c:v>
                </c:pt>
                <c:pt idx="70">
                  <c:v>44.49</c:v>
                </c:pt>
                <c:pt idx="71">
                  <c:v>53.93</c:v>
                </c:pt>
                <c:pt idx="72">
                  <c:v>51.03</c:v>
                </c:pt>
                <c:pt idx="73">
                  <c:v>42.81</c:v>
                </c:pt>
                <c:pt idx="74">
                  <c:v>41.58</c:v>
                </c:pt>
                <c:pt idx="75">
                  <c:v>39.17</c:v>
                </c:pt>
                <c:pt idx="78">
                  <c:v>42.17</c:v>
                </c:pt>
                <c:pt idx="79">
                  <c:v>42.91</c:v>
                </c:pt>
                <c:pt idx="81">
                  <c:v>53.18</c:v>
                </c:pt>
                <c:pt idx="82">
                  <c:v>40.4</c:v>
                </c:pt>
                <c:pt idx="83">
                  <c:v>42.35</c:v>
                </c:pt>
                <c:pt idx="84">
                  <c:v>50.22</c:v>
                </c:pt>
                <c:pt idx="86">
                  <c:v>37.75</c:v>
                </c:pt>
                <c:pt idx="87">
                  <c:v>31.57</c:v>
                </c:pt>
                <c:pt idx="91">
                  <c:v>47.96</c:v>
                </c:pt>
                <c:pt idx="92">
                  <c:v>37.18</c:v>
                </c:pt>
                <c:pt idx="93">
                  <c:v>23.73</c:v>
                </c:pt>
                <c:pt idx="94">
                  <c:v>32.18</c:v>
                </c:pt>
                <c:pt idx="95">
                  <c:v>22.37</c:v>
                </c:pt>
                <c:pt idx="96">
                  <c:v>27.99</c:v>
                </c:pt>
                <c:pt idx="97">
                  <c:v>27.08</c:v>
                </c:pt>
                <c:pt idx="98">
                  <c:v>40.130000000000003</c:v>
                </c:pt>
                <c:pt idx="99">
                  <c:v>39.04</c:v>
                </c:pt>
                <c:pt idx="100">
                  <c:v>21.58</c:v>
                </c:pt>
                <c:pt idx="101">
                  <c:v>41.91</c:v>
                </c:pt>
                <c:pt idx="102">
                  <c:v>34.78</c:v>
                </c:pt>
                <c:pt idx="103">
                  <c:v>39.590000000000003</c:v>
                </c:pt>
                <c:pt idx="104">
                  <c:v>36.39</c:v>
                </c:pt>
                <c:pt idx="105">
                  <c:v>35.520000000000003</c:v>
                </c:pt>
                <c:pt idx="106">
                  <c:v>35.15</c:v>
                </c:pt>
                <c:pt idx="107">
                  <c:v>35.909999999999997</c:v>
                </c:pt>
                <c:pt idx="108">
                  <c:v>34.83</c:v>
                </c:pt>
                <c:pt idx="109">
                  <c:v>34.909999999999997</c:v>
                </c:pt>
                <c:pt idx="110">
                  <c:v>23.06</c:v>
                </c:pt>
                <c:pt idx="111">
                  <c:v>39.83</c:v>
                </c:pt>
              </c:numCache>
            </c:numRef>
          </c:val>
          <c:smooth val="0"/>
          <c:extLst>
            <c:ext xmlns:c16="http://schemas.microsoft.com/office/drawing/2014/chart" uri="{C3380CC4-5D6E-409C-BE32-E72D297353CC}">
              <c16:uniqueId val="{00000053-6BDE-4EA7-9495-AC7FC75BF4E8}"/>
            </c:ext>
          </c:extLst>
        </c:ser>
        <c:ser>
          <c:idx val="85"/>
          <c:order val="85"/>
          <c:tx>
            <c:strRef>
              <c:f>Full_Table_2012_2021_Chart!$CL$1</c:f>
              <c:strCache>
                <c:ptCount val="1"/>
                <c:pt idx="0">
                  <c:v>SDT 90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Full_Table_2012_2021_Chart!$CL$2:$CL$114</c:f>
              <c:numCache>
                <c:formatCode>General</c:formatCode>
                <c:ptCount val="112"/>
                <c:pt idx="63">
                  <c:v>83.16</c:v>
                </c:pt>
                <c:pt idx="64">
                  <c:v>77.97</c:v>
                </c:pt>
                <c:pt idx="65">
                  <c:v>78.72</c:v>
                </c:pt>
                <c:pt idx="66">
                  <c:v>42.33</c:v>
                </c:pt>
                <c:pt idx="67">
                  <c:v>72.17</c:v>
                </c:pt>
                <c:pt idx="68">
                  <c:v>63.73</c:v>
                </c:pt>
                <c:pt idx="69">
                  <c:v>67.72</c:v>
                </c:pt>
                <c:pt idx="70">
                  <c:v>86.23</c:v>
                </c:pt>
                <c:pt idx="71">
                  <c:v>82.53</c:v>
                </c:pt>
                <c:pt idx="72">
                  <c:v>77.08</c:v>
                </c:pt>
                <c:pt idx="73">
                  <c:v>72.42</c:v>
                </c:pt>
                <c:pt idx="74">
                  <c:v>68.709999999999994</c:v>
                </c:pt>
                <c:pt idx="75">
                  <c:v>77.8</c:v>
                </c:pt>
                <c:pt idx="76">
                  <c:v>63.03</c:v>
                </c:pt>
                <c:pt idx="77">
                  <c:v>66.260000000000005</c:v>
                </c:pt>
                <c:pt idx="78">
                  <c:v>67.010000000000005</c:v>
                </c:pt>
                <c:pt idx="79">
                  <c:v>75.709999999999994</c:v>
                </c:pt>
                <c:pt idx="80">
                  <c:v>66.7</c:v>
                </c:pt>
                <c:pt idx="81">
                  <c:v>78.19</c:v>
                </c:pt>
                <c:pt idx="82">
                  <c:v>61.38</c:v>
                </c:pt>
                <c:pt idx="83">
                  <c:v>57.01</c:v>
                </c:pt>
                <c:pt idx="84">
                  <c:v>76.05</c:v>
                </c:pt>
                <c:pt idx="85">
                  <c:v>58.7</c:v>
                </c:pt>
                <c:pt idx="86">
                  <c:v>56.43</c:v>
                </c:pt>
                <c:pt idx="87">
                  <c:v>50.87</c:v>
                </c:pt>
                <c:pt idx="88">
                  <c:v>52.46</c:v>
                </c:pt>
                <c:pt idx="89">
                  <c:v>54.52</c:v>
                </c:pt>
                <c:pt idx="90">
                  <c:v>45.51</c:v>
                </c:pt>
                <c:pt idx="91">
                  <c:v>67.14</c:v>
                </c:pt>
                <c:pt idx="92">
                  <c:v>53.98</c:v>
                </c:pt>
                <c:pt idx="93">
                  <c:v>44.98</c:v>
                </c:pt>
                <c:pt idx="94">
                  <c:v>41.93</c:v>
                </c:pt>
                <c:pt idx="95">
                  <c:v>38.08</c:v>
                </c:pt>
                <c:pt idx="96">
                  <c:v>45.83</c:v>
                </c:pt>
                <c:pt idx="97">
                  <c:v>38.909999999999997</c:v>
                </c:pt>
                <c:pt idx="98">
                  <c:v>58.3</c:v>
                </c:pt>
                <c:pt idx="99">
                  <c:v>59.97</c:v>
                </c:pt>
                <c:pt idx="100">
                  <c:v>46.49</c:v>
                </c:pt>
                <c:pt idx="101">
                  <c:v>59.24</c:v>
                </c:pt>
                <c:pt idx="102">
                  <c:v>50.55</c:v>
                </c:pt>
                <c:pt idx="103">
                  <c:v>54.2</c:v>
                </c:pt>
                <c:pt idx="105">
                  <c:v>50.6</c:v>
                </c:pt>
                <c:pt idx="106">
                  <c:v>47.97</c:v>
                </c:pt>
                <c:pt idx="107">
                  <c:v>52.71</c:v>
                </c:pt>
                <c:pt idx="108">
                  <c:v>46.58</c:v>
                </c:pt>
                <c:pt idx="109">
                  <c:v>49.6</c:v>
                </c:pt>
                <c:pt idx="110">
                  <c:v>41.78</c:v>
                </c:pt>
                <c:pt idx="111">
                  <c:v>61.08</c:v>
                </c:pt>
              </c:numCache>
            </c:numRef>
          </c:val>
          <c:smooth val="0"/>
          <c:extLst>
            <c:ext xmlns:c16="http://schemas.microsoft.com/office/drawing/2014/chart" uri="{C3380CC4-5D6E-409C-BE32-E72D297353CC}">
              <c16:uniqueId val="{00000054-6BDE-4EA7-9495-AC7FC75BF4E8}"/>
            </c:ext>
          </c:extLst>
        </c:ser>
        <c:ser>
          <c:idx val="86"/>
          <c:order val="86"/>
          <c:tx>
            <c:strRef>
              <c:f>Full_Table_2012_2021_Chart!$CM$1</c:f>
              <c:strCache>
                <c:ptCount val="1"/>
                <c:pt idx="0">
                  <c:v>SDT 91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Full_Table_2012_2021_Chart!$CM$2:$CM$114</c:f>
              <c:numCache>
                <c:formatCode>General</c:formatCode>
                <c:ptCount val="112"/>
                <c:pt idx="63">
                  <c:v>74.8</c:v>
                </c:pt>
                <c:pt idx="64">
                  <c:v>87.72</c:v>
                </c:pt>
                <c:pt idx="65">
                  <c:v>81.37</c:v>
                </c:pt>
                <c:pt idx="66">
                  <c:v>59.78</c:v>
                </c:pt>
                <c:pt idx="67">
                  <c:v>70.87</c:v>
                </c:pt>
                <c:pt idx="68">
                  <c:v>64.88</c:v>
                </c:pt>
                <c:pt idx="69">
                  <c:v>57.04</c:v>
                </c:pt>
                <c:pt idx="70">
                  <c:v>78.17</c:v>
                </c:pt>
                <c:pt idx="71">
                  <c:v>84.23</c:v>
                </c:pt>
                <c:pt idx="72">
                  <c:v>71.430000000000007</c:v>
                </c:pt>
                <c:pt idx="73">
                  <c:v>72.430000000000007</c:v>
                </c:pt>
                <c:pt idx="74">
                  <c:v>68.03</c:v>
                </c:pt>
                <c:pt idx="75">
                  <c:v>70.31</c:v>
                </c:pt>
                <c:pt idx="76">
                  <c:v>57.25</c:v>
                </c:pt>
                <c:pt idx="77">
                  <c:v>60.36</c:v>
                </c:pt>
                <c:pt idx="78">
                  <c:v>64.42</c:v>
                </c:pt>
                <c:pt idx="79">
                  <c:v>61.15</c:v>
                </c:pt>
                <c:pt idx="80">
                  <c:v>53.18</c:v>
                </c:pt>
                <c:pt idx="81">
                  <c:v>73.38</c:v>
                </c:pt>
                <c:pt idx="82">
                  <c:v>58.73</c:v>
                </c:pt>
                <c:pt idx="83">
                  <c:v>62.96</c:v>
                </c:pt>
                <c:pt idx="84">
                  <c:v>72.73</c:v>
                </c:pt>
                <c:pt idx="85">
                  <c:v>63.22</c:v>
                </c:pt>
                <c:pt idx="86">
                  <c:v>55.33</c:v>
                </c:pt>
                <c:pt idx="87">
                  <c:v>54.55</c:v>
                </c:pt>
                <c:pt idx="88">
                  <c:v>49.28</c:v>
                </c:pt>
                <c:pt idx="89">
                  <c:v>56.19</c:v>
                </c:pt>
                <c:pt idx="90">
                  <c:v>63.69</c:v>
                </c:pt>
                <c:pt idx="91">
                  <c:v>65.34</c:v>
                </c:pt>
                <c:pt idx="92">
                  <c:v>47.73</c:v>
                </c:pt>
                <c:pt idx="93">
                  <c:v>22.26</c:v>
                </c:pt>
                <c:pt idx="94">
                  <c:v>38.83</c:v>
                </c:pt>
                <c:pt idx="95">
                  <c:v>35.369999999999997</c:v>
                </c:pt>
                <c:pt idx="96">
                  <c:v>44.89</c:v>
                </c:pt>
                <c:pt idx="97">
                  <c:v>39.29</c:v>
                </c:pt>
                <c:pt idx="98">
                  <c:v>59.32</c:v>
                </c:pt>
                <c:pt idx="99">
                  <c:v>59.37</c:v>
                </c:pt>
                <c:pt idx="100">
                  <c:v>25.41</c:v>
                </c:pt>
                <c:pt idx="101">
                  <c:v>58.79</c:v>
                </c:pt>
                <c:pt idx="102">
                  <c:v>46.69</c:v>
                </c:pt>
                <c:pt idx="103">
                  <c:v>46.9</c:v>
                </c:pt>
                <c:pt idx="104">
                  <c:v>49.54</c:v>
                </c:pt>
                <c:pt idx="105">
                  <c:v>52.66</c:v>
                </c:pt>
                <c:pt idx="106">
                  <c:v>48.35</c:v>
                </c:pt>
                <c:pt idx="107">
                  <c:v>50.35</c:v>
                </c:pt>
                <c:pt idx="108">
                  <c:v>45.82</c:v>
                </c:pt>
                <c:pt idx="109">
                  <c:v>52.16</c:v>
                </c:pt>
                <c:pt idx="110">
                  <c:v>24.78</c:v>
                </c:pt>
                <c:pt idx="111">
                  <c:v>58.08</c:v>
                </c:pt>
              </c:numCache>
            </c:numRef>
          </c:val>
          <c:smooth val="0"/>
          <c:extLst>
            <c:ext xmlns:c16="http://schemas.microsoft.com/office/drawing/2014/chart" uri="{C3380CC4-5D6E-409C-BE32-E72D297353CC}">
              <c16:uniqueId val="{00000055-6BDE-4EA7-9495-AC7FC75BF4E8}"/>
            </c:ext>
          </c:extLst>
        </c:ser>
        <c:ser>
          <c:idx val="87"/>
          <c:order val="87"/>
          <c:tx>
            <c:strRef>
              <c:f>Full_Table_2012_2021_Chart!$CN$1</c:f>
              <c:strCache>
                <c:ptCount val="1"/>
                <c:pt idx="0">
                  <c:v>SDT 92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Full_Table_2012_2021_Chart!$CN$2:$CN$114</c:f>
              <c:numCache>
                <c:formatCode>General</c:formatCode>
                <c:ptCount val="112"/>
                <c:pt idx="63">
                  <c:v>67.08</c:v>
                </c:pt>
                <c:pt idx="64">
                  <c:v>73.47</c:v>
                </c:pt>
                <c:pt idx="65">
                  <c:v>67.59</c:v>
                </c:pt>
                <c:pt idx="66">
                  <c:v>58.68</c:v>
                </c:pt>
                <c:pt idx="67">
                  <c:v>59.72</c:v>
                </c:pt>
                <c:pt idx="68">
                  <c:v>58.93</c:v>
                </c:pt>
                <c:pt idx="69">
                  <c:v>59.9</c:v>
                </c:pt>
                <c:pt idx="71">
                  <c:v>60.86</c:v>
                </c:pt>
                <c:pt idx="72">
                  <c:v>58.85</c:v>
                </c:pt>
                <c:pt idx="73">
                  <c:v>52.38</c:v>
                </c:pt>
                <c:pt idx="74">
                  <c:v>43.86</c:v>
                </c:pt>
                <c:pt idx="75">
                  <c:v>57.21</c:v>
                </c:pt>
                <c:pt idx="76">
                  <c:v>53.72</c:v>
                </c:pt>
                <c:pt idx="77">
                  <c:v>57.86</c:v>
                </c:pt>
                <c:pt idx="78">
                  <c:v>50.61</c:v>
                </c:pt>
                <c:pt idx="79">
                  <c:v>51.83</c:v>
                </c:pt>
                <c:pt idx="80">
                  <c:v>48.3</c:v>
                </c:pt>
                <c:pt idx="81">
                  <c:v>67.47</c:v>
                </c:pt>
                <c:pt idx="82">
                  <c:v>55.73</c:v>
                </c:pt>
                <c:pt idx="83">
                  <c:v>54.44</c:v>
                </c:pt>
                <c:pt idx="84">
                  <c:v>50.79</c:v>
                </c:pt>
                <c:pt idx="85">
                  <c:v>42.01</c:v>
                </c:pt>
                <c:pt idx="87">
                  <c:v>47.69</c:v>
                </c:pt>
                <c:pt idx="88">
                  <c:v>42.59</c:v>
                </c:pt>
                <c:pt idx="89">
                  <c:v>42.45</c:v>
                </c:pt>
                <c:pt idx="90">
                  <c:v>53.61</c:v>
                </c:pt>
                <c:pt idx="93">
                  <c:v>25.91</c:v>
                </c:pt>
                <c:pt idx="94">
                  <c:v>33.68</c:v>
                </c:pt>
                <c:pt idx="95">
                  <c:v>25.91</c:v>
                </c:pt>
                <c:pt idx="96">
                  <c:v>33.369999999999997</c:v>
                </c:pt>
                <c:pt idx="97">
                  <c:v>25.6</c:v>
                </c:pt>
                <c:pt idx="98">
                  <c:v>40.57</c:v>
                </c:pt>
                <c:pt idx="99">
                  <c:v>39.33</c:v>
                </c:pt>
                <c:pt idx="100">
                  <c:v>22.82</c:v>
                </c:pt>
                <c:pt idx="101">
                  <c:v>47.58</c:v>
                </c:pt>
                <c:pt idx="102">
                  <c:v>38.29</c:v>
                </c:pt>
                <c:pt idx="103">
                  <c:v>44.49</c:v>
                </c:pt>
                <c:pt idx="104">
                  <c:v>43.51</c:v>
                </c:pt>
                <c:pt idx="105">
                  <c:v>42.05</c:v>
                </c:pt>
                <c:pt idx="106">
                  <c:v>39.81</c:v>
                </c:pt>
                <c:pt idx="107">
                  <c:v>37.08</c:v>
                </c:pt>
                <c:pt idx="108">
                  <c:v>33.700000000000003</c:v>
                </c:pt>
                <c:pt idx="109">
                  <c:v>33.229999999999997</c:v>
                </c:pt>
                <c:pt idx="110">
                  <c:v>24.78</c:v>
                </c:pt>
                <c:pt idx="111">
                  <c:v>41.8</c:v>
                </c:pt>
              </c:numCache>
            </c:numRef>
          </c:val>
          <c:smooth val="0"/>
          <c:extLst>
            <c:ext xmlns:c16="http://schemas.microsoft.com/office/drawing/2014/chart" uri="{C3380CC4-5D6E-409C-BE32-E72D297353CC}">
              <c16:uniqueId val="{00000056-6BDE-4EA7-9495-AC7FC75BF4E8}"/>
            </c:ext>
          </c:extLst>
        </c:ser>
        <c:ser>
          <c:idx val="88"/>
          <c:order val="88"/>
          <c:tx>
            <c:strRef>
              <c:f>Full_Table_2012_2021_Chart!$CO$1</c:f>
              <c:strCache>
                <c:ptCount val="1"/>
                <c:pt idx="0">
                  <c:v>SDT 93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Full_Table_2012_2021_Chart!$CO$2:$CO$114</c:f>
              <c:numCache>
                <c:formatCode>General</c:formatCode>
                <c:ptCount val="112"/>
                <c:pt idx="63">
                  <c:v>82.98</c:v>
                </c:pt>
                <c:pt idx="64">
                  <c:v>85.3</c:v>
                </c:pt>
                <c:pt idx="65">
                  <c:v>80.099999999999994</c:v>
                </c:pt>
                <c:pt idx="66">
                  <c:v>63.05</c:v>
                </c:pt>
                <c:pt idx="67">
                  <c:v>71.25</c:v>
                </c:pt>
                <c:pt idx="68">
                  <c:v>74.7</c:v>
                </c:pt>
                <c:pt idx="69">
                  <c:v>57.79</c:v>
                </c:pt>
                <c:pt idx="70">
                  <c:v>51.23</c:v>
                </c:pt>
                <c:pt idx="72">
                  <c:v>69.88</c:v>
                </c:pt>
                <c:pt idx="74">
                  <c:v>59.93</c:v>
                </c:pt>
                <c:pt idx="75">
                  <c:v>78.42</c:v>
                </c:pt>
                <c:pt idx="76">
                  <c:v>86.83</c:v>
                </c:pt>
                <c:pt idx="77">
                  <c:v>81.93</c:v>
                </c:pt>
                <c:pt idx="78">
                  <c:v>74.099999999999994</c:v>
                </c:pt>
                <c:pt idx="79">
                  <c:v>74.34</c:v>
                </c:pt>
                <c:pt idx="80">
                  <c:v>55.93</c:v>
                </c:pt>
                <c:pt idx="81">
                  <c:v>84.44</c:v>
                </c:pt>
                <c:pt idx="82">
                  <c:v>45.78</c:v>
                </c:pt>
                <c:pt idx="83">
                  <c:v>34.159999999999997</c:v>
                </c:pt>
                <c:pt idx="84">
                  <c:v>43.78</c:v>
                </c:pt>
                <c:pt idx="85">
                  <c:v>36.81</c:v>
                </c:pt>
                <c:pt idx="86">
                  <c:v>52.07</c:v>
                </c:pt>
                <c:pt idx="87">
                  <c:v>58</c:v>
                </c:pt>
                <c:pt idx="88">
                  <c:v>6.84</c:v>
                </c:pt>
                <c:pt idx="89">
                  <c:v>57.18</c:v>
                </c:pt>
                <c:pt idx="90">
                  <c:v>47.71</c:v>
                </c:pt>
                <c:pt idx="93">
                  <c:v>63.37</c:v>
                </c:pt>
                <c:pt idx="94">
                  <c:v>49.44</c:v>
                </c:pt>
                <c:pt idx="95">
                  <c:v>33.99</c:v>
                </c:pt>
                <c:pt idx="96">
                  <c:v>43.95</c:v>
                </c:pt>
                <c:pt idx="97">
                  <c:v>28.45</c:v>
                </c:pt>
                <c:pt idx="98">
                  <c:v>34.299999999999997</c:v>
                </c:pt>
                <c:pt idx="100">
                  <c:v>14.29</c:v>
                </c:pt>
                <c:pt idx="101">
                  <c:v>39.72</c:v>
                </c:pt>
                <c:pt idx="102">
                  <c:v>33.29</c:v>
                </c:pt>
                <c:pt idx="103">
                  <c:v>45.14</c:v>
                </c:pt>
                <c:pt idx="104">
                  <c:v>39.83</c:v>
                </c:pt>
                <c:pt idx="105">
                  <c:v>36.619999999999997</c:v>
                </c:pt>
                <c:pt idx="106">
                  <c:v>34.6</c:v>
                </c:pt>
                <c:pt idx="107">
                  <c:v>33.26</c:v>
                </c:pt>
                <c:pt idx="108">
                  <c:v>30.62</c:v>
                </c:pt>
                <c:pt idx="109">
                  <c:v>32.68</c:v>
                </c:pt>
                <c:pt idx="110">
                  <c:v>23.47</c:v>
                </c:pt>
                <c:pt idx="111">
                  <c:v>40.6</c:v>
                </c:pt>
              </c:numCache>
            </c:numRef>
          </c:val>
          <c:smooth val="0"/>
          <c:extLst>
            <c:ext xmlns:c16="http://schemas.microsoft.com/office/drawing/2014/chart" uri="{C3380CC4-5D6E-409C-BE32-E72D297353CC}">
              <c16:uniqueId val="{00000057-6BDE-4EA7-9495-AC7FC75BF4E8}"/>
            </c:ext>
          </c:extLst>
        </c:ser>
        <c:ser>
          <c:idx val="89"/>
          <c:order val="89"/>
          <c:tx>
            <c:strRef>
              <c:f>Full_Table_2012_2021_Chart!$CP$1</c:f>
              <c:strCache>
                <c:ptCount val="1"/>
                <c:pt idx="0">
                  <c:v>SDT 94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Full_Table_2012_2021_Chart!$CP$2:$CP$114</c:f>
              <c:numCache>
                <c:formatCode>General</c:formatCode>
                <c:ptCount val="112"/>
                <c:pt idx="63">
                  <c:v>15.52</c:v>
                </c:pt>
                <c:pt idx="64">
                  <c:v>103.87</c:v>
                </c:pt>
                <c:pt idx="65">
                  <c:v>99</c:v>
                </c:pt>
                <c:pt idx="66">
                  <c:v>76.150000000000006</c:v>
                </c:pt>
                <c:pt idx="67">
                  <c:v>75.260000000000005</c:v>
                </c:pt>
                <c:pt idx="68">
                  <c:v>84.25</c:v>
                </c:pt>
                <c:pt idx="69">
                  <c:v>88.02</c:v>
                </c:pt>
                <c:pt idx="70">
                  <c:v>73.87</c:v>
                </c:pt>
                <c:pt idx="71">
                  <c:v>87.15</c:v>
                </c:pt>
                <c:pt idx="73">
                  <c:v>73.790000000000006</c:v>
                </c:pt>
                <c:pt idx="74">
                  <c:v>77.63</c:v>
                </c:pt>
                <c:pt idx="75">
                  <c:v>97.7</c:v>
                </c:pt>
                <c:pt idx="76">
                  <c:v>73.56</c:v>
                </c:pt>
                <c:pt idx="77">
                  <c:v>69.88</c:v>
                </c:pt>
                <c:pt idx="78">
                  <c:v>67.38</c:v>
                </c:pt>
                <c:pt idx="79">
                  <c:v>88.22</c:v>
                </c:pt>
                <c:pt idx="80">
                  <c:v>65.77</c:v>
                </c:pt>
                <c:pt idx="81">
                  <c:v>139.04</c:v>
                </c:pt>
                <c:pt idx="82">
                  <c:v>93.94</c:v>
                </c:pt>
                <c:pt idx="83">
                  <c:v>70.38</c:v>
                </c:pt>
                <c:pt idx="84">
                  <c:v>84.52</c:v>
                </c:pt>
                <c:pt idx="85">
                  <c:v>70.67</c:v>
                </c:pt>
                <c:pt idx="86">
                  <c:v>68.900000000000006</c:v>
                </c:pt>
                <c:pt idx="87">
                  <c:v>74.569999999999993</c:v>
                </c:pt>
                <c:pt idx="88">
                  <c:v>75.86</c:v>
                </c:pt>
                <c:pt idx="89">
                  <c:v>66.790000000000006</c:v>
                </c:pt>
                <c:pt idx="90">
                  <c:v>57.92</c:v>
                </c:pt>
              </c:numCache>
            </c:numRef>
          </c:val>
          <c:smooth val="0"/>
          <c:extLst>
            <c:ext xmlns:c16="http://schemas.microsoft.com/office/drawing/2014/chart" uri="{C3380CC4-5D6E-409C-BE32-E72D297353CC}">
              <c16:uniqueId val="{00000058-6BDE-4EA7-9495-AC7FC75BF4E8}"/>
            </c:ext>
          </c:extLst>
        </c:ser>
        <c:ser>
          <c:idx val="90"/>
          <c:order val="90"/>
          <c:tx>
            <c:strRef>
              <c:f>Full_Table_2012_2021_Chart!$CQ$1</c:f>
              <c:strCache>
                <c:ptCount val="1"/>
                <c:pt idx="0">
                  <c:v>SDT 95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Full_Table_2012_2021_Chart!$CQ$2:$CQ$114</c:f>
              <c:numCache>
                <c:formatCode>General</c:formatCode>
                <c:ptCount val="112"/>
                <c:pt idx="65">
                  <c:v>24.79</c:v>
                </c:pt>
                <c:pt idx="66">
                  <c:v>26.99</c:v>
                </c:pt>
                <c:pt idx="67">
                  <c:v>36.15</c:v>
                </c:pt>
                <c:pt idx="69">
                  <c:v>32.700000000000003</c:v>
                </c:pt>
                <c:pt idx="70">
                  <c:v>29.59</c:v>
                </c:pt>
                <c:pt idx="71">
                  <c:v>35.14</c:v>
                </c:pt>
                <c:pt idx="72">
                  <c:v>28.66</c:v>
                </c:pt>
                <c:pt idx="73">
                  <c:v>25.02</c:v>
                </c:pt>
                <c:pt idx="74">
                  <c:v>21.74</c:v>
                </c:pt>
                <c:pt idx="77">
                  <c:v>27.12</c:v>
                </c:pt>
                <c:pt idx="78">
                  <c:v>32.619999999999997</c:v>
                </c:pt>
                <c:pt idx="79">
                  <c:v>31.16</c:v>
                </c:pt>
                <c:pt idx="80">
                  <c:v>28.92</c:v>
                </c:pt>
                <c:pt idx="81">
                  <c:v>35.979999999999997</c:v>
                </c:pt>
                <c:pt idx="82">
                  <c:v>36.049999999999997</c:v>
                </c:pt>
                <c:pt idx="83">
                  <c:v>27.65</c:v>
                </c:pt>
                <c:pt idx="84">
                  <c:v>29.09</c:v>
                </c:pt>
                <c:pt idx="85">
                  <c:v>21.93</c:v>
                </c:pt>
                <c:pt idx="86">
                  <c:v>19.96</c:v>
                </c:pt>
                <c:pt idx="87">
                  <c:v>21.31</c:v>
                </c:pt>
                <c:pt idx="88">
                  <c:v>32.78</c:v>
                </c:pt>
                <c:pt idx="90">
                  <c:v>25.16</c:v>
                </c:pt>
                <c:pt idx="91">
                  <c:v>36.78</c:v>
                </c:pt>
                <c:pt idx="92">
                  <c:v>28.65</c:v>
                </c:pt>
                <c:pt idx="93">
                  <c:v>18.399999999999999</c:v>
                </c:pt>
                <c:pt idx="94">
                  <c:v>25.34</c:v>
                </c:pt>
                <c:pt idx="95">
                  <c:v>15.41</c:v>
                </c:pt>
                <c:pt idx="96">
                  <c:v>16.91</c:v>
                </c:pt>
                <c:pt idx="97">
                  <c:v>12.93</c:v>
                </c:pt>
                <c:pt idx="98">
                  <c:v>17.66</c:v>
                </c:pt>
                <c:pt idx="99">
                  <c:v>21.52</c:v>
                </c:pt>
                <c:pt idx="100">
                  <c:v>13</c:v>
                </c:pt>
                <c:pt idx="101">
                  <c:v>29.49</c:v>
                </c:pt>
                <c:pt idx="102">
                  <c:v>36.58</c:v>
                </c:pt>
                <c:pt idx="103">
                  <c:v>29.3</c:v>
                </c:pt>
                <c:pt idx="104">
                  <c:v>39.270000000000003</c:v>
                </c:pt>
                <c:pt idx="105">
                  <c:v>23.4</c:v>
                </c:pt>
                <c:pt idx="106">
                  <c:v>20.45</c:v>
                </c:pt>
                <c:pt idx="107">
                  <c:v>16.36</c:v>
                </c:pt>
                <c:pt idx="108">
                  <c:v>15.96</c:v>
                </c:pt>
                <c:pt idx="109">
                  <c:v>15.98</c:v>
                </c:pt>
                <c:pt idx="110">
                  <c:v>11.41</c:v>
                </c:pt>
                <c:pt idx="111">
                  <c:v>20.45</c:v>
                </c:pt>
              </c:numCache>
            </c:numRef>
          </c:val>
          <c:smooth val="0"/>
          <c:extLst>
            <c:ext xmlns:c16="http://schemas.microsoft.com/office/drawing/2014/chart" uri="{C3380CC4-5D6E-409C-BE32-E72D297353CC}">
              <c16:uniqueId val="{00000059-6BDE-4EA7-9495-AC7FC75BF4E8}"/>
            </c:ext>
          </c:extLst>
        </c:ser>
        <c:ser>
          <c:idx val="91"/>
          <c:order val="91"/>
          <c:tx>
            <c:strRef>
              <c:f>Full_Table_2012_2021_Chart!$CR$1</c:f>
              <c:strCache>
                <c:ptCount val="1"/>
                <c:pt idx="0">
                  <c:v>SDT 96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Full_Table_2012_2021_Chart!$CR$2:$CR$114</c:f>
              <c:numCache>
                <c:formatCode>General</c:formatCode>
                <c:ptCount val="112"/>
                <c:pt idx="63">
                  <c:v>49.68</c:v>
                </c:pt>
                <c:pt idx="64">
                  <c:v>50.82</c:v>
                </c:pt>
                <c:pt idx="66">
                  <c:v>36.590000000000003</c:v>
                </c:pt>
                <c:pt idx="67">
                  <c:v>48</c:v>
                </c:pt>
                <c:pt idx="68">
                  <c:v>45.6</c:v>
                </c:pt>
                <c:pt idx="69">
                  <c:v>42.12</c:v>
                </c:pt>
                <c:pt idx="70">
                  <c:v>41.74</c:v>
                </c:pt>
                <c:pt idx="71">
                  <c:v>40.590000000000003</c:v>
                </c:pt>
                <c:pt idx="72">
                  <c:v>37</c:v>
                </c:pt>
                <c:pt idx="73">
                  <c:v>45.89</c:v>
                </c:pt>
                <c:pt idx="75">
                  <c:v>41.02</c:v>
                </c:pt>
                <c:pt idx="76">
                  <c:v>35.69</c:v>
                </c:pt>
                <c:pt idx="77">
                  <c:v>36.89</c:v>
                </c:pt>
                <c:pt idx="78">
                  <c:v>45.06</c:v>
                </c:pt>
                <c:pt idx="79">
                  <c:v>45.89</c:v>
                </c:pt>
              </c:numCache>
            </c:numRef>
          </c:val>
          <c:smooth val="0"/>
          <c:extLst>
            <c:ext xmlns:c16="http://schemas.microsoft.com/office/drawing/2014/chart" uri="{C3380CC4-5D6E-409C-BE32-E72D297353CC}">
              <c16:uniqueId val="{0000005A-6BDE-4EA7-9495-AC7FC75BF4E8}"/>
            </c:ext>
          </c:extLst>
        </c:ser>
        <c:ser>
          <c:idx val="92"/>
          <c:order val="92"/>
          <c:tx>
            <c:strRef>
              <c:f>Full_Table_2012_2021_Chart!$CS$1</c:f>
              <c:strCache>
                <c:ptCount val="1"/>
                <c:pt idx="0">
                  <c:v>SDT 97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Full_Table_2012_2021_Chart!$CS$2:$CS$114</c:f>
              <c:numCache>
                <c:formatCode>General</c:formatCode>
                <c:ptCount val="112"/>
                <c:pt idx="63">
                  <c:v>30.55</c:v>
                </c:pt>
                <c:pt idx="64">
                  <c:v>34.79</c:v>
                </c:pt>
                <c:pt idx="66">
                  <c:v>31.96</c:v>
                </c:pt>
                <c:pt idx="67">
                  <c:v>59.91</c:v>
                </c:pt>
                <c:pt idx="68">
                  <c:v>51.17</c:v>
                </c:pt>
                <c:pt idx="69">
                  <c:v>54.04</c:v>
                </c:pt>
                <c:pt idx="70">
                  <c:v>43.7</c:v>
                </c:pt>
                <c:pt idx="71">
                  <c:v>52.26</c:v>
                </c:pt>
                <c:pt idx="72">
                  <c:v>53.56</c:v>
                </c:pt>
                <c:pt idx="73">
                  <c:v>41.67</c:v>
                </c:pt>
                <c:pt idx="74">
                  <c:v>40.869999999999997</c:v>
                </c:pt>
                <c:pt idx="75">
                  <c:v>48.14</c:v>
                </c:pt>
                <c:pt idx="77">
                  <c:v>45.29</c:v>
                </c:pt>
                <c:pt idx="78">
                  <c:v>48.1</c:v>
                </c:pt>
                <c:pt idx="79">
                  <c:v>57.23</c:v>
                </c:pt>
                <c:pt idx="80">
                  <c:v>50.35</c:v>
                </c:pt>
                <c:pt idx="81">
                  <c:v>56.31</c:v>
                </c:pt>
                <c:pt idx="82">
                  <c:v>54.36</c:v>
                </c:pt>
                <c:pt idx="83">
                  <c:v>49.92</c:v>
                </c:pt>
                <c:pt idx="84">
                  <c:v>49.5</c:v>
                </c:pt>
                <c:pt idx="86">
                  <c:v>40.549999999999997</c:v>
                </c:pt>
                <c:pt idx="87">
                  <c:v>41.28</c:v>
                </c:pt>
                <c:pt idx="88">
                  <c:v>41.86</c:v>
                </c:pt>
                <c:pt idx="89">
                  <c:v>39.04</c:v>
                </c:pt>
                <c:pt idx="90">
                  <c:v>38.21</c:v>
                </c:pt>
                <c:pt idx="91">
                  <c:v>51.03</c:v>
                </c:pt>
                <c:pt idx="92">
                  <c:v>37.090000000000003</c:v>
                </c:pt>
                <c:pt idx="93">
                  <c:v>22.4</c:v>
                </c:pt>
                <c:pt idx="94">
                  <c:v>38.03</c:v>
                </c:pt>
                <c:pt idx="95">
                  <c:v>22</c:v>
                </c:pt>
                <c:pt idx="96">
                  <c:v>30.8</c:v>
                </c:pt>
                <c:pt idx="97">
                  <c:v>27.55</c:v>
                </c:pt>
                <c:pt idx="98">
                  <c:v>35.950000000000003</c:v>
                </c:pt>
                <c:pt idx="99">
                  <c:v>34.71</c:v>
                </c:pt>
                <c:pt idx="100">
                  <c:v>19.23</c:v>
                </c:pt>
                <c:pt idx="101">
                  <c:v>43.6</c:v>
                </c:pt>
                <c:pt idx="102">
                  <c:v>25.41</c:v>
                </c:pt>
                <c:pt idx="103">
                  <c:v>38.590000000000003</c:v>
                </c:pt>
                <c:pt idx="104">
                  <c:v>24.69</c:v>
                </c:pt>
                <c:pt idx="105">
                  <c:v>34.71</c:v>
                </c:pt>
                <c:pt idx="106">
                  <c:v>31.52</c:v>
                </c:pt>
                <c:pt idx="107">
                  <c:v>23.95</c:v>
                </c:pt>
                <c:pt idx="108">
                  <c:v>29.06</c:v>
                </c:pt>
                <c:pt idx="109">
                  <c:v>32.119999999999997</c:v>
                </c:pt>
                <c:pt idx="110">
                  <c:v>20.84</c:v>
                </c:pt>
                <c:pt idx="111">
                  <c:v>37.07</c:v>
                </c:pt>
              </c:numCache>
            </c:numRef>
          </c:val>
          <c:smooth val="0"/>
          <c:extLst>
            <c:ext xmlns:c16="http://schemas.microsoft.com/office/drawing/2014/chart" uri="{C3380CC4-5D6E-409C-BE32-E72D297353CC}">
              <c16:uniqueId val="{0000005B-6BDE-4EA7-9495-AC7FC75BF4E8}"/>
            </c:ext>
          </c:extLst>
        </c:ser>
        <c:ser>
          <c:idx val="93"/>
          <c:order val="93"/>
          <c:tx>
            <c:strRef>
              <c:f>Full_Table_2012_2021_Chart!$CT$1</c:f>
              <c:strCache>
                <c:ptCount val="1"/>
                <c:pt idx="0">
                  <c:v>SDT 98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Full_Table_2012_2021_Chart!$CT$2:$CT$114</c:f>
              <c:numCache>
                <c:formatCode>General</c:formatCode>
                <c:ptCount val="112"/>
                <c:pt idx="63">
                  <c:v>75.83</c:v>
                </c:pt>
                <c:pt idx="64">
                  <c:v>81.03</c:v>
                </c:pt>
                <c:pt idx="65">
                  <c:v>71.39</c:v>
                </c:pt>
                <c:pt idx="66">
                  <c:v>59.6</c:v>
                </c:pt>
                <c:pt idx="67">
                  <c:v>66.11</c:v>
                </c:pt>
                <c:pt idx="68">
                  <c:v>65.81</c:v>
                </c:pt>
                <c:pt idx="69">
                  <c:v>60.96</c:v>
                </c:pt>
                <c:pt idx="70">
                  <c:v>50.66</c:v>
                </c:pt>
                <c:pt idx="71">
                  <c:v>56.8</c:v>
                </c:pt>
                <c:pt idx="72">
                  <c:v>48.3</c:v>
                </c:pt>
                <c:pt idx="73">
                  <c:v>63.81</c:v>
                </c:pt>
                <c:pt idx="74">
                  <c:v>53.88</c:v>
                </c:pt>
                <c:pt idx="75">
                  <c:v>66.03</c:v>
                </c:pt>
                <c:pt idx="76">
                  <c:v>55.21</c:v>
                </c:pt>
                <c:pt idx="77">
                  <c:v>57.35</c:v>
                </c:pt>
                <c:pt idx="78">
                  <c:v>55.33</c:v>
                </c:pt>
                <c:pt idx="79">
                  <c:v>59.7</c:v>
                </c:pt>
                <c:pt idx="80">
                  <c:v>54.98</c:v>
                </c:pt>
                <c:pt idx="81">
                  <c:v>68.48</c:v>
                </c:pt>
                <c:pt idx="82">
                  <c:v>58.12</c:v>
                </c:pt>
                <c:pt idx="83">
                  <c:v>62.69</c:v>
                </c:pt>
                <c:pt idx="84">
                  <c:v>54.03</c:v>
                </c:pt>
                <c:pt idx="85">
                  <c:v>50.98</c:v>
                </c:pt>
                <c:pt idx="86">
                  <c:v>52.12</c:v>
                </c:pt>
                <c:pt idx="87">
                  <c:v>45.66</c:v>
                </c:pt>
                <c:pt idx="88">
                  <c:v>48.76</c:v>
                </c:pt>
                <c:pt idx="89">
                  <c:v>41.68</c:v>
                </c:pt>
                <c:pt idx="90">
                  <c:v>43.75</c:v>
                </c:pt>
                <c:pt idx="91">
                  <c:v>56.51</c:v>
                </c:pt>
                <c:pt idx="92">
                  <c:v>48.85</c:v>
                </c:pt>
                <c:pt idx="93">
                  <c:v>31.25</c:v>
                </c:pt>
                <c:pt idx="94">
                  <c:v>45.96</c:v>
                </c:pt>
                <c:pt idx="95">
                  <c:v>39.93</c:v>
                </c:pt>
                <c:pt idx="96">
                  <c:v>44.85</c:v>
                </c:pt>
                <c:pt idx="97">
                  <c:v>36.549999999999997</c:v>
                </c:pt>
                <c:pt idx="98">
                  <c:v>48.81</c:v>
                </c:pt>
                <c:pt idx="99">
                  <c:v>50.42</c:v>
                </c:pt>
                <c:pt idx="100">
                  <c:v>34.42</c:v>
                </c:pt>
                <c:pt idx="101">
                  <c:v>50.08</c:v>
                </c:pt>
                <c:pt idx="102">
                  <c:v>41.81</c:v>
                </c:pt>
                <c:pt idx="103">
                  <c:v>52.14</c:v>
                </c:pt>
                <c:pt idx="104">
                  <c:v>47.95</c:v>
                </c:pt>
                <c:pt idx="105">
                  <c:v>51.56</c:v>
                </c:pt>
                <c:pt idx="106">
                  <c:v>41.71</c:v>
                </c:pt>
                <c:pt idx="107">
                  <c:v>48.5</c:v>
                </c:pt>
                <c:pt idx="108">
                  <c:v>0</c:v>
                </c:pt>
                <c:pt idx="109">
                  <c:v>0</c:v>
                </c:pt>
                <c:pt idx="110">
                  <c:v>26.46</c:v>
                </c:pt>
                <c:pt idx="111">
                  <c:v>48.36</c:v>
                </c:pt>
              </c:numCache>
            </c:numRef>
          </c:val>
          <c:smooth val="0"/>
          <c:extLst>
            <c:ext xmlns:c16="http://schemas.microsoft.com/office/drawing/2014/chart" uri="{C3380CC4-5D6E-409C-BE32-E72D297353CC}">
              <c16:uniqueId val="{0000005C-6BDE-4EA7-9495-AC7FC75BF4E8}"/>
            </c:ext>
          </c:extLst>
        </c:ser>
        <c:ser>
          <c:idx val="94"/>
          <c:order val="94"/>
          <c:tx>
            <c:strRef>
              <c:f>Full_Table_2012_2021_Chart!$CU$1</c:f>
              <c:strCache>
                <c:ptCount val="1"/>
                <c:pt idx="0">
                  <c:v>SDT 99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Full_Table_2012_2021_Chart!$CU$2:$CU$114</c:f>
              <c:numCache>
                <c:formatCode>General</c:formatCode>
                <c:ptCount val="112"/>
                <c:pt idx="63">
                  <c:v>54.69</c:v>
                </c:pt>
                <c:pt idx="64">
                  <c:v>57.11</c:v>
                </c:pt>
                <c:pt idx="65">
                  <c:v>36.24</c:v>
                </c:pt>
                <c:pt idx="66">
                  <c:v>31.35</c:v>
                </c:pt>
                <c:pt idx="67">
                  <c:v>50.58</c:v>
                </c:pt>
                <c:pt idx="68">
                  <c:v>44.52</c:v>
                </c:pt>
                <c:pt idx="69">
                  <c:v>37.54</c:v>
                </c:pt>
                <c:pt idx="70">
                  <c:v>32.880000000000003</c:v>
                </c:pt>
                <c:pt idx="71">
                  <c:v>38.65</c:v>
                </c:pt>
                <c:pt idx="72">
                  <c:v>35.119999999999997</c:v>
                </c:pt>
                <c:pt idx="73">
                  <c:v>30.76</c:v>
                </c:pt>
                <c:pt idx="74">
                  <c:v>25.99</c:v>
                </c:pt>
                <c:pt idx="75">
                  <c:v>30.56</c:v>
                </c:pt>
                <c:pt idx="76">
                  <c:v>29.61</c:v>
                </c:pt>
                <c:pt idx="77">
                  <c:v>36.31</c:v>
                </c:pt>
                <c:pt idx="78">
                  <c:v>39.06</c:v>
                </c:pt>
                <c:pt idx="79">
                  <c:v>33.56</c:v>
                </c:pt>
                <c:pt idx="80">
                  <c:v>33.61</c:v>
                </c:pt>
              </c:numCache>
            </c:numRef>
          </c:val>
          <c:smooth val="0"/>
          <c:extLst>
            <c:ext xmlns:c16="http://schemas.microsoft.com/office/drawing/2014/chart" uri="{C3380CC4-5D6E-409C-BE32-E72D297353CC}">
              <c16:uniqueId val="{0000005D-6BDE-4EA7-9495-AC7FC75BF4E8}"/>
            </c:ext>
          </c:extLst>
        </c:ser>
        <c:ser>
          <c:idx val="95"/>
          <c:order val="95"/>
          <c:tx>
            <c:strRef>
              <c:f>Full_Table_2012_2021_Chart!$CV$1</c:f>
              <c:strCache>
                <c:ptCount val="1"/>
                <c:pt idx="0">
                  <c:v>SDT 100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Full_Table_2012_2021_Chart!$CV$2:$CV$114</c:f>
              <c:numCache>
                <c:formatCode>General</c:formatCode>
                <c:ptCount val="112"/>
                <c:pt idx="63">
                  <c:v>43.15</c:v>
                </c:pt>
                <c:pt idx="64">
                  <c:v>46.04</c:v>
                </c:pt>
                <c:pt idx="65">
                  <c:v>45.93</c:v>
                </c:pt>
                <c:pt idx="66">
                  <c:v>31.96</c:v>
                </c:pt>
                <c:pt idx="67">
                  <c:v>46.93</c:v>
                </c:pt>
                <c:pt idx="68">
                  <c:v>46.77</c:v>
                </c:pt>
                <c:pt idx="69">
                  <c:v>40.090000000000003</c:v>
                </c:pt>
                <c:pt idx="70">
                  <c:v>32.020000000000003</c:v>
                </c:pt>
                <c:pt idx="71">
                  <c:v>42.03</c:v>
                </c:pt>
                <c:pt idx="72">
                  <c:v>37.479999999999997</c:v>
                </c:pt>
                <c:pt idx="73">
                  <c:v>35.11</c:v>
                </c:pt>
                <c:pt idx="74">
                  <c:v>28.15</c:v>
                </c:pt>
                <c:pt idx="75">
                  <c:v>38.56</c:v>
                </c:pt>
                <c:pt idx="76">
                  <c:v>31.2</c:v>
                </c:pt>
                <c:pt idx="77">
                  <c:v>45.33</c:v>
                </c:pt>
                <c:pt idx="78">
                  <c:v>39.33</c:v>
                </c:pt>
                <c:pt idx="79">
                  <c:v>44.18</c:v>
                </c:pt>
                <c:pt idx="80">
                  <c:v>39.76</c:v>
                </c:pt>
                <c:pt idx="81">
                  <c:v>49.57</c:v>
                </c:pt>
                <c:pt idx="82">
                  <c:v>51.93</c:v>
                </c:pt>
                <c:pt idx="83">
                  <c:v>39.22</c:v>
                </c:pt>
                <c:pt idx="84">
                  <c:v>36.369999999999997</c:v>
                </c:pt>
                <c:pt idx="85">
                  <c:v>29.57</c:v>
                </c:pt>
                <c:pt idx="86">
                  <c:v>39.299999999999997</c:v>
                </c:pt>
                <c:pt idx="87">
                  <c:v>27.94</c:v>
                </c:pt>
                <c:pt idx="88">
                  <c:v>23.6</c:v>
                </c:pt>
                <c:pt idx="89">
                  <c:v>36.07</c:v>
                </c:pt>
                <c:pt idx="90">
                  <c:v>34.18</c:v>
                </c:pt>
                <c:pt idx="91">
                  <c:v>41.77</c:v>
                </c:pt>
                <c:pt idx="92">
                  <c:v>40.049999999999997</c:v>
                </c:pt>
                <c:pt idx="93">
                  <c:v>27.13</c:v>
                </c:pt>
                <c:pt idx="94">
                  <c:v>36.61</c:v>
                </c:pt>
                <c:pt idx="95">
                  <c:v>18.46</c:v>
                </c:pt>
                <c:pt idx="96">
                  <c:v>24.09</c:v>
                </c:pt>
                <c:pt idx="97">
                  <c:v>13.57</c:v>
                </c:pt>
                <c:pt idx="98">
                  <c:v>17.97</c:v>
                </c:pt>
                <c:pt idx="99">
                  <c:v>2.38</c:v>
                </c:pt>
                <c:pt idx="100">
                  <c:v>12.87</c:v>
                </c:pt>
                <c:pt idx="101">
                  <c:v>34.9</c:v>
                </c:pt>
                <c:pt idx="102">
                  <c:v>26.5</c:v>
                </c:pt>
                <c:pt idx="103">
                  <c:v>31.67</c:v>
                </c:pt>
                <c:pt idx="104">
                  <c:v>26.59</c:v>
                </c:pt>
                <c:pt idx="105">
                  <c:v>24.24</c:v>
                </c:pt>
                <c:pt idx="106">
                  <c:v>19.37</c:v>
                </c:pt>
                <c:pt idx="107">
                  <c:v>17.059999999999999</c:v>
                </c:pt>
                <c:pt idx="108">
                  <c:v>15.88</c:v>
                </c:pt>
                <c:pt idx="109">
                  <c:v>16.09</c:v>
                </c:pt>
                <c:pt idx="110">
                  <c:v>0</c:v>
                </c:pt>
                <c:pt idx="111">
                  <c:v>15.44</c:v>
                </c:pt>
              </c:numCache>
            </c:numRef>
          </c:val>
          <c:smooth val="0"/>
          <c:extLst>
            <c:ext xmlns:c16="http://schemas.microsoft.com/office/drawing/2014/chart" uri="{C3380CC4-5D6E-409C-BE32-E72D297353CC}">
              <c16:uniqueId val="{0000005E-6BDE-4EA7-9495-AC7FC75BF4E8}"/>
            </c:ext>
          </c:extLst>
        </c:ser>
        <c:ser>
          <c:idx val="96"/>
          <c:order val="96"/>
          <c:tx>
            <c:strRef>
              <c:f>Full_Table_2012_2021_Chart!$CW$1</c:f>
              <c:strCache>
                <c:ptCount val="1"/>
                <c:pt idx="0">
                  <c:v>SDT 101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Full_Table_2012_2021_Chart!$CW$2:$CW$114</c:f>
              <c:numCache>
                <c:formatCode>General</c:formatCode>
                <c:ptCount val="112"/>
                <c:pt idx="63">
                  <c:v>38.83</c:v>
                </c:pt>
                <c:pt idx="64">
                  <c:v>43.22</c:v>
                </c:pt>
                <c:pt idx="65">
                  <c:v>46.75</c:v>
                </c:pt>
                <c:pt idx="66">
                  <c:v>36.42</c:v>
                </c:pt>
                <c:pt idx="67">
                  <c:v>48.08</c:v>
                </c:pt>
                <c:pt idx="68">
                  <c:v>50.3</c:v>
                </c:pt>
                <c:pt idx="69">
                  <c:v>49.06</c:v>
                </c:pt>
                <c:pt idx="70">
                  <c:v>42.17</c:v>
                </c:pt>
                <c:pt idx="72">
                  <c:v>41.14</c:v>
                </c:pt>
                <c:pt idx="73">
                  <c:v>37.47</c:v>
                </c:pt>
                <c:pt idx="74">
                  <c:v>38.96</c:v>
                </c:pt>
                <c:pt idx="75">
                  <c:v>40.56</c:v>
                </c:pt>
                <c:pt idx="76">
                  <c:v>31.37</c:v>
                </c:pt>
                <c:pt idx="77">
                  <c:v>36.159999999999997</c:v>
                </c:pt>
                <c:pt idx="78">
                  <c:v>35.86</c:v>
                </c:pt>
                <c:pt idx="79">
                  <c:v>50.44</c:v>
                </c:pt>
                <c:pt idx="80">
                  <c:v>44.08</c:v>
                </c:pt>
                <c:pt idx="81">
                  <c:v>52.48</c:v>
                </c:pt>
                <c:pt idx="82">
                  <c:v>48.82</c:v>
                </c:pt>
                <c:pt idx="83">
                  <c:v>39.03</c:v>
                </c:pt>
                <c:pt idx="84">
                  <c:v>44.63</c:v>
                </c:pt>
                <c:pt idx="86">
                  <c:v>33.29</c:v>
                </c:pt>
                <c:pt idx="87">
                  <c:v>29.71</c:v>
                </c:pt>
                <c:pt idx="88">
                  <c:v>28.56</c:v>
                </c:pt>
                <c:pt idx="89">
                  <c:v>32.340000000000003</c:v>
                </c:pt>
                <c:pt idx="90">
                  <c:v>29.99</c:v>
                </c:pt>
                <c:pt idx="91">
                  <c:v>45.28</c:v>
                </c:pt>
                <c:pt idx="92">
                  <c:v>34.42</c:v>
                </c:pt>
                <c:pt idx="93">
                  <c:v>29.07</c:v>
                </c:pt>
                <c:pt idx="94">
                  <c:v>33.68</c:v>
                </c:pt>
                <c:pt idx="95">
                  <c:v>20.69</c:v>
                </c:pt>
                <c:pt idx="96">
                  <c:v>27.57</c:v>
                </c:pt>
                <c:pt idx="97">
                  <c:v>21.41</c:v>
                </c:pt>
                <c:pt idx="98">
                  <c:v>31.68</c:v>
                </c:pt>
                <c:pt idx="99">
                  <c:v>32.14</c:v>
                </c:pt>
                <c:pt idx="100">
                  <c:v>22.22</c:v>
                </c:pt>
                <c:pt idx="101">
                  <c:v>45.18</c:v>
                </c:pt>
                <c:pt idx="102">
                  <c:v>27.98</c:v>
                </c:pt>
                <c:pt idx="103">
                  <c:v>39.65</c:v>
                </c:pt>
                <c:pt idx="104">
                  <c:v>37.74</c:v>
                </c:pt>
                <c:pt idx="105">
                  <c:v>32.21</c:v>
                </c:pt>
                <c:pt idx="106">
                  <c:v>32.01</c:v>
                </c:pt>
                <c:pt idx="107">
                  <c:v>29.95</c:v>
                </c:pt>
                <c:pt idx="108">
                  <c:v>26.87</c:v>
                </c:pt>
                <c:pt idx="109">
                  <c:v>28.09</c:v>
                </c:pt>
                <c:pt idx="110">
                  <c:v>19.47</c:v>
                </c:pt>
                <c:pt idx="111">
                  <c:v>36.619999999999997</c:v>
                </c:pt>
              </c:numCache>
            </c:numRef>
          </c:val>
          <c:smooth val="0"/>
          <c:extLst>
            <c:ext xmlns:c16="http://schemas.microsoft.com/office/drawing/2014/chart" uri="{C3380CC4-5D6E-409C-BE32-E72D297353CC}">
              <c16:uniqueId val="{0000005F-6BDE-4EA7-9495-AC7FC75BF4E8}"/>
            </c:ext>
          </c:extLst>
        </c:ser>
        <c:ser>
          <c:idx val="97"/>
          <c:order val="97"/>
          <c:tx>
            <c:strRef>
              <c:f>Full_Table_2012_2021_Chart!$CX$1</c:f>
              <c:strCache>
                <c:ptCount val="1"/>
                <c:pt idx="0">
                  <c:v>SDT 102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Full_Table_2012_2021_Chart!$CX$2:$CX$114</c:f>
              <c:numCache>
                <c:formatCode>General</c:formatCode>
                <c:ptCount val="112"/>
                <c:pt idx="63">
                  <c:v>43.07</c:v>
                </c:pt>
                <c:pt idx="64">
                  <c:v>46.47</c:v>
                </c:pt>
                <c:pt idx="65">
                  <c:v>53.9</c:v>
                </c:pt>
                <c:pt idx="66">
                  <c:v>37.76</c:v>
                </c:pt>
                <c:pt idx="67">
                  <c:v>51.32</c:v>
                </c:pt>
                <c:pt idx="68">
                  <c:v>46.97</c:v>
                </c:pt>
                <c:pt idx="69">
                  <c:v>41.86</c:v>
                </c:pt>
                <c:pt idx="70">
                  <c:v>37.659999999999997</c:v>
                </c:pt>
                <c:pt idx="71">
                  <c:v>46.41</c:v>
                </c:pt>
                <c:pt idx="72">
                  <c:v>38.89</c:v>
                </c:pt>
                <c:pt idx="73">
                  <c:v>47.92</c:v>
                </c:pt>
                <c:pt idx="74">
                  <c:v>33.64</c:v>
                </c:pt>
                <c:pt idx="75">
                  <c:v>37.884999999999998</c:v>
                </c:pt>
                <c:pt idx="76">
                  <c:v>33.130000000000003</c:v>
                </c:pt>
                <c:pt idx="77">
                  <c:v>40.28</c:v>
                </c:pt>
                <c:pt idx="78">
                  <c:v>44.12</c:v>
                </c:pt>
                <c:pt idx="79">
                  <c:v>43.03</c:v>
                </c:pt>
                <c:pt idx="80">
                  <c:v>32.700000000000003</c:v>
                </c:pt>
                <c:pt idx="81">
                  <c:v>44.8</c:v>
                </c:pt>
                <c:pt idx="82">
                  <c:v>41.15</c:v>
                </c:pt>
                <c:pt idx="83">
                  <c:v>35.659999999999997</c:v>
                </c:pt>
                <c:pt idx="85">
                  <c:v>35.53</c:v>
                </c:pt>
                <c:pt idx="86">
                  <c:v>33.19</c:v>
                </c:pt>
                <c:pt idx="87">
                  <c:v>29.46</c:v>
                </c:pt>
                <c:pt idx="88">
                  <c:v>28.51</c:v>
                </c:pt>
                <c:pt idx="89">
                  <c:v>35.36</c:v>
                </c:pt>
                <c:pt idx="90">
                  <c:v>32.119999999999997</c:v>
                </c:pt>
                <c:pt idx="91">
                  <c:v>46.62</c:v>
                </c:pt>
                <c:pt idx="92">
                  <c:v>32.340000000000003</c:v>
                </c:pt>
                <c:pt idx="93">
                  <c:v>20.68</c:v>
                </c:pt>
                <c:pt idx="94">
                  <c:v>31.06</c:v>
                </c:pt>
                <c:pt idx="95">
                  <c:v>21.64</c:v>
                </c:pt>
                <c:pt idx="96">
                  <c:v>26.9</c:v>
                </c:pt>
                <c:pt idx="97">
                  <c:v>26.31</c:v>
                </c:pt>
                <c:pt idx="98">
                  <c:v>33.68</c:v>
                </c:pt>
                <c:pt idx="99">
                  <c:v>34.47</c:v>
                </c:pt>
                <c:pt idx="100">
                  <c:v>15.77</c:v>
                </c:pt>
                <c:pt idx="101">
                  <c:v>43.43</c:v>
                </c:pt>
                <c:pt idx="102">
                  <c:v>33.96</c:v>
                </c:pt>
                <c:pt idx="103">
                  <c:v>41.54</c:v>
                </c:pt>
                <c:pt idx="104">
                  <c:v>38.380000000000003</c:v>
                </c:pt>
                <c:pt idx="105">
                  <c:v>36.340000000000003</c:v>
                </c:pt>
                <c:pt idx="106">
                  <c:v>32.909999999999997</c:v>
                </c:pt>
                <c:pt idx="107">
                  <c:v>27.75</c:v>
                </c:pt>
                <c:pt idx="108">
                  <c:v>28.64</c:v>
                </c:pt>
                <c:pt idx="109">
                  <c:v>27.56</c:v>
                </c:pt>
                <c:pt idx="110">
                  <c:v>21.53</c:v>
                </c:pt>
                <c:pt idx="111">
                  <c:v>34.43</c:v>
                </c:pt>
              </c:numCache>
            </c:numRef>
          </c:val>
          <c:smooth val="0"/>
          <c:extLst>
            <c:ext xmlns:c16="http://schemas.microsoft.com/office/drawing/2014/chart" uri="{C3380CC4-5D6E-409C-BE32-E72D297353CC}">
              <c16:uniqueId val="{00000060-6BDE-4EA7-9495-AC7FC75BF4E8}"/>
            </c:ext>
          </c:extLst>
        </c:ser>
        <c:ser>
          <c:idx val="98"/>
          <c:order val="98"/>
          <c:tx>
            <c:strRef>
              <c:f>Full_Table_2012_2021_Chart!$CY$1</c:f>
              <c:strCache>
                <c:ptCount val="1"/>
                <c:pt idx="0">
                  <c:v>SDT 103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Full_Table_2012_2021_Chart!$CY$2:$CY$114</c:f>
              <c:numCache>
                <c:formatCode>General</c:formatCode>
                <c:ptCount val="112"/>
                <c:pt idx="63">
                  <c:v>51.82</c:v>
                </c:pt>
                <c:pt idx="64">
                  <c:v>55.54</c:v>
                </c:pt>
                <c:pt idx="65">
                  <c:v>50.63</c:v>
                </c:pt>
                <c:pt idx="66">
                  <c:v>49.06</c:v>
                </c:pt>
                <c:pt idx="67">
                  <c:v>54.78</c:v>
                </c:pt>
                <c:pt idx="68">
                  <c:v>57.82</c:v>
                </c:pt>
                <c:pt idx="69">
                  <c:v>52.98</c:v>
                </c:pt>
                <c:pt idx="70">
                  <c:v>45.68</c:v>
                </c:pt>
                <c:pt idx="71">
                  <c:v>54.06</c:v>
                </c:pt>
                <c:pt idx="72">
                  <c:v>51.71</c:v>
                </c:pt>
                <c:pt idx="73">
                  <c:v>36.54</c:v>
                </c:pt>
                <c:pt idx="74">
                  <c:v>40.96</c:v>
                </c:pt>
                <c:pt idx="75">
                  <c:v>44.97</c:v>
                </c:pt>
                <c:pt idx="76">
                  <c:v>40.090000000000003</c:v>
                </c:pt>
                <c:pt idx="77">
                  <c:v>45.15</c:v>
                </c:pt>
                <c:pt idx="78">
                  <c:v>27.2</c:v>
                </c:pt>
                <c:pt idx="79">
                  <c:v>50.38</c:v>
                </c:pt>
                <c:pt idx="80">
                  <c:v>40.46</c:v>
                </c:pt>
                <c:pt idx="81">
                  <c:v>57.46</c:v>
                </c:pt>
                <c:pt idx="82">
                  <c:v>57.71</c:v>
                </c:pt>
                <c:pt idx="83">
                  <c:v>43.98</c:v>
                </c:pt>
                <c:pt idx="85">
                  <c:v>37.06</c:v>
                </c:pt>
                <c:pt idx="86">
                  <c:v>42.56</c:v>
                </c:pt>
                <c:pt idx="87">
                  <c:v>41.09</c:v>
                </c:pt>
                <c:pt idx="88">
                  <c:v>35.200000000000003</c:v>
                </c:pt>
                <c:pt idx="89">
                  <c:v>41.41</c:v>
                </c:pt>
                <c:pt idx="90">
                  <c:v>42.2</c:v>
                </c:pt>
                <c:pt idx="91">
                  <c:v>37.130000000000003</c:v>
                </c:pt>
                <c:pt idx="92">
                  <c:v>44.09</c:v>
                </c:pt>
                <c:pt idx="93">
                  <c:v>25.36</c:v>
                </c:pt>
                <c:pt idx="94">
                  <c:v>43.87</c:v>
                </c:pt>
                <c:pt idx="95">
                  <c:v>23.16</c:v>
                </c:pt>
                <c:pt idx="96">
                  <c:v>31.19</c:v>
                </c:pt>
                <c:pt idx="97">
                  <c:v>28.99</c:v>
                </c:pt>
                <c:pt idx="98">
                  <c:v>34.299999999999997</c:v>
                </c:pt>
                <c:pt idx="99">
                  <c:v>37.31</c:v>
                </c:pt>
                <c:pt idx="100">
                  <c:v>18.05</c:v>
                </c:pt>
                <c:pt idx="101">
                  <c:v>46.07</c:v>
                </c:pt>
                <c:pt idx="102">
                  <c:v>44.51</c:v>
                </c:pt>
                <c:pt idx="103">
                  <c:v>45.27</c:v>
                </c:pt>
                <c:pt idx="104">
                  <c:v>37.26</c:v>
                </c:pt>
                <c:pt idx="105">
                  <c:v>38.619999999999997</c:v>
                </c:pt>
                <c:pt idx="106">
                  <c:v>35.89</c:v>
                </c:pt>
                <c:pt idx="107">
                  <c:v>34.83</c:v>
                </c:pt>
                <c:pt idx="108">
                  <c:v>33.76</c:v>
                </c:pt>
                <c:pt idx="109">
                  <c:v>32.85</c:v>
                </c:pt>
                <c:pt idx="110">
                  <c:v>24.38</c:v>
                </c:pt>
                <c:pt idx="111">
                  <c:v>37.78</c:v>
                </c:pt>
              </c:numCache>
            </c:numRef>
          </c:val>
          <c:smooth val="0"/>
          <c:extLst>
            <c:ext xmlns:c16="http://schemas.microsoft.com/office/drawing/2014/chart" uri="{C3380CC4-5D6E-409C-BE32-E72D297353CC}">
              <c16:uniqueId val="{00000061-6BDE-4EA7-9495-AC7FC75BF4E8}"/>
            </c:ext>
          </c:extLst>
        </c:ser>
        <c:ser>
          <c:idx val="99"/>
          <c:order val="99"/>
          <c:tx>
            <c:strRef>
              <c:f>Full_Table_2012_2021_Chart!$CZ$1</c:f>
              <c:strCache>
                <c:ptCount val="1"/>
                <c:pt idx="0">
                  <c:v>SDT 104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Full_Table_2012_2021_Chart!$CZ$2:$CZ$114</c:f>
              <c:numCache>
                <c:formatCode>General</c:formatCode>
                <c:ptCount val="112"/>
                <c:pt idx="64">
                  <c:v>84.82</c:v>
                </c:pt>
                <c:pt idx="65">
                  <c:v>90.86</c:v>
                </c:pt>
                <c:pt idx="66">
                  <c:v>74.45</c:v>
                </c:pt>
                <c:pt idx="67">
                  <c:v>77.569999999999993</c:v>
                </c:pt>
                <c:pt idx="68">
                  <c:v>75.040000000000006</c:v>
                </c:pt>
                <c:pt idx="69">
                  <c:v>57.92</c:v>
                </c:pt>
                <c:pt idx="70">
                  <c:v>70.48</c:v>
                </c:pt>
                <c:pt idx="71">
                  <c:v>80.64</c:v>
                </c:pt>
                <c:pt idx="72">
                  <c:v>77.87</c:v>
                </c:pt>
                <c:pt idx="73">
                  <c:v>79.36</c:v>
                </c:pt>
                <c:pt idx="74">
                  <c:v>73.180000000000007</c:v>
                </c:pt>
                <c:pt idx="75">
                  <c:v>86.13</c:v>
                </c:pt>
                <c:pt idx="76">
                  <c:v>67.61</c:v>
                </c:pt>
                <c:pt idx="77">
                  <c:v>61.92</c:v>
                </c:pt>
                <c:pt idx="79">
                  <c:v>73.78</c:v>
                </c:pt>
                <c:pt idx="80">
                  <c:v>70.16</c:v>
                </c:pt>
                <c:pt idx="81">
                  <c:v>73.16</c:v>
                </c:pt>
                <c:pt idx="82">
                  <c:v>71.59</c:v>
                </c:pt>
                <c:pt idx="83">
                  <c:v>59.87</c:v>
                </c:pt>
                <c:pt idx="84">
                  <c:v>66.12</c:v>
                </c:pt>
                <c:pt idx="85">
                  <c:v>60.37</c:v>
                </c:pt>
                <c:pt idx="86">
                  <c:v>66.52</c:v>
                </c:pt>
                <c:pt idx="87">
                  <c:v>60.91</c:v>
                </c:pt>
                <c:pt idx="91">
                  <c:v>65.33</c:v>
                </c:pt>
                <c:pt idx="92">
                  <c:v>59.13</c:v>
                </c:pt>
                <c:pt idx="93">
                  <c:v>44.97</c:v>
                </c:pt>
                <c:pt idx="94">
                  <c:v>49.92</c:v>
                </c:pt>
                <c:pt idx="95">
                  <c:v>34.1</c:v>
                </c:pt>
                <c:pt idx="96">
                  <c:v>48.66</c:v>
                </c:pt>
                <c:pt idx="97">
                  <c:v>42.85</c:v>
                </c:pt>
                <c:pt idx="98">
                  <c:v>54.6</c:v>
                </c:pt>
                <c:pt idx="99">
                  <c:v>50.95</c:v>
                </c:pt>
                <c:pt idx="100">
                  <c:v>25.47</c:v>
                </c:pt>
                <c:pt idx="101">
                  <c:v>60.34</c:v>
                </c:pt>
                <c:pt idx="102">
                  <c:v>43.39</c:v>
                </c:pt>
                <c:pt idx="103">
                  <c:v>61.2</c:v>
                </c:pt>
                <c:pt idx="104">
                  <c:v>61.76</c:v>
                </c:pt>
                <c:pt idx="105">
                  <c:v>51.46</c:v>
                </c:pt>
                <c:pt idx="106">
                  <c:v>54.09</c:v>
                </c:pt>
                <c:pt idx="107">
                  <c:v>50.59</c:v>
                </c:pt>
                <c:pt idx="108">
                  <c:v>53.36</c:v>
                </c:pt>
                <c:pt idx="109">
                  <c:v>42.66</c:v>
                </c:pt>
                <c:pt idx="110">
                  <c:v>34.04</c:v>
                </c:pt>
                <c:pt idx="111">
                  <c:v>56.24</c:v>
                </c:pt>
              </c:numCache>
            </c:numRef>
          </c:val>
          <c:smooth val="0"/>
          <c:extLst>
            <c:ext xmlns:c16="http://schemas.microsoft.com/office/drawing/2014/chart" uri="{C3380CC4-5D6E-409C-BE32-E72D297353CC}">
              <c16:uniqueId val="{00000062-6BDE-4EA7-9495-AC7FC75BF4E8}"/>
            </c:ext>
          </c:extLst>
        </c:ser>
        <c:ser>
          <c:idx val="100"/>
          <c:order val="100"/>
          <c:tx>
            <c:strRef>
              <c:f>Full_Table_2012_2021_Chart!$DA$1</c:f>
              <c:strCache>
                <c:ptCount val="1"/>
                <c:pt idx="0">
                  <c:v>SDT 105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Full_Table_2012_2021_Chart!$DA$2:$DA$114</c:f>
              <c:numCache>
                <c:formatCode>General</c:formatCode>
                <c:ptCount val="112"/>
                <c:pt idx="63">
                  <c:v>54.66</c:v>
                </c:pt>
                <c:pt idx="65">
                  <c:v>55.73</c:v>
                </c:pt>
                <c:pt idx="66">
                  <c:v>45.52</c:v>
                </c:pt>
                <c:pt idx="67">
                  <c:v>47.38</c:v>
                </c:pt>
                <c:pt idx="68">
                  <c:v>55.23</c:v>
                </c:pt>
                <c:pt idx="69">
                  <c:v>51.41</c:v>
                </c:pt>
                <c:pt idx="70">
                  <c:v>38.11</c:v>
                </c:pt>
                <c:pt idx="71">
                  <c:v>48.86</c:v>
                </c:pt>
                <c:pt idx="72">
                  <c:v>44.77</c:v>
                </c:pt>
                <c:pt idx="73">
                  <c:v>42.88</c:v>
                </c:pt>
                <c:pt idx="74">
                  <c:v>35.659999999999997</c:v>
                </c:pt>
                <c:pt idx="75">
                  <c:v>46.69</c:v>
                </c:pt>
                <c:pt idx="76">
                  <c:v>44.71</c:v>
                </c:pt>
                <c:pt idx="77">
                  <c:v>50.79</c:v>
                </c:pt>
                <c:pt idx="78">
                  <c:v>49.63</c:v>
                </c:pt>
                <c:pt idx="79">
                  <c:v>47.47</c:v>
                </c:pt>
                <c:pt idx="80">
                  <c:v>40.369999999999997</c:v>
                </c:pt>
                <c:pt idx="81">
                  <c:v>51.32</c:v>
                </c:pt>
                <c:pt idx="82">
                  <c:v>53.54</c:v>
                </c:pt>
                <c:pt idx="83">
                  <c:v>38.81</c:v>
                </c:pt>
                <c:pt idx="84">
                  <c:v>40.32</c:v>
                </c:pt>
                <c:pt idx="85">
                  <c:v>36.78</c:v>
                </c:pt>
                <c:pt idx="86">
                  <c:v>35.299999999999997</c:v>
                </c:pt>
                <c:pt idx="87">
                  <c:v>33.200000000000003</c:v>
                </c:pt>
                <c:pt idx="88">
                  <c:v>36.5</c:v>
                </c:pt>
                <c:pt idx="89">
                  <c:v>37</c:v>
                </c:pt>
                <c:pt idx="90">
                  <c:v>40.61</c:v>
                </c:pt>
                <c:pt idx="91">
                  <c:v>44.08</c:v>
                </c:pt>
                <c:pt idx="92">
                  <c:v>41.08</c:v>
                </c:pt>
                <c:pt idx="93">
                  <c:v>23.47</c:v>
                </c:pt>
                <c:pt idx="94">
                  <c:v>38.83</c:v>
                </c:pt>
                <c:pt idx="95">
                  <c:v>22.67</c:v>
                </c:pt>
                <c:pt idx="96">
                  <c:v>30.95</c:v>
                </c:pt>
                <c:pt idx="97">
                  <c:v>25.59</c:v>
                </c:pt>
                <c:pt idx="98">
                  <c:v>34.54</c:v>
                </c:pt>
                <c:pt idx="99">
                  <c:v>33.57</c:v>
                </c:pt>
                <c:pt idx="100">
                  <c:v>13.15</c:v>
                </c:pt>
                <c:pt idx="101">
                  <c:v>44.95</c:v>
                </c:pt>
                <c:pt idx="102">
                  <c:v>37.700000000000003</c:v>
                </c:pt>
                <c:pt idx="103">
                  <c:v>41.2</c:v>
                </c:pt>
                <c:pt idx="104">
                  <c:v>40.869999999999997</c:v>
                </c:pt>
                <c:pt idx="105">
                  <c:v>36.53</c:v>
                </c:pt>
                <c:pt idx="106">
                  <c:v>29.75</c:v>
                </c:pt>
                <c:pt idx="107">
                  <c:v>35.53</c:v>
                </c:pt>
                <c:pt idx="108">
                  <c:v>32.06</c:v>
                </c:pt>
                <c:pt idx="109">
                  <c:v>34.729999999999997</c:v>
                </c:pt>
                <c:pt idx="110">
                  <c:v>24.45</c:v>
                </c:pt>
                <c:pt idx="111">
                  <c:v>39.89</c:v>
                </c:pt>
              </c:numCache>
            </c:numRef>
          </c:val>
          <c:smooth val="0"/>
          <c:extLst>
            <c:ext xmlns:c16="http://schemas.microsoft.com/office/drawing/2014/chart" uri="{C3380CC4-5D6E-409C-BE32-E72D297353CC}">
              <c16:uniqueId val="{00000063-6BDE-4EA7-9495-AC7FC75BF4E8}"/>
            </c:ext>
          </c:extLst>
        </c:ser>
        <c:ser>
          <c:idx val="101"/>
          <c:order val="101"/>
          <c:tx>
            <c:strRef>
              <c:f>Full_Table_2012_2021_Chart!$DB$1</c:f>
              <c:strCache>
                <c:ptCount val="1"/>
                <c:pt idx="0">
                  <c:v>SDT 106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Full_Table_2012_2021_Chart!$DB$2:$DB$114</c:f>
              <c:numCache>
                <c:formatCode>General</c:formatCode>
                <c:ptCount val="112"/>
                <c:pt idx="63">
                  <c:v>89.07</c:v>
                </c:pt>
                <c:pt idx="64">
                  <c:v>95.35</c:v>
                </c:pt>
                <c:pt idx="65">
                  <c:v>90.16</c:v>
                </c:pt>
                <c:pt idx="66">
                  <c:v>75.599999999999994</c:v>
                </c:pt>
                <c:pt idx="67">
                  <c:v>87.11</c:v>
                </c:pt>
                <c:pt idx="68">
                  <c:v>69.25</c:v>
                </c:pt>
                <c:pt idx="69">
                  <c:v>69.95</c:v>
                </c:pt>
                <c:pt idx="70">
                  <c:v>64.39</c:v>
                </c:pt>
                <c:pt idx="71">
                  <c:v>67.67</c:v>
                </c:pt>
                <c:pt idx="72">
                  <c:v>59.98</c:v>
                </c:pt>
                <c:pt idx="73">
                  <c:v>74.59</c:v>
                </c:pt>
                <c:pt idx="74">
                  <c:v>51.16</c:v>
                </c:pt>
                <c:pt idx="75">
                  <c:v>69.38</c:v>
                </c:pt>
                <c:pt idx="76">
                  <c:v>57.29</c:v>
                </c:pt>
                <c:pt idx="77">
                  <c:v>61.56</c:v>
                </c:pt>
                <c:pt idx="78">
                  <c:v>68.53</c:v>
                </c:pt>
                <c:pt idx="79">
                  <c:v>68.069999999999993</c:v>
                </c:pt>
                <c:pt idx="80">
                  <c:v>68.33</c:v>
                </c:pt>
                <c:pt idx="82">
                  <c:v>64.06</c:v>
                </c:pt>
                <c:pt idx="83">
                  <c:v>56.31</c:v>
                </c:pt>
                <c:pt idx="85">
                  <c:v>28.41</c:v>
                </c:pt>
                <c:pt idx="86">
                  <c:v>45</c:v>
                </c:pt>
                <c:pt idx="87">
                  <c:v>50.87</c:v>
                </c:pt>
                <c:pt idx="88">
                  <c:v>46.37</c:v>
                </c:pt>
                <c:pt idx="89">
                  <c:v>56.01</c:v>
                </c:pt>
                <c:pt idx="90">
                  <c:v>47.24</c:v>
                </c:pt>
                <c:pt idx="91">
                  <c:v>59.05</c:v>
                </c:pt>
                <c:pt idx="92">
                  <c:v>56.97</c:v>
                </c:pt>
                <c:pt idx="93">
                  <c:v>28.13</c:v>
                </c:pt>
                <c:pt idx="94">
                  <c:v>50.24</c:v>
                </c:pt>
                <c:pt idx="95">
                  <c:v>31.22</c:v>
                </c:pt>
                <c:pt idx="96">
                  <c:v>42.21</c:v>
                </c:pt>
                <c:pt idx="97">
                  <c:v>41.21</c:v>
                </c:pt>
                <c:pt idx="98">
                  <c:v>45.02</c:v>
                </c:pt>
                <c:pt idx="99">
                  <c:v>49.96</c:v>
                </c:pt>
                <c:pt idx="100">
                  <c:v>31.32</c:v>
                </c:pt>
                <c:pt idx="101">
                  <c:v>54.09</c:v>
                </c:pt>
                <c:pt idx="102">
                  <c:v>47.44</c:v>
                </c:pt>
                <c:pt idx="103">
                  <c:v>53.95</c:v>
                </c:pt>
                <c:pt idx="104">
                  <c:v>52.91</c:v>
                </c:pt>
                <c:pt idx="105">
                  <c:v>50.23</c:v>
                </c:pt>
                <c:pt idx="106">
                  <c:v>44.44</c:v>
                </c:pt>
                <c:pt idx="107">
                  <c:v>48.91</c:v>
                </c:pt>
                <c:pt idx="108">
                  <c:v>49.12</c:v>
                </c:pt>
                <c:pt idx="109">
                  <c:v>48.15</c:v>
                </c:pt>
                <c:pt idx="110">
                  <c:v>29.77</c:v>
                </c:pt>
                <c:pt idx="111">
                  <c:v>48.85</c:v>
                </c:pt>
              </c:numCache>
            </c:numRef>
          </c:val>
          <c:smooth val="0"/>
          <c:extLst>
            <c:ext xmlns:c16="http://schemas.microsoft.com/office/drawing/2014/chart" uri="{C3380CC4-5D6E-409C-BE32-E72D297353CC}">
              <c16:uniqueId val="{00000064-6BDE-4EA7-9495-AC7FC75BF4E8}"/>
            </c:ext>
          </c:extLst>
        </c:ser>
        <c:ser>
          <c:idx val="102"/>
          <c:order val="102"/>
          <c:tx>
            <c:strRef>
              <c:f>Full_Table_2012_2021_Chart!$DC$1</c:f>
              <c:strCache>
                <c:ptCount val="1"/>
                <c:pt idx="0">
                  <c:v>SDT 107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Full_Table_2012_2021_Chart!$DC$2:$DC$114</c:f>
              <c:numCache>
                <c:formatCode>General</c:formatCode>
                <c:ptCount val="112"/>
                <c:pt idx="63">
                  <c:v>47.09</c:v>
                </c:pt>
                <c:pt idx="64">
                  <c:v>50.76</c:v>
                </c:pt>
                <c:pt idx="65">
                  <c:v>53.48</c:v>
                </c:pt>
                <c:pt idx="66">
                  <c:v>37.33</c:v>
                </c:pt>
                <c:pt idx="67">
                  <c:v>53.82</c:v>
                </c:pt>
                <c:pt idx="68">
                  <c:v>44.05</c:v>
                </c:pt>
                <c:pt idx="69">
                  <c:v>30.34</c:v>
                </c:pt>
                <c:pt idx="70">
                  <c:v>44.07</c:v>
                </c:pt>
                <c:pt idx="71">
                  <c:v>55.13</c:v>
                </c:pt>
                <c:pt idx="72">
                  <c:v>48.28</c:v>
                </c:pt>
                <c:pt idx="73">
                  <c:v>41.64</c:v>
                </c:pt>
                <c:pt idx="74">
                  <c:v>36.630000000000003</c:v>
                </c:pt>
                <c:pt idx="75">
                  <c:v>42.31</c:v>
                </c:pt>
                <c:pt idx="76">
                  <c:v>31.71</c:v>
                </c:pt>
                <c:pt idx="77">
                  <c:v>39.65</c:v>
                </c:pt>
                <c:pt idx="78">
                  <c:v>48.65</c:v>
                </c:pt>
                <c:pt idx="79">
                  <c:v>46.64</c:v>
                </c:pt>
                <c:pt idx="81">
                  <c:v>56.35</c:v>
                </c:pt>
                <c:pt idx="82">
                  <c:v>46.92</c:v>
                </c:pt>
                <c:pt idx="83">
                  <c:v>35.79</c:v>
                </c:pt>
                <c:pt idx="85">
                  <c:v>34.5</c:v>
                </c:pt>
                <c:pt idx="86">
                  <c:v>31.84</c:v>
                </c:pt>
                <c:pt idx="87">
                  <c:v>34.61</c:v>
                </c:pt>
                <c:pt idx="88">
                  <c:v>30.15</c:v>
                </c:pt>
                <c:pt idx="89">
                  <c:v>36.979999999999997</c:v>
                </c:pt>
                <c:pt idx="90">
                  <c:v>38.33</c:v>
                </c:pt>
                <c:pt idx="91">
                  <c:v>47.31</c:v>
                </c:pt>
                <c:pt idx="92">
                  <c:v>38.840000000000003</c:v>
                </c:pt>
                <c:pt idx="94">
                  <c:v>33.53</c:v>
                </c:pt>
                <c:pt idx="95">
                  <c:v>21.72</c:v>
                </c:pt>
                <c:pt idx="96">
                  <c:v>27.74</c:v>
                </c:pt>
                <c:pt idx="97">
                  <c:v>22.13</c:v>
                </c:pt>
                <c:pt idx="98">
                  <c:v>33.950000000000003</c:v>
                </c:pt>
                <c:pt idx="99">
                  <c:v>31.69</c:v>
                </c:pt>
                <c:pt idx="100">
                  <c:v>15.99</c:v>
                </c:pt>
                <c:pt idx="101">
                  <c:v>34.83</c:v>
                </c:pt>
                <c:pt idx="102">
                  <c:v>38.68</c:v>
                </c:pt>
                <c:pt idx="103">
                  <c:v>41.44</c:v>
                </c:pt>
                <c:pt idx="104">
                  <c:v>31.58</c:v>
                </c:pt>
                <c:pt idx="105">
                  <c:v>30.45</c:v>
                </c:pt>
                <c:pt idx="106">
                  <c:v>31.79</c:v>
                </c:pt>
                <c:pt idx="107">
                  <c:v>31.39</c:v>
                </c:pt>
                <c:pt idx="108">
                  <c:v>26.12</c:v>
                </c:pt>
                <c:pt idx="109">
                  <c:v>16.16</c:v>
                </c:pt>
                <c:pt idx="110">
                  <c:v>19.32</c:v>
                </c:pt>
                <c:pt idx="111">
                  <c:v>0</c:v>
                </c:pt>
              </c:numCache>
            </c:numRef>
          </c:val>
          <c:smooth val="0"/>
          <c:extLst>
            <c:ext xmlns:c16="http://schemas.microsoft.com/office/drawing/2014/chart" uri="{C3380CC4-5D6E-409C-BE32-E72D297353CC}">
              <c16:uniqueId val="{00000065-6BDE-4EA7-9495-AC7FC75BF4E8}"/>
            </c:ext>
          </c:extLst>
        </c:ser>
        <c:ser>
          <c:idx val="103"/>
          <c:order val="103"/>
          <c:tx>
            <c:strRef>
              <c:f>Full_Table_2012_2021_Chart!$DD$1</c:f>
              <c:strCache>
                <c:ptCount val="1"/>
                <c:pt idx="0">
                  <c:v>SDT 108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Full_Table_2012_2021_Chart!$DD$2:$DD$114</c:f>
              <c:numCache>
                <c:formatCode>General</c:formatCode>
                <c:ptCount val="112"/>
                <c:pt idx="63">
                  <c:v>38.159999999999997</c:v>
                </c:pt>
                <c:pt idx="64">
                  <c:v>40.03</c:v>
                </c:pt>
                <c:pt idx="65">
                  <c:v>44.09</c:v>
                </c:pt>
                <c:pt idx="66">
                  <c:v>39.869999999999997</c:v>
                </c:pt>
                <c:pt idx="67">
                  <c:v>61.33</c:v>
                </c:pt>
                <c:pt idx="68">
                  <c:v>48.93</c:v>
                </c:pt>
                <c:pt idx="69">
                  <c:v>44.12</c:v>
                </c:pt>
                <c:pt idx="70">
                  <c:v>43.85</c:v>
                </c:pt>
                <c:pt idx="71">
                  <c:v>36.85</c:v>
                </c:pt>
                <c:pt idx="72">
                  <c:v>41.35</c:v>
                </c:pt>
                <c:pt idx="73">
                  <c:v>39.56</c:v>
                </c:pt>
                <c:pt idx="74">
                  <c:v>30.1</c:v>
                </c:pt>
                <c:pt idx="75">
                  <c:v>41.41</c:v>
                </c:pt>
                <c:pt idx="76">
                  <c:v>32.89</c:v>
                </c:pt>
                <c:pt idx="77">
                  <c:v>39.18</c:v>
                </c:pt>
                <c:pt idx="78">
                  <c:v>46.64</c:v>
                </c:pt>
                <c:pt idx="79">
                  <c:v>38.78</c:v>
                </c:pt>
                <c:pt idx="80">
                  <c:v>48.8</c:v>
                </c:pt>
              </c:numCache>
            </c:numRef>
          </c:val>
          <c:smooth val="0"/>
          <c:extLst>
            <c:ext xmlns:c16="http://schemas.microsoft.com/office/drawing/2014/chart" uri="{C3380CC4-5D6E-409C-BE32-E72D297353CC}">
              <c16:uniqueId val="{00000066-6BDE-4EA7-9495-AC7FC75BF4E8}"/>
            </c:ext>
          </c:extLst>
        </c:ser>
        <c:ser>
          <c:idx val="104"/>
          <c:order val="104"/>
          <c:tx>
            <c:strRef>
              <c:f>Full_Table_2012_2021_Chart!$DE$1</c:f>
              <c:strCache>
                <c:ptCount val="1"/>
                <c:pt idx="0">
                  <c:v>SDT 109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Full_Table_2012_2021_Chart!$DE$2:$DE$114</c:f>
              <c:numCache>
                <c:formatCode>General</c:formatCode>
                <c:ptCount val="112"/>
                <c:pt idx="63">
                  <c:v>30.61</c:v>
                </c:pt>
                <c:pt idx="64">
                  <c:v>31.02</c:v>
                </c:pt>
                <c:pt idx="65">
                  <c:v>39.08</c:v>
                </c:pt>
                <c:pt idx="66">
                  <c:v>34.78</c:v>
                </c:pt>
                <c:pt idx="68">
                  <c:v>42.85</c:v>
                </c:pt>
                <c:pt idx="69">
                  <c:v>33.6</c:v>
                </c:pt>
                <c:pt idx="70">
                  <c:v>34.06</c:v>
                </c:pt>
                <c:pt idx="71">
                  <c:v>46.42</c:v>
                </c:pt>
                <c:pt idx="72">
                  <c:v>30.44</c:v>
                </c:pt>
                <c:pt idx="73">
                  <c:v>32.200000000000003</c:v>
                </c:pt>
                <c:pt idx="74">
                  <c:v>22.38</c:v>
                </c:pt>
                <c:pt idx="75">
                  <c:v>26.95</c:v>
                </c:pt>
                <c:pt idx="76">
                  <c:v>23.05</c:v>
                </c:pt>
                <c:pt idx="77">
                  <c:v>31.32</c:v>
                </c:pt>
                <c:pt idx="78">
                  <c:v>33.11</c:v>
                </c:pt>
                <c:pt idx="79">
                  <c:v>33.17</c:v>
                </c:pt>
                <c:pt idx="80">
                  <c:v>38.78</c:v>
                </c:pt>
              </c:numCache>
            </c:numRef>
          </c:val>
          <c:smooth val="0"/>
          <c:extLst>
            <c:ext xmlns:c16="http://schemas.microsoft.com/office/drawing/2014/chart" uri="{C3380CC4-5D6E-409C-BE32-E72D297353CC}">
              <c16:uniqueId val="{00000067-6BDE-4EA7-9495-AC7FC75BF4E8}"/>
            </c:ext>
          </c:extLst>
        </c:ser>
        <c:ser>
          <c:idx val="105"/>
          <c:order val="105"/>
          <c:tx>
            <c:strRef>
              <c:f>Full_Table_2012_2021_Chart!$DF$1</c:f>
              <c:strCache>
                <c:ptCount val="1"/>
                <c:pt idx="0">
                  <c:v>SDT 110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Full_Table_2012_2021_Chart!$DF$2:$DF$114</c:f>
              <c:numCache>
                <c:formatCode>General</c:formatCode>
                <c:ptCount val="112"/>
                <c:pt idx="63">
                  <c:v>49.4</c:v>
                </c:pt>
                <c:pt idx="64">
                  <c:v>53.75</c:v>
                </c:pt>
                <c:pt idx="65">
                  <c:v>52</c:v>
                </c:pt>
                <c:pt idx="66">
                  <c:v>37.19</c:v>
                </c:pt>
                <c:pt idx="67">
                  <c:v>45.81</c:v>
                </c:pt>
                <c:pt idx="68">
                  <c:v>59.67</c:v>
                </c:pt>
                <c:pt idx="69">
                  <c:v>38.36</c:v>
                </c:pt>
                <c:pt idx="70">
                  <c:v>37.909999999999997</c:v>
                </c:pt>
                <c:pt idx="71">
                  <c:v>63.89</c:v>
                </c:pt>
                <c:pt idx="72">
                  <c:v>34.380000000000003</c:v>
                </c:pt>
                <c:pt idx="73">
                  <c:v>35.299999999999997</c:v>
                </c:pt>
                <c:pt idx="74">
                  <c:v>25.55</c:v>
                </c:pt>
                <c:pt idx="75">
                  <c:v>30.17</c:v>
                </c:pt>
                <c:pt idx="76">
                  <c:v>28.69</c:v>
                </c:pt>
                <c:pt idx="77">
                  <c:v>35.46</c:v>
                </c:pt>
                <c:pt idx="78">
                  <c:v>35.26</c:v>
                </c:pt>
                <c:pt idx="79">
                  <c:v>39.729999999999997</c:v>
                </c:pt>
                <c:pt idx="80">
                  <c:v>30.08</c:v>
                </c:pt>
              </c:numCache>
            </c:numRef>
          </c:val>
          <c:smooth val="0"/>
          <c:extLst>
            <c:ext xmlns:c16="http://schemas.microsoft.com/office/drawing/2014/chart" uri="{C3380CC4-5D6E-409C-BE32-E72D297353CC}">
              <c16:uniqueId val="{00000068-6BDE-4EA7-9495-AC7FC75BF4E8}"/>
            </c:ext>
          </c:extLst>
        </c:ser>
        <c:ser>
          <c:idx val="106"/>
          <c:order val="106"/>
          <c:tx>
            <c:strRef>
              <c:f>Full_Table_2012_2021_Chart!$DG$1</c:f>
              <c:strCache>
                <c:ptCount val="1"/>
                <c:pt idx="0">
                  <c:v>SDT 111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Full_Table_2012_2021_Chart!$DG$2:$DG$114</c:f>
              <c:numCache>
                <c:formatCode>General</c:formatCode>
                <c:ptCount val="112"/>
                <c:pt idx="64">
                  <c:v>79.069999999999993</c:v>
                </c:pt>
                <c:pt idx="65">
                  <c:v>69.59</c:v>
                </c:pt>
                <c:pt idx="66">
                  <c:v>55.82</c:v>
                </c:pt>
                <c:pt idx="67">
                  <c:v>58.53</c:v>
                </c:pt>
                <c:pt idx="68">
                  <c:v>57.37</c:v>
                </c:pt>
                <c:pt idx="69">
                  <c:v>42.38</c:v>
                </c:pt>
                <c:pt idx="70">
                  <c:v>48.93</c:v>
                </c:pt>
                <c:pt idx="71">
                  <c:v>61.5</c:v>
                </c:pt>
                <c:pt idx="72">
                  <c:v>61.98</c:v>
                </c:pt>
                <c:pt idx="73">
                  <c:v>59.27</c:v>
                </c:pt>
                <c:pt idx="74">
                  <c:v>54.57</c:v>
                </c:pt>
                <c:pt idx="75">
                  <c:v>57.01</c:v>
                </c:pt>
                <c:pt idx="76">
                  <c:v>46.57</c:v>
                </c:pt>
                <c:pt idx="77">
                  <c:v>51.29</c:v>
                </c:pt>
                <c:pt idx="78">
                  <c:v>55.39</c:v>
                </c:pt>
                <c:pt idx="79">
                  <c:v>52.71</c:v>
                </c:pt>
                <c:pt idx="80">
                  <c:v>53.12</c:v>
                </c:pt>
                <c:pt idx="82">
                  <c:v>49.95</c:v>
                </c:pt>
                <c:pt idx="83">
                  <c:v>42.79</c:v>
                </c:pt>
                <c:pt idx="84">
                  <c:v>40.11</c:v>
                </c:pt>
                <c:pt idx="85">
                  <c:v>38.090000000000003</c:v>
                </c:pt>
                <c:pt idx="86">
                  <c:v>46.18</c:v>
                </c:pt>
                <c:pt idx="87">
                  <c:v>43.55</c:v>
                </c:pt>
                <c:pt idx="88">
                  <c:v>37.14</c:v>
                </c:pt>
                <c:pt idx="89">
                  <c:v>45.63</c:v>
                </c:pt>
                <c:pt idx="90">
                  <c:v>51.28</c:v>
                </c:pt>
                <c:pt idx="91">
                  <c:v>53.63</c:v>
                </c:pt>
                <c:pt idx="92">
                  <c:v>48.45</c:v>
                </c:pt>
                <c:pt idx="93">
                  <c:v>35.35</c:v>
                </c:pt>
                <c:pt idx="94">
                  <c:v>34.68</c:v>
                </c:pt>
                <c:pt idx="95">
                  <c:v>27.25</c:v>
                </c:pt>
                <c:pt idx="96">
                  <c:v>32.25</c:v>
                </c:pt>
                <c:pt idx="97">
                  <c:v>28.86</c:v>
                </c:pt>
                <c:pt idx="98">
                  <c:v>37.49</c:v>
                </c:pt>
                <c:pt idx="99">
                  <c:v>36.22</c:v>
                </c:pt>
                <c:pt idx="100">
                  <c:v>19.89</c:v>
                </c:pt>
                <c:pt idx="101">
                  <c:v>48.8</c:v>
                </c:pt>
                <c:pt idx="102">
                  <c:v>38.14</c:v>
                </c:pt>
                <c:pt idx="103">
                  <c:v>38.659999999999997</c:v>
                </c:pt>
                <c:pt idx="104">
                  <c:v>41.21</c:v>
                </c:pt>
                <c:pt idx="105">
                  <c:v>37.51</c:v>
                </c:pt>
                <c:pt idx="106">
                  <c:v>34.049999999999997</c:v>
                </c:pt>
                <c:pt idx="107">
                  <c:v>32.69</c:v>
                </c:pt>
                <c:pt idx="108">
                  <c:v>35.14</c:v>
                </c:pt>
                <c:pt idx="109">
                  <c:v>36.68</c:v>
                </c:pt>
                <c:pt idx="110">
                  <c:v>24.72</c:v>
                </c:pt>
                <c:pt idx="111">
                  <c:v>40.880000000000003</c:v>
                </c:pt>
              </c:numCache>
            </c:numRef>
          </c:val>
          <c:smooth val="0"/>
          <c:extLst>
            <c:ext xmlns:c16="http://schemas.microsoft.com/office/drawing/2014/chart" uri="{C3380CC4-5D6E-409C-BE32-E72D297353CC}">
              <c16:uniqueId val="{00000069-6BDE-4EA7-9495-AC7FC75BF4E8}"/>
            </c:ext>
          </c:extLst>
        </c:ser>
        <c:ser>
          <c:idx val="107"/>
          <c:order val="107"/>
          <c:tx>
            <c:strRef>
              <c:f>Full_Table_2012_2021_Chart!$DH$1</c:f>
              <c:strCache>
                <c:ptCount val="1"/>
                <c:pt idx="0">
                  <c:v>SDT 112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Full_Table_2012_2021_Chart!$DH$2:$DH$114</c:f>
              <c:numCache>
                <c:formatCode>General</c:formatCode>
                <c:ptCount val="112"/>
                <c:pt idx="63">
                  <c:v>27.01</c:v>
                </c:pt>
                <c:pt idx="64">
                  <c:v>31.88</c:v>
                </c:pt>
                <c:pt idx="65">
                  <c:v>33.49</c:v>
                </c:pt>
                <c:pt idx="66">
                  <c:v>35.090000000000003</c:v>
                </c:pt>
                <c:pt idx="67">
                  <c:v>35.76</c:v>
                </c:pt>
                <c:pt idx="68">
                  <c:v>41.12</c:v>
                </c:pt>
                <c:pt idx="69">
                  <c:v>33.119999999999997</c:v>
                </c:pt>
                <c:pt idx="70">
                  <c:v>32.01</c:v>
                </c:pt>
                <c:pt idx="71">
                  <c:v>36.549999999999997</c:v>
                </c:pt>
                <c:pt idx="72">
                  <c:v>23.97</c:v>
                </c:pt>
                <c:pt idx="73">
                  <c:v>30.84</c:v>
                </c:pt>
                <c:pt idx="74">
                  <c:v>24.94</c:v>
                </c:pt>
                <c:pt idx="75">
                  <c:v>25.83</c:v>
                </c:pt>
                <c:pt idx="76">
                  <c:v>22.09</c:v>
                </c:pt>
                <c:pt idx="77">
                  <c:v>28.92</c:v>
                </c:pt>
                <c:pt idx="78">
                  <c:v>35.51</c:v>
                </c:pt>
                <c:pt idx="79">
                  <c:v>35.700000000000003</c:v>
                </c:pt>
                <c:pt idx="80">
                  <c:v>30.21</c:v>
                </c:pt>
                <c:pt idx="81">
                  <c:v>40.72</c:v>
                </c:pt>
                <c:pt idx="82">
                  <c:v>18.77</c:v>
                </c:pt>
                <c:pt idx="83">
                  <c:v>27.18</c:v>
                </c:pt>
                <c:pt idx="84">
                  <c:v>34.86</c:v>
                </c:pt>
                <c:pt idx="85">
                  <c:v>18.46</c:v>
                </c:pt>
                <c:pt idx="86">
                  <c:v>19.37</c:v>
                </c:pt>
                <c:pt idx="87">
                  <c:v>19.46</c:v>
                </c:pt>
                <c:pt idx="88">
                  <c:v>18.97</c:v>
                </c:pt>
                <c:pt idx="89">
                  <c:v>27.03</c:v>
                </c:pt>
                <c:pt idx="90">
                  <c:v>30.32</c:v>
                </c:pt>
                <c:pt idx="91">
                  <c:v>42.92</c:v>
                </c:pt>
                <c:pt idx="92">
                  <c:v>31.19</c:v>
                </c:pt>
                <c:pt idx="93">
                  <c:v>24.11</c:v>
                </c:pt>
                <c:pt idx="94">
                  <c:v>22.94</c:v>
                </c:pt>
                <c:pt idx="95">
                  <c:v>16.07</c:v>
                </c:pt>
                <c:pt idx="96">
                  <c:v>17.07</c:v>
                </c:pt>
                <c:pt idx="97">
                  <c:v>14.18</c:v>
                </c:pt>
                <c:pt idx="99">
                  <c:v>24.28</c:v>
                </c:pt>
                <c:pt idx="100">
                  <c:v>22.61</c:v>
                </c:pt>
                <c:pt idx="101">
                  <c:v>32.53</c:v>
                </c:pt>
                <c:pt idx="102">
                  <c:v>27.41</c:v>
                </c:pt>
                <c:pt idx="103">
                  <c:v>32.619999999999997</c:v>
                </c:pt>
                <c:pt idx="104">
                  <c:v>29.65</c:v>
                </c:pt>
                <c:pt idx="105">
                  <c:v>27.42</c:v>
                </c:pt>
                <c:pt idx="106">
                  <c:v>23.2</c:v>
                </c:pt>
                <c:pt idx="107">
                  <c:v>20.84</c:v>
                </c:pt>
                <c:pt idx="108">
                  <c:v>18.28</c:v>
                </c:pt>
                <c:pt idx="109">
                  <c:v>18.760000000000002</c:v>
                </c:pt>
                <c:pt idx="110">
                  <c:v>14.19</c:v>
                </c:pt>
                <c:pt idx="111">
                  <c:v>26</c:v>
                </c:pt>
              </c:numCache>
            </c:numRef>
          </c:val>
          <c:smooth val="0"/>
          <c:extLst>
            <c:ext xmlns:c16="http://schemas.microsoft.com/office/drawing/2014/chart" uri="{C3380CC4-5D6E-409C-BE32-E72D297353CC}">
              <c16:uniqueId val="{0000006A-6BDE-4EA7-9495-AC7FC75BF4E8}"/>
            </c:ext>
          </c:extLst>
        </c:ser>
        <c:ser>
          <c:idx val="108"/>
          <c:order val="108"/>
          <c:tx>
            <c:strRef>
              <c:f>Full_Table_2012_2021_Chart!$DI$1</c:f>
              <c:strCache>
                <c:ptCount val="1"/>
                <c:pt idx="0">
                  <c:v>SDT 113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Full_Table_2012_2021_Chart!$DI$2:$DI$114</c:f>
              <c:numCache>
                <c:formatCode>General</c:formatCode>
                <c:ptCount val="112"/>
                <c:pt idx="63">
                  <c:v>88.72</c:v>
                </c:pt>
                <c:pt idx="64">
                  <c:v>83.1</c:v>
                </c:pt>
                <c:pt idx="65">
                  <c:v>82.45</c:v>
                </c:pt>
                <c:pt idx="66">
                  <c:v>77.040000000000006</c:v>
                </c:pt>
                <c:pt idx="67">
                  <c:v>79.260000000000005</c:v>
                </c:pt>
                <c:pt idx="68">
                  <c:v>72.36</c:v>
                </c:pt>
                <c:pt idx="69">
                  <c:v>53.91</c:v>
                </c:pt>
                <c:pt idx="70">
                  <c:v>47.79</c:v>
                </c:pt>
                <c:pt idx="71">
                  <c:v>66.55</c:v>
                </c:pt>
                <c:pt idx="72">
                  <c:v>70.33</c:v>
                </c:pt>
                <c:pt idx="73">
                  <c:v>67.849999999999994</c:v>
                </c:pt>
                <c:pt idx="74">
                  <c:v>55.84</c:v>
                </c:pt>
                <c:pt idx="75">
                  <c:v>83.7</c:v>
                </c:pt>
                <c:pt idx="76">
                  <c:v>61.97</c:v>
                </c:pt>
                <c:pt idx="77">
                  <c:v>72.59</c:v>
                </c:pt>
                <c:pt idx="78">
                  <c:v>70.680000000000007</c:v>
                </c:pt>
                <c:pt idx="79">
                  <c:v>72.09</c:v>
                </c:pt>
                <c:pt idx="80">
                  <c:v>72.510000000000005</c:v>
                </c:pt>
                <c:pt idx="81">
                  <c:v>81.37</c:v>
                </c:pt>
                <c:pt idx="82">
                  <c:v>83.09</c:v>
                </c:pt>
                <c:pt idx="83">
                  <c:v>62.19</c:v>
                </c:pt>
                <c:pt idx="84">
                  <c:v>58.18</c:v>
                </c:pt>
                <c:pt idx="85">
                  <c:v>53.13</c:v>
                </c:pt>
                <c:pt idx="86">
                  <c:v>61.76</c:v>
                </c:pt>
                <c:pt idx="87">
                  <c:v>61.4</c:v>
                </c:pt>
                <c:pt idx="88">
                  <c:v>34.26</c:v>
                </c:pt>
                <c:pt idx="89">
                  <c:v>69.7</c:v>
                </c:pt>
                <c:pt idx="90">
                  <c:v>65.459999999999994</c:v>
                </c:pt>
                <c:pt idx="91">
                  <c:v>67.88</c:v>
                </c:pt>
                <c:pt idx="92">
                  <c:v>48.37</c:v>
                </c:pt>
                <c:pt idx="93">
                  <c:v>67.8</c:v>
                </c:pt>
                <c:pt idx="94">
                  <c:v>55.94</c:v>
                </c:pt>
                <c:pt idx="95">
                  <c:v>35.049999999999997</c:v>
                </c:pt>
                <c:pt idx="96">
                  <c:v>48.87</c:v>
                </c:pt>
                <c:pt idx="97">
                  <c:v>38.85</c:v>
                </c:pt>
                <c:pt idx="98">
                  <c:v>58.14</c:v>
                </c:pt>
                <c:pt idx="99">
                  <c:v>58.04</c:v>
                </c:pt>
                <c:pt idx="100">
                  <c:v>50.97</c:v>
                </c:pt>
                <c:pt idx="101">
                  <c:v>56.82</c:v>
                </c:pt>
                <c:pt idx="102">
                  <c:v>47.85</c:v>
                </c:pt>
                <c:pt idx="103">
                  <c:v>54.27</c:v>
                </c:pt>
                <c:pt idx="104">
                  <c:v>48.18</c:v>
                </c:pt>
                <c:pt idx="105">
                  <c:v>50.5</c:v>
                </c:pt>
                <c:pt idx="106">
                  <c:v>44.03</c:v>
                </c:pt>
                <c:pt idx="107">
                  <c:v>53.36</c:v>
                </c:pt>
                <c:pt idx="108">
                  <c:v>40.630000000000003</c:v>
                </c:pt>
                <c:pt idx="109">
                  <c:v>52.82</c:v>
                </c:pt>
                <c:pt idx="110">
                  <c:v>39.43</c:v>
                </c:pt>
                <c:pt idx="111">
                  <c:v>67.069999999999993</c:v>
                </c:pt>
              </c:numCache>
            </c:numRef>
          </c:val>
          <c:smooth val="0"/>
          <c:extLst>
            <c:ext xmlns:c16="http://schemas.microsoft.com/office/drawing/2014/chart" uri="{C3380CC4-5D6E-409C-BE32-E72D297353CC}">
              <c16:uniqueId val="{0000006B-6BDE-4EA7-9495-AC7FC75BF4E8}"/>
            </c:ext>
          </c:extLst>
        </c:ser>
        <c:ser>
          <c:idx val="109"/>
          <c:order val="109"/>
          <c:tx>
            <c:strRef>
              <c:f>Full_Table_2012_2021_Chart!$DJ$1</c:f>
              <c:strCache>
                <c:ptCount val="1"/>
                <c:pt idx="0">
                  <c:v>SDT 114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Full_Table_2012_2021_Chart!$DJ$2:$DJ$114</c:f>
              <c:numCache>
                <c:formatCode>General</c:formatCode>
                <c:ptCount val="112"/>
                <c:pt idx="63">
                  <c:v>36.49</c:v>
                </c:pt>
                <c:pt idx="64">
                  <c:v>39.33</c:v>
                </c:pt>
                <c:pt idx="66">
                  <c:v>33.76</c:v>
                </c:pt>
                <c:pt idx="67">
                  <c:v>47.2</c:v>
                </c:pt>
                <c:pt idx="68">
                  <c:v>47.02</c:v>
                </c:pt>
                <c:pt idx="69">
                  <c:v>42.57</c:v>
                </c:pt>
                <c:pt idx="70">
                  <c:v>49.64</c:v>
                </c:pt>
                <c:pt idx="71">
                  <c:v>39.71</c:v>
                </c:pt>
                <c:pt idx="72">
                  <c:v>34.61</c:v>
                </c:pt>
                <c:pt idx="73">
                  <c:v>35.020000000000003</c:v>
                </c:pt>
                <c:pt idx="74">
                  <c:v>29.08</c:v>
                </c:pt>
                <c:pt idx="75">
                  <c:v>31.2</c:v>
                </c:pt>
                <c:pt idx="76">
                  <c:v>28.62</c:v>
                </c:pt>
                <c:pt idx="77">
                  <c:v>33.950000000000003</c:v>
                </c:pt>
                <c:pt idx="78">
                  <c:v>37.880000000000003</c:v>
                </c:pt>
                <c:pt idx="79">
                  <c:v>39.090000000000003</c:v>
                </c:pt>
                <c:pt idx="80">
                  <c:v>35.71</c:v>
                </c:pt>
                <c:pt idx="81">
                  <c:v>51.05</c:v>
                </c:pt>
                <c:pt idx="82">
                  <c:v>52.59</c:v>
                </c:pt>
                <c:pt idx="83">
                  <c:v>37.44</c:v>
                </c:pt>
                <c:pt idx="84">
                  <c:v>36.07</c:v>
                </c:pt>
                <c:pt idx="85">
                  <c:v>28.37</c:v>
                </c:pt>
                <c:pt idx="86">
                  <c:v>27.47</c:v>
                </c:pt>
                <c:pt idx="87">
                  <c:v>27.85</c:v>
                </c:pt>
                <c:pt idx="88">
                  <c:v>27.57</c:v>
                </c:pt>
                <c:pt idx="89">
                  <c:v>30.16</c:v>
                </c:pt>
                <c:pt idx="90">
                  <c:v>32.72</c:v>
                </c:pt>
                <c:pt idx="91">
                  <c:v>40.43</c:v>
                </c:pt>
                <c:pt idx="92">
                  <c:v>43.18</c:v>
                </c:pt>
                <c:pt idx="93">
                  <c:v>21.58</c:v>
                </c:pt>
                <c:pt idx="94">
                  <c:v>34.97</c:v>
                </c:pt>
                <c:pt idx="95">
                  <c:v>21.33</c:v>
                </c:pt>
                <c:pt idx="96">
                  <c:v>24.35</c:v>
                </c:pt>
                <c:pt idx="97">
                  <c:v>21.53</c:v>
                </c:pt>
                <c:pt idx="98">
                  <c:v>28.58</c:v>
                </c:pt>
                <c:pt idx="99">
                  <c:v>32.49</c:v>
                </c:pt>
                <c:pt idx="100">
                  <c:v>20.82</c:v>
                </c:pt>
                <c:pt idx="101">
                  <c:v>42.91</c:v>
                </c:pt>
                <c:pt idx="102">
                  <c:v>30.91</c:v>
                </c:pt>
                <c:pt idx="103">
                  <c:v>42.5</c:v>
                </c:pt>
                <c:pt idx="104">
                  <c:v>36.01</c:v>
                </c:pt>
                <c:pt idx="105">
                  <c:v>36.31</c:v>
                </c:pt>
                <c:pt idx="106">
                  <c:v>27.91</c:v>
                </c:pt>
                <c:pt idx="107">
                  <c:v>28.67</c:v>
                </c:pt>
                <c:pt idx="108">
                  <c:v>24.38</c:v>
                </c:pt>
                <c:pt idx="109">
                  <c:v>23.98</c:v>
                </c:pt>
                <c:pt idx="110">
                  <c:v>16.38</c:v>
                </c:pt>
                <c:pt idx="111">
                  <c:v>31.37</c:v>
                </c:pt>
              </c:numCache>
            </c:numRef>
          </c:val>
          <c:smooth val="0"/>
          <c:extLst>
            <c:ext xmlns:c16="http://schemas.microsoft.com/office/drawing/2014/chart" uri="{C3380CC4-5D6E-409C-BE32-E72D297353CC}">
              <c16:uniqueId val="{0000006C-6BDE-4EA7-9495-AC7FC75BF4E8}"/>
            </c:ext>
          </c:extLst>
        </c:ser>
        <c:ser>
          <c:idx val="110"/>
          <c:order val="110"/>
          <c:tx>
            <c:strRef>
              <c:f>Full_Table_2012_2021_Chart!$DK$1</c:f>
              <c:strCache>
                <c:ptCount val="1"/>
                <c:pt idx="0">
                  <c:v>SDT 115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Full_Table_2012_2021_Chart!$DK$2:$DK$114</c:f>
              <c:numCache>
                <c:formatCode>General</c:formatCode>
                <c:ptCount val="112"/>
                <c:pt idx="70">
                  <c:v>28.4</c:v>
                </c:pt>
                <c:pt idx="71">
                  <c:v>30.89</c:v>
                </c:pt>
                <c:pt idx="72">
                  <c:v>25.37</c:v>
                </c:pt>
                <c:pt idx="73">
                  <c:v>23.67</c:v>
                </c:pt>
                <c:pt idx="74">
                  <c:v>15.54</c:v>
                </c:pt>
                <c:pt idx="75">
                  <c:v>19.47</c:v>
                </c:pt>
                <c:pt idx="76">
                  <c:v>18.97</c:v>
                </c:pt>
                <c:pt idx="77">
                  <c:v>23.76</c:v>
                </c:pt>
                <c:pt idx="78">
                  <c:v>29.13</c:v>
                </c:pt>
                <c:pt idx="79">
                  <c:v>30.1</c:v>
                </c:pt>
                <c:pt idx="80">
                  <c:v>29.13</c:v>
                </c:pt>
                <c:pt idx="81">
                  <c:v>36.53</c:v>
                </c:pt>
                <c:pt idx="82">
                  <c:v>31.06</c:v>
                </c:pt>
                <c:pt idx="83">
                  <c:v>26.89</c:v>
                </c:pt>
                <c:pt idx="84">
                  <c:v>28.78</c:v>
                </c:pt>
                <c:pt idx="85">
                  <c:v>17.46</c:v>
                </c:pt>
                <c:pt idx="86">
                  <c:v>15.99</c:v>
                </c:pt>
                <c:pt idx="87">
                  <c:v>15.49</c:v>
                </c:pt>
                <c:pt idx="88">
                  <c:v>17.420000000000002</c:v>
                </c:pt>
                <c:pt idx="89">
                  <c:v>19.63</c:v>
                </c:pt>
                <c:pt idx="90">
                  <c:v>24.08</c:v>
                </c:pt>
                <c:pt idx="91">
                  <c:v>34.590000000000003</c:v>
                </c:pt>
                <c:pt idx="92">
                  <c:v>26.59</c:v>
                </c:pt>
              </c:numCache>
            </c:numRef>
          </c:val>
          <c:smooth val="0"/>
          <c:extLst>
            <c:ext xmlns:c16="http://schemas.microsoft.com/office/drawing/2014/chart" uri="{C3380CC4-5D6E-409C-BE32-E72D297353CC}">
              <c16:uniqueId val="{0000006D-6BDE-4EA7-9495-AC7FC75BF4E8}"/>
            </c:ext>
          </c:extLst>
        </c:ser>
        <c:ser>
          <c:idx val="111"/>
          <c:order val="111"/>
          <c:tx>
            <c:strRef>
              <c:f>Full_Table_2012_2021_Chart!$DL$1</c:f>
              <c:strCache>
                <c:ptCount val="1"/>
                <c:pt idx="0">
                  <c:v>SDT 116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Full_Table_2012_2021_Chart!$DL$2:$DL$114</c:f>
              <c:numCache>
                <c:formatCode>General</c:formatCode>
                <c:ptCount val="112"/>
                <c:pt idx="70">
                  <c:v>27.7</c:v>
                </c:pt>
                <c:pt idx="71">
                  <c:v>41.22</c:v>
                </c:pt>
                <c:pt idx="72">
                  <c:v>26.75</c:v>
                </c:pt>
                <c:pt idx="73">
                  <c:v>23.47</c:v>
                </c:pt>
                <c:pt idx="74">
                  <c:v>18.57</c:v>
                </c:pt>
                <c:pt idx="75">
                  <c:v>20.99</c:v>
                </c:pt>
                <c:pt idx="76">
                  <c:v>19.38</c:v>
                </c:pt>
                <c:pt idx="77">
                  <c:v>23.45</c:v>
                </c:pt>
                <c:pt idx="78">
                  <c:v>28.82</c:v>
                </c:pt>
                <c:pt idx="79">
                  <c:v>33.86</c:v>
                </c:pt>
                <c:pt idx="80">
                  <c:v>26.26</c:v>
                </c:pt>
                <c:pt idx="81">
                  <c:v>38.39</c:v>
                </c:pt>
                <c:pt idx="82">
                  <c:v>34.5</c:v>
                </c:pt>
                <c:pt idx="83">
                  <c:v>26.48</c:v>
                </c:pt>
                <c:pt idx="84">
                  <c:v>28.22</c:v>
                </c:pt>
                <c:pt idx="85">
                  <c:v>17.71</c:v>
                </c:pt>
                <c:pt idx="86">
                  <c:v>17.36</c:v>
                </c:pt>
                <c:pt idx="87">
                  <c:v>15.5</c:v>
                </c:pt>
                <c:pt idx="89">
                  <c:v>21.11</c:v>
                </c:pt>
                <c:pt idx="91">
                  <c:v>39.51</c:v>
                </c:pt>
                <c:pt idx="92">
                  <c:v>26.45</c:v>
                </c:pt>
              </c:numCache>
            </c:numRef>
          </c:val>
          <c:smooth val="0"/>
          <c:extLst>
            <c:ext xmlns:c16="http://schemas.microsoft.com/office/drawing/2014/chart" uri="{C3380CC4-5D6E-409C-BE32-E72D297353CC}">
              <c16:uniqueId val="{0000006E-6BDE-4EA7-9495-AC7FC75BF4E8}"/>
            </c:ext>
          </c:extLst>
        </c:ser>
        <c:ser>
          <c:idx val="112"/>
          <c:order val="112"/>
          <c:tx>
            <c:strRef>
              <c:f>Full_Table_2012_2021_Chart!$DM$1</c:f>
              <c:strCache>
                <c:ptCount val="1"/>
                <c:pt idx="0">
                  <c:v>SDT 117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Full_Table_2012_2021_Chart!$DM$2:$DM$114</c:f>
              <c:numCache>
                <c:formatCode>General</c:formatCode>
                <c:ptCount val="112"/>
                <c:pt idx="70">
                  <c:v>27.06</c:v>
                </c:pt>
                <c:pt idx="72">
                  <c:v>27.07</c:v>
                </c:pt>
                <c:pt idx="73">
                  <c:v>36.01</c:v>
                </c:pt>
                <c:pt idx="74">
                  <c:v>18.03</c:v>
                </c:pt>
                <c:pt idx="75">
                  <c:v>19.329999999999998</c:v>
                </c:pt>
                <c:pt idx="76">
                  <c:v>20.100000000000001</c:v>
                </c:pt>
                <c:pt idx="77">
                  <c:v>24.21</c:v>
                </c:pt>
                <c:pt idx="78">
                  <c:v>28.01</c:v>
                </c:pt>
                <c:pt idx="79">
                  <c:v>26.3</c:v>
                </c:pt>
                <c:pt idx="80">
                  <c:v>28.14</c:v>
                </c:pt>
                <c:pt idx="81">
                  <c:v>38.799999999999997</c:v>
                </c:pt>
                <c:pt idx="82">
                  <c:v>31.65</c:v>
                </c:pt>
                <c:pt idx="83">
                  <c:v>25.35</c:v>
                </c:pt>
                <c:pt idx="84">
                  <c:v>25.25</c:v>
                </c:pt>
                <c:pt idx="85">
                  <c:v>15.02</c:v>
                </c:pt>
                <c:pt idx="86">
                  <c:v>16.66</c:v>
                </c:pt>
                <c:pt idx="87">
                  <c:v>14.65</c:v>
                </c:pt>
                <c:pt idx="88">
                  <c:v>16.579999999999998</c:v>
                </c:pt>
                <c:pt idx="90">
                  <c:v>24.65</c:v>
                </c:pt>
                <c:pt idx="91">
                  <c:v>33.67</c:v>
                </c:pt>
                <c:pt idx="92">
                  <c:v>25.46</c:v>
                </c:pt>
              </c:numCache>
            </c:numRef>
          </c:val>
          <c:smooth val="0"/>
          <c:extLst>
            <c:ext xmlns:c16="http://schemas.microsoft.com/office/drawing/2014/chart" uri="{C3380CC4-5D6E-409C-BE32-E72D297353CC}">
              <c16:uniqueId val="{0000006F-6BDE-4EA7-9495-AC7FC75BF4E8}"/>
            </c:ext>
          </c:extLst>
        </c:ser>
        <c:ser>
          <c:idx val="113"/>
          <c:order val="113"/>
          <c:tx>
            <c:strRef>
              <c:f>Full_Table_2012_2021_Chart!$DN$1</c:f>
              <c:strCache>
                <c:ptCount val="1"/>
                <c:pt idx="0">
                  <c:v>SDT 118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Full_Table_2012_2021_Chart!$DN$2:$DN$114</c:f>
              <c:numCache>
                <c:formatCode>General</c:formatCode>
                <c:ptCount val="112"/>
                <c:pt idx="77">
                  <c:v>42.98</c:v>
                </c:pt>
                <c:pt idx="78">
                  <c:v>45.22</c:v>
                </c:pt>
                <c:pt idx="79">
                  <c:v>45.89</c:v>
                </c:pt>
                <c:pt idx="80">
                  <c:v>45.63</c:v>
                </c:pt>
                <c:pt idx="81">
                  <c:v>53.82</c:v>
                </c:pt>
                <c:pt idx="82">
                  <c:v>50.7</c:v>
                </c:pt>
                <c:pt idx="83">
                  <c:v>41.91</c:v>
                </c:pt>
                <c:pt idx="84">
                  <c:v>46.23</c:v>
                </c:pt>
                <c:pt idx="85">
                  <c:v>40.11</c:v>
                </c:pt>
                <c:pt idx="86">
                  <c:v>36.119999999999997</c:v>
                </c:pt>
                <c:pt idx="87">
                  <c:v>38.049999999999997</c:v>
                </c:pt>
                <c:pt idx="88">
                  <c:v>22.92</c:v>
                </c:pt>
                <c:pt idx="89">
                  <c:v>40.58</c:v>
                </c:pt>
                <c:pt idx="91">
                  <c:v>42.5</c:v>
                </c:pt>
              </c:numCache>
            </c:numRef>
          </c:val>
          <c:smooth val="0"/>
          <c:extLst>
            <c:ext xmlns:c16="http://schemas.microsoft.com/office/drawing/2014/chart" uri="{C3380CC4-5D6E-409C-BE32-E72D297353CC}">
              <c16:uniqueId val="{00000070-6BDE-4EA7-9495-AC7FC75BF4E8}"/>
            </c:ext>
          </c:extLst>
        </c:ser>
        <c:ser>
          <c:idx val="114"/>
          <c:order val="114"/>
          <c:tx>
            <c:strRef>
              <c:f>Full_Table_2012_2021_Chart!$DO$1</c:f>
              <c:strCache>
                <c:ptCount val="1"/>
                <c:pt idx="0">
                  <c:v>SDT 119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Full_Table_2012_2021_Chart!$DO$2:$DO$114</c:f>
              <c:numCache>
                <c:formatCode>General</c:formatCode>
                <c:ptCount val="112"/>
                <c:pt idx="77">
                  <c:v>29.95</c:v>
                </c:pt>
                <c:pt idx="78">
                  <c:v>33.950000000000003</c:v>
                </c:pt>
                <c:pt idx="79">
                  <c:v>37.56</c:v>
                </c:pt>
                <c:pt idx="80">
                  <c:v>31.43</c:v>
                </c:pt>
                <c:pt idx="81">
                  <c:v>47.41</c:v>
                </c:pt>
                <c:pt idx="82">
                  <c:v>37.61</c:v>
                </c:pt>
                <c:pt idx="83">
                  <c:v>32.729999999999997</c:v>
                </c:pt>
                <c:pt idx="84">
                  <c:v>34.74</c:v>
                </c:pt>
                <c:pt idx="85">
                  <c:v>21.13</c:v>
                </c:pt>
                <c:pt idx="86">
                  <c:v>24.5</c:v>
                </c:pt>
                <c:pt idx="88">
                  <c:v>25.79</c:v>
                </c:pt>
                <c:pt idx="89">
                  <c:v>27.76</c:v>
                </c:pt>
                <c:pt idx="90">
                  <c:v>32.92</c:v>
                </c:pt>
                <c:pt idx="91">
                  <c:v>40.92</c:v>
                </c:pt>
              </c:numCache>
            </c:numRef>
          </c:val>
          <c:smooth val="0"/>
          <c:extLst>
            <c:ext xmlns:c16="http://schemas.microsoft.com/office/drawing/2014/chart" uri="{C3380CC4-5D6E-409C-BE32-E72D297353CC}">
              <c16:uniqueId val="{00000071-6BDE-4EA7-9495-AC7FC75BF4E8}"/>
            </c:ext>
          </c:extLst>
        </c:ser>
        <c:ser>
          <c:idx val="115"/>
          <c:order val="115"/>
          <c:tx>
            <c:strRef>
              <c:f>Full_Table_2012_2021_Chart!$DP$1</c:f>
              <c:strCache>
                <c:ptCount val="1"/>
                <c:pt idx="0">
                  <c:v>SDT 120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Full_Table_2012_2021_Chart!$DP$2:$DP$114</c:f>
              <c:numCache>
                <c:formatCode>General</c:formatCode>
                <c:ptCount val="112"/>
                <c:pt idx="79">
                  <c:v>36.1</c:v>
                </c:pt>
                <c:pt idx="80">
                  <c:v>39.86</c:v>
                </c:pt>
                <c:pt idx="81">
                  <c:v>53.18</c:v>
                </c:pt>
                <c:pt idx="82">
                  <c:v>44.58</c:v>
                </c:pt>
                <c:pt idx="83">
                  <c:v>39.17</c:v>
                </c:pt>
                <c:pt idx="84">
                  <c:v>42.55</c:v>
                </c:pt>
                <c:pt idx="85">
                  <c:v>29.18</c:v>
                </c:pt>
                <c:pt idx="86">
                  <c:v>28.54</c:v>
                </c:pt>
                <c:pt idx="87">
                  <c:v>27.27</c:v>
                </c:pt>
                <c:pt idx="88">
                  <c:v>28</c:v>
                </c:pt>
                <c:pt idx="89">
                  <c:v>24.03</c:v>
                </c:pt>
                <c:pt idx="90">
                  <c:v>38.79</c:v>
                </c:pt>
                <c:pt idx="92">
                  <c:v>32.49</c:v>
                </c:pt>
                <c:pt idx="93">
                  <c:v>18.45</c:v>
                </c:pt>
                <c:pt idx="94">
                  <c:v>27.51</c:v>
                </c:pt>
                <c:pt idx="95">
                  <c:v>20.25</c:v>
                </c:pt>
                <c:pt idx="96">
                  <c:v>21.54</c:v>
                </c:pt>
                <c:pt idx="97">
                  <c:v>18.11</c:v>
                </c:pt>
                <c:pt idx="98">
                  <c:v>28.5</c:v>
                </c:pt>
                <c:pt idx="99">
                  <c:v>29.99</c:v>
                </c:pt>
                <c:pt idx="100">
                  <c:v>12.31</c:v>
                </c:pt>
                <c:pt idx="101">
                  <c:v>38.18</c:v>
                </c:pt>
                <c:pt idx="102">
                  <c:v>30.79</c:v>
                </c:pt>
                <c:pt idx="103">
                  <c:v>35.340000000000003</c:v>
                </c:pt>
                <c:pt idx="104">
                  <c:v>33.9</c:v>
                </c:pt>
                <c:pt idx="105">
                  <c:v>30.71</c:v>
                </c:pt>
                <c:pt idx="106">
                  <c:v>27.16</c:v>
                </c:pt>
                <c:pt idx="107">
                  <c:v>26.39</c:v>
                </c:pt>
                <c:pt idx="108">
                  <c:v>23.73</c:v>
                </c:pt>
                <c:pt idx="109">
                  <c:v>24.59</c:v>
                </c:pt>
                <c:pt idx="110">
                  <c:v>23.06</c:v>
                </c:pt>
                <c:pt idx="111">
                  <c:v>31.89</c:v>
                </c:pt>
              </c:numCache>
            </c:numRef>
          </c:val>
          <c:smooth val="0"/>
          <c:extLst>
            <c:ext xmlns:c16="http://schemas.microsoft.com/office/drawing/2014/chart" uri="{C3380CC4-5D6E-409C-BE32-E72D297353CC}">
              <c16:uniqueId val="{00000072-6BDE-4EA7-9495-AC7FC75BF4E8}"/>
            </c:ext>
          </c:extLst>
        </c:ser>
        <c:ser>
          <c:idx val="116"/>
          <c:order val="116"/>
          <c:tx>
            <c:strRef>
              <c:f>Full_Table_2012_2021_Chart!$DQ$1</c:f>
              <c:strCache>
                <c:ptCount val="1"/>
                <c:pt idx="0">
                  <c:v>SDT 121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Full_Table_2012_2021_Chart!$DQ$2:$DQ$114</c:f>
              <c:numCache>
                <c:formatCode>General</c:formatCode>
                <c:ptCount val="112"/>
                <c:pt idx="79">
                  <c:v>42.91</c:v>
                </c:pt>
                <c:pt idx="80">
                  <c:v>35.01</c:v>
                </c:pt>
                <c:pt idx="81">
                  <c:v>44.48</c:v>
                </c:pt>
                <c:pt idx="82">
                  <c:v>37.57</c:v>
                </c:pt>
                <c:pt idx="84">
                  <c:v>32.96</c:v>
                </c:pt>
                <c:pt idx="85">
                  <c:v>25.09</c:v>
                </c:pt>
                <c:pt idx="86">
                  <c:v>15.58</c:v>
                </c:pt>
                <c:pt idx="87">
                  <c:v>44.74</c:v>
                </c:pt>
                <c:pt idx="90">
                  <c:v>27.89</c:v>
                </c:pt>
                <c:pt idx="91">
                  <c:v>40.64</c:v>
                </c:pt>
                <c:pt idx="92">
                  <c:v>31.26</c:v>
                </c:pt>
                <c:pt idx="93">
                  <c:v>18.510000000000002</c:v>
                </c:pt>
                <c:pt idx="94">
                  <c:v>25.98</c:v>
                </c:pt>
                <c:pt idx="95">
                  <c:v>10.58</c:v>
                </c:pt>
                <c:pt idx="96">
                  <c:v>18.73</c:v>
                </c:pt>
                <c:pt idx="97">
                  <c:v>16.7</c:v>
                </c:pt>
                <c:pt idx="98">
                  <c:v>35.79</c:v>
                </c:pt>
                <c:pt idx="99">
                  <c:v>25.3</c:v>
                </c:pt>
                <c:pt idx="100">
                  <c:v>9.25</c:v>
                </c:pt>
                <c:pt idx="101">
                  <c:v>33.04</c:v>
                </c:pt>
                <c:pt idx="102">
                  <c:v>30.41</c:v>
                </c:pt>
                <c:pt idx="103">
                  <c:v>33.11</c:v>
                </c:pt>
                <c:pt idx="104">
                  <c:v>29.66</c:v>
                </c:pt>
                <c:pt idx="105">
                  <c:v>25.92</c:v>
                </c:pt>
                <c:pt idx="106">
                  <c:v>25.39</c:v>
                </c:pt>
                <c:pt idx="107">
                  <c:v>17.29</c:v>
                </c:pt>
                <c:pt idx="109">
                  <c:v>0</c:v>
                </c:pt>
                <c:pt idx="110">
                  <c:v>17.38</c:v>
                </c:pt>
                <c:pt idx="111">
                  <c:v>0</c:v>
                </c:pt>
              </c:numCache>
            </c:numRef>
          </c:val>
          <c:smooth val="0"/>
          <c:extLst>
            <c:ext xmlns:c16="http://schemas.microsoft.com/office/drawing/2014/chart" uri="{C3380CC4-5D6E-409C-BE32-E72D297353CC}">
              <c16:uniqueId val="{00000073-6BDE-4EA7-9495-AC7FC75BF4E8}"/>
            </c:ext>
          </c:extLst>
        </c:ser>
        <c:ser>
          <c:idx val="117"/>
          <c:order val="117"/>
          <c:tx>
            <c:strRef>
              <c:f>Full_Table_2012_2021_Chart!$DR$1</c:f>
              <c:strCache>
                <c:ptCount val="1"/>
                <c:pt idx="0">
                  <c:v>SDT 122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Full_Table_2012_2021_Chart!$DR$2:$DR$114</c:f>
              <c:numCache>
                <c:formatCode>General</c:formatCode>
                <c:ptCount val="112"/>
                <c:pt idx="80">
                  <c:v>33.450000000000003</c:v>
                </c:pt>
                <c:pt idx="81">
                  <c:v>44.62</c:v>
                </c:pt>
                <c:pt idx="82">
                  <c:v>37.270000000000003</c:v>
                </c:pt>
                <c:pt idx="83">
                  <c:v>32.729999999999997</c:v>
                </c:pt>
                <c:pt idx="84">
                  <c:v>28.8</c:v>
                </c:pt>
                <c:pt idx="85">
                  <c:v>18.440000000000001</c:v>
                </c:pt>
                <c:pt idx="86">
                  <c:v>22.05</c:v>
                </c:pt>
                <c:pt idx="87">
                  <c:v>18.36</c:v>
                </c:pt>
                <c:pt idx="88">
                  <c:v>22.17</c:v>
                </c:pt>
                <c:pt idx="89">
                  <c:v>26.97</c:v>
                </c:pt>
                <c:pt idx="90">
                  <c:v>34.28</c:v>
                </c:pt>
                <c:pt idx="91">
                  <c:v>39.43</c:v>
                </c:pt>
                <c:pt idx="92">
                  <c:v>30.92</c:v>
                </c:pt>
                <c:pt idx="93">
                  <c:v>20.43</c:v>
                </c:pt>
                <c:pt idx="94">
                  <c:v>25.78</c:v>
                </c:pt>
                <c:pt idx="95">
                  <c:v>13.92</c:v>
                </c:pt>
                <c:pt idx="96">
                  <c:v>16.93</c:v>
                </c:pt>
                <c:pt idx="98">
                  <c:v>21.89</c:v>
                </c:pt>
                <c:pt idx="99">
                  <c:v>21.86</c:v>
                </c:pt>
                <c:pt idx="100">
                  <c:v>13.07</c:v>
                </c:pt>
                <c:pt idx="101">
                  <c:v>22.98</c:v>
                </c:pt>
                <c:pt idx="102">
                  <c:v>30.77</c:v>
                </c:pt>
                <c:pt idx="103">
                  <c:v>32.950000000000003</c:v>
                </c:pt>
                <c:pt idx="104">
                  <c:v>29.64</c:v>
                </c:pt>
                <c:pt idx="105">
                  <c:v>27.47</c:v>
                </c:pt>
                <c:pt idx="106">
                  <c:v>21.21</c:v>
                </c:pt>
                <c:pt idx="107">
                  <c:v>22.32</c:v>
                </c:pt>
                <c:pt idx="108">
                  <c:v>16.239999999999998</c:v>
                </c:pt>
                <c:pt idx="109">
                  <c:v>19.11</c:v>
                </c:pt>
                <c:pt idx="110">
                  <c:v>15.92</c:v>
                </c:pt>
                <c:pt idx="111">
                  <c:v>26.98</c:v>
                </c:pt>
              </c:numCache>
            </c:numRef>
          </c:val>
          <c:smooth val="0"/>
          <c:extLst>
            <c:ext xmlns:c16="http://schemas.microsoft.com/office/drawing/2014/chart" uri="{C3380CC4-5D6E-409C-BE32-E72D297353CC}">
              <c16:uniqueId val="{00000074-6BDE-4EA7-9495-AC7FC75BF4E8}"/>
            </c:ext>
          </c:extLst>
        </c:ser>
        <c:ser>
          <c:idx val="118"/>
          <c:order val="118"/>
          <c:tx>
            <c:strRef>
              <c:f>Full_Table_2012_2021_Chart!$DS$1</c:f>
              <c:strCache>
                <c:ptCount val="1"/>
                <c:pt idx="0">
                  <c:v>SDT 123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Full_Table_2012_2021_Chart!$DS$2:$DS$114</c:f>
              <c:numCache>
                <c:formatCode>General</c:formatCode>
                <c:ptCount val="112"/>
                <c:pt idx="79">
                  <c:v>51.48</c:v>
                </c:pt>
                <c:pt idx="81">
                  <c:v>55.32</c:v>
                </c:pt>
                <c:pt idx="82">
                  <c:v>54.96</c:v>
                </c:pt>
              </c:numCache>
            </c:numRef>
          </c:val>
          <c:smooth val="0"/>
          <c:extLst>
            <c:ext xmlns:c16="http://schemas.microsoft.com/office/drawing/2014/chart" uri="{C3380CC4-5D6E-409C-BE32-E72D297353CC}">
              <c16:uniqueId val="{00000075-6BDE-4EA7-9495-AC7FC75BF4E8}"/>
            </c:ext>
          </c:extLst>
        </c:ser>
        <c:ser>
          <c:idx val="119"/>
          <c:order val="119"/>
          <c:tx>
            <c:strRef>
              <c:f>Full_Table_2012_2021_Chart!$DT$1</c:f>
              <c:strCache>
                <c:ptCount val="1"/>
                <c:pt idx="0">
                  <c:v>SDT 124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Full_Table_2012_2021_Chart!$DT$2:$DT$114</c:f>
              <c:numCache>
                <c:formatCode>General</c:formatCode>
                <c:ptCount val="112"/>
                <c:pt idx="79">
                  <c:v>30.59</c:v>
                </c:pt>
                <c:pt idx="81">
                  <c:v>38.24</c:v>
                </c:pt>
                <c:pt idx="82">
                  <c:v>33.67</c:v>
                </c:pt>
              </c:numCache>
            </c:numRef>
          </c:val>
          <c:smooth val="0"/>
          <c:extLst>
            <c:ext xmlns:c16="http://schemas.microsoft.com/office/drawing/2014/chart" uri="{C3380CC4-5D6E-409C-BE32-E72D297353CC}">
              <c16:uniqueId val="{00000076-6BDE-4EA7-9495-AC7FC75BF4E8}"/>
            </c:ext>
          </c:extLst>
        </c:ser>
        <c:ser>
          <c:idx val="120"/>
          <c:order val="120"/>
          <c:tx>
            <c:strRef>
              <c:f>Full_Table_2012_2021_Chart!$DU$1</c:f>
              <c:strCache>
                <c:ptCount val="1"/>
                <c:pt idx="0">
                  <c:v>SDT 125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Full_Table_2012_2021_Chart!$DU$2:$DU$114</c:f>
              <c:numCache>
                <c:formatCode>General</c:formatCode>
                <c:ptCount val="112"/>
                <c:pt idx="79">
                  <c:v>39.26</c:v>
                </c:pt>
                <c:pt idx="80">
                  <c:v>36.409999999999997</c:v>
                </c:pt>
                <c:pt idx="81">
                  <c:v>41.65</c:v>
                </c:pt>
                <c:pt idx="82">
                  <c:v>31.64</c:v>
                </c:pt>
              </c:numCache>
            </c:numRef>
          </c:val>
          <c:smooth val="0"/>
          <c:extLst>
            <c:ext xmlns:c16="http://schemas.microsoft.com/office/drawing/2014/chart" uri="{C3380CC4-5D6E-409C-BE32-E72D297353CC}">
              <c16:uniqueId val="{00000077-6BDE-4EA7-9495-AC7FC75BF4E8}"/>
            </c:ext>
          </c:extLst>
        </c:ser>
        <c:ser>
          <c:idx val="121"/>
          <c:order val="121"/>
          <c:tx>
            <c:strRef>
              <c:f>Full_Table_2012_2021_Chart!$DV$1</c:f>
              <c:strCache>
                <c:ptCount val="1"/>
                <c:pt idx="0">
                  <c:v>SDT 126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Full_Table_2012_2021_Chart!$DV$2:$DV$114</c:f>
              <c:numCache>
                <c:formatCode>General</c:formatCode>
                <c:ptCount val="112"/>
                <c:pt idx="79">
                  <c:v>24.52</c:v>
                </c:pt>
              </c:numCache>
            </c:numRef>
          </c:val>
          <c:smooth val="0"/>
          <c:extLst>
            <c:ext xmlns:c16="http://schemas.microsoft.com/office/drawing/2014/chart" uri="{C3380CC4-5D6E-409C-BE32-E72D297353CC}">
              <c16:uniqueId val="{00000078-6BDE-4EA7-9495-AC7FC75BF4E8}"/>
            </c:ext>
          </c:extLst>
        </c:ser>
        <c:ser>
          <c:idx val="122"/>
          <c:order val="122"/>
          <c:tx>
            <c:strRef>
              <c:f>Full_Table_2012_2021_Chart!$DW$1</c:f>
              <c:strCache>
                <c:ptCount val="1"/>
                <c:pt idx="0">
                  <c:v>SDT 127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Full_Table_2012_2021_Chart!$DW$2:$DW$114</c:f>
              <c:numCache>
                <c:formatCode>General</c:formatCode>
                <c:ptCount val="112"/>
                <c:pt idx="79">
                  <c:v>32.86</c:v>
                </c:pt>
                <c:pt idx="80">
                  <c:v>28.72</c:v>
                </c:pt>
                <c:pt idx="81">
                  <c:v>36.29</c:v>
                </c:pt>
                <c:pt idx="82">
                  <c:v>52.59</c:v>
                </c:pt>
              </c:numCache>
            </c:numRef>
          </c:val>
          <c:smooth val="0"/>
          <c:extLst>
            <c:ext xmlns:c16="http://schemas.microsoft.com/office/drawing/2014/chart" uri="{C3380CC4-5D6E-409C-BE32-E72D297353CC}">
              <c16:uniqueId val="{00000079-6BDE-4EA7-9495-AC7FC75BF4E8}"/>
            </c:ext>
          </c:extLst>
        </c:ser>
        <c:ser>
          <c:idx val="123"/>
          <c:order val="123"/>
          <c:tx>
            <c:strRef>
              <c:f>Full_Table_2012_2021_Chart!$DX$1</c:f>
              <c:strCache>
                <c:ptCount val="1"/>
                <c:pt idx="0">
                  <c:v>SDT 128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Full_Table_2012_2021_Chart!$DX$2:$DX$114</c:f>
              <c:numCache>
                <c:formatCode>General</c:formatCode>
                <c:ptCount val="112"/>
                <c:pt idx="79">
                  <c:v>47.9</c:v>
                </c:pt>
                <c:pt idx="80">
                  <c:v>38.840000000000003</c:v>
                </c:pt>
                <c:pt idx="81">
                  <c:v>53.11</c:v>
                </c:pt>
                <c:pt idx="82">
                  <c:v>46.5</c:v>
                </c:pt>
                <c:pt idx="83">
                  <c:v>41.13</c:v>
                </c:pt>
                <c:pt idx="84">
                  <c:v>45.07</c:v>
                </c:pt>
                <c:pt idx="85">
                  <c:v>35</c:v>
                </c:pt>
                <c:pt idx="86">
                  <c:v>33.81</c:v>
                </c:pt>
                <c:pt idx="87">
                  <c:v>33.119999999999997</c:v>
                </c:pt>
                <c:pt idx="88">
                  <c:v>37.700000000000003</c:v>
                </c:pt>
                <c:pt idx="90">
                  <c:v>33.78</c:v>
                </c:pt>
              </c:numCache>
            </c:numRef>
          </c:val>
          <c:smooth val="0"/>
          <c:extLst>
            <c:ext xmlns:c16="http://schemas.microsoft.com/office/drawing/2014/chart" uri="{C3380CC4-5D6E-409C-BE32-E72D297353CC}">
              <c16:uniqueId val="{0000007A-6BDE-4EA7-9495-AC7FC75BF4E8}"/>
            </c:ext>
          </c:extLst>
        </c:ser>
        <c:ser>
          <c:idx val="124"/>
          <c:order val="124"/>
          <c:tx>
            <c:strRef>
              <c:f>Full_Table_2012_2021_Chart!$DY$1</c:f>
              <c:strCache>
                <c:ptCount val="1"/>
                <c:pt idx="0">
                  <c:v>SDT 129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Full_Table_2012_2021_Chart!$DY$2:$DY$114</c:f>
              <c:numCache>
                <c:formatCode>General</c:formatCode>
                <c:ptCount val="112"/>
                <c:pt idx="79">
                  <c:v>45.79</c:v>
                </c:pt>
                <c:pt idx="80">
                  <c:v>39.82</c:v>
                </c:pt>
                <c:pt idx="81">
                  <c:v>54.08</c:v>
                </c:pt>
                <c:pt idx="82">
                  <c:v>46.34</c:v>
                </c:pt>
                <c:pt idx="83">
                  <c:v>36.72</c:v>
                </c:pt>
                <c:pt idx="84">
                  <c:v>45.01</c:v>
                </c:pt>
                <c:pt idx="85">
                  <c:v>34.89</c:v>
                </c:pt>
                <c:pt idx="86">
                  <c:v>30.52</c:v>
                </c:pt>
                <c:pt idx="87">
                  <c:v>27.51</c:v>
                </c:pt>
                <c:pt idx="89">
                  <c:v>32.64</c:v>
                </c:pt>
                <c:pt idx="90">
                  <c:v>34.979999999999997</c:v>
                </c:pt>
              </c:numCache>
            </c:numRef>
          </c:val>
          <c:smooth val="0"/>
          <c:extLst>
            <c:ext xmlns:c16="http://schemas.microsoft.com/office/drawing/2014/chart" uri="{C3380CC4-5D6E-409C-BE32-E72D297353CC}">
              <c16:uniqueId val="{0000007B-6BDE-4EA7-9495-AC7FC75BF4E8}"/>
            </c:ext>
          </c:extLst>
        </c:ser>
        <c:ser>
          <c:idx val="125"/>
          <c:order val="125"/>
          <c:tx>
            <c:strRef>
              <c:f>Full_Table_2012_2021_Chart!$DZ$1</c:f>
              <c:strCache>
                <c:ptCount val="1"/>
                <c:pt idx="0">
                  <c:v>SDT 130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Full_Table_2012_2021_Chart!$DZ$2:$DZ$114</c:f>
              <c:numCache>
                <c:formatCode>General</c:formatCode>
                <c:ptCount val="112"/>
                <c:pt idx="79">
                  <c:v>41.19</c:v>
                </c:pt>
                <c:pt idx="80">
                  <c:v>35.19</c:v>
                </c:pt>
                <c:pt idx="81">
                  <c:v>54.26</c:v>
                </c:pt>
                <c:pt idx="82">
                  <c:v>45.53</c:v>
                </c:pt>
                <c:pt idx="83">
                  <c:v>39.04</c:v>
                </c:pt>
                <c:pt idx="84">
                  <c:v>40.83</c:v>
                </c:pt>
                <c:pt idx="85">
                  <c:v>31.36</c:v>
                </c:pt>
                <c:pt idx="87">
                  <c:v>24.48</c:v>
                </c:pt>
                <c:pt idx="88">
                  <c:v>24.99</c:v>
                </c:pt>
                <c:pt idx="89">
                  <c:v>30.11</c:v>
                </c:pt>
                <c:pt idx="90">
                  <c:v>25.46</c:v>
                </c:pt>
              </c:numCache>
            </c:numRef>
          </c:val>
          <c:smooth val="0"/>
          <c:extLst>
            <c:ext xmlns:c16="http://schemas.microsoft.com/office/drawing/2014/chart" uri="{C3380CC4-5D6E-409C-BE32-E72D297353CC}">
              <c16:uniqueId val="{0000007C-6BDE-4EA7-9495-AC7FC75BF4E8}"/>
            </c:ext>
          </c:extLst>
        </c:ser>
        <c:ser>
          <c:idx val="126"/>
          <c:order val="126"/>
          <c:tx>
            <c:strRef>
              <c:f>Full_Table_2012_2021_Chart!$EA$1</c:f>
              <c:strCache>
                <c:ptCount val="1"/>
                <c:pt idx="0">
                  <c:v>SDT 131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Full_Table_2012_2021_Chart!$EA$2:$EA$114</c:f>
              <c:numCache>
                <c:formatCode>General</c:formatCode>
                <c:ptCount val="112"/>
                <c:pt idx="79">
                  <c:v>47</c:v>
                </c:pt>
                <c:pt idx="80">
                  <c:v>37.83</c:v>
                </c:pt>
                <c:pt idx="81">
                  <c:v>52.32</c:v>
                </c:pt>
                <c:pt idx="82">
                  <c:v>46.53</c:v>
                </c:pt>
                <c:pt idx="83">
                  <c:v>42.87</c:v>
                </c:pt>
                <c:pt idx="84">
                  <c:v>49.53</c:v>
                </c:pt>
                <c:pt idx="85">
                  <c:v>36.26</c:v>
                </c:pt>
                <c:pt idx="86">
                  <c:v>33.6</c:v>
                </c:pt>
                <c:pt idx="87">
                  <c:v>29.66</c:v>
                </c:pt>
                <c:pt idx="88">
                  <c:v>31.79</c:v>
                </c:pt>
                <c:pt idx="89">
                  <c:v>33.78</c:v>
                </c:pt>
                <c:pt idx="90">
                  <c:v>38.590000000000003</c:v>
                </c:pt>
              </c:numCache>
            </c:numRef>
          </c:val>
          <c:smooth val="0"/>
          <c:extLst>
            <c:ext xmlns:c16="http://schemas.microsoft.com/office/drawing/2014/chart" uri="{C3380CC4-5D6E-409C-BE32-E72D297353CC}">
              <c16:uniqueId val="{0000007D-6BDE-4EA7-9495-AC7FC75BF4E8}"/>
            </c:ext>
          </c:extLst>
        </c:ser>
        <c:ser>
          <c:idx val="127"/>
          <c:order val="127"/>
          <c:tx>
            <c:strRef>
              <c:f>Full_Table_2012_2021_Chart!$EB$1</c:f>
              <c:strCache>
                <c:ptCount val="1"/>
                <c:pt idx="0">
                  <c:v>SDT 132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Full_Table_2012_2021_Chart!$EB$2:$EB$114</c:f>
              <c:numCache>
                <c:formatCode>General</c:formatCode>
                <c:ptCount val="112"/>
                <c:pt idx="79">
                  <c:v>55.4</c:v>
                </c:pt>
                <c:pt idx="80">
                  <c:v>49.25</c:v>
                </c:pt>
                <c:pt idx="81">
                  <c:v>39.79</c:v>
                </c:pt>
                <c:pt idx="82">
                  <c:v>34.18</c:v>
                </c:pt>
                <c:pt idx="83">
                  <c:v>27.83</c:v>
                </c:pt>
                <c:pt idx="84">
                  <c:v>31.26</c:v>
                </c:pt>
                <c:pt idx="85">
                  <c:v>23.25</c:v>
                </c:pt>
                <c:pt idx="87">
                  <c:v>40.43</c:v>
                </c:pt>
                <c:pt idx="88">
                  <c:v>39.25</c:v>
                </c:pt>
                <c:pt idx="89">
                  <c:v>39.630000000000003</c:v>
                </c:pt>
                <c:pt idx="90">
                  <c:v>35.74</c:v>
                </c:pt>
                <c:pt idx="91">
                  <c:v>51.54</c:v>
                </c:pt>
                <c:pt idx="94">
                  <c:v>33.049999999999997</c:v>
                </c:pt>
                <c:pt idx="95">
                  <c:v>30.18</c:v>
                </c:pt>
                <c:pt idx="96">
                  <c:v>37.119999999999997</c:v>
                </c:pt>
                <c:pt idx="97">
                  <c:v>15.82</c:v>
                </c:pt>
                <c:pt idx="98">
                  <c:v>21.67</c:v>
                </c:pt>
                <c:pt idx="99">
                  <c:v>24.35</c:v>
                </c:pt>
                <c:pt idx="100">
                  <c:v>12.75</c:v>
                </c:pt>
                <c:pt idx="101">
                  <c:v>34.630000000000003</c:v>
                </c:pt>
                <c:pt idx="102">
                  <c:v>28.84</c:v>
                </c:pt>
                <c:pt idx="103">
                  <c:v>29.7</c:v>
                </c:pt>
                <c:pt idx="104">
                  <c:v>27.21</c:v>
                </c:pt>
                <c:pt idx="105">
                  <c:v>25.54</c:v>
                </c:pt>
                <c:pt idx="106">
                  <c:v>23.16</c:v>
                </c:pt>
                <c:pt idx="107">
                  <c:v>45.76</c:v>
                </c:pt>
                <c:pt idx="108">
                  <c:v>19.14</c:v>
                </c:pt>
                <c:pt idx="109">
                  <c:v>19.260000000000002</c:v>
                </c:pt>
                <c:pt idx="110">
                  <c:v>14.97</c:v>
                </c:pt>
                <c:pt idx="111">
                  <c:v>25.68</c:v>
                </c:pt>
              </c:numCache>
            </c:numRef>
          </c:val>
          <c:smooth val="0"/>
          <c:extLst>
            <c:ext xmlns:c16="http://schemas.microsoft.com/office/drawing/2014/chart" uri="{C3380CC4-5D6E-409C-BE32-E72D297353CC}">
              <c16:uniqueId val="{0000007E-6BDE-4EA7-9495-AC7FC75BF4E8}"/>
            </c:ext>
          </c:extLst>
        </c:ser>
        <c:ser>
          <c:idx val="128"/>
          <c:order val="128"/>
          <c:tx>
            <c:strRef>
              <c:f>Full_Table_2012_2021_Chart!$EC$1</c:f>
              <c:strCache>
                <c:ptCount val="1"/>
                <c:pt idx="0">
                  <c:v>SDT 133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Full_Table_2012_2021_Chart!$EC$2:$EC$114</c:f>
              <c:numCache>
                <c:formatCode>General</c:formatCode>
                <c:ptCount val="112"/>
                <c:pt idx="79">
                  <c:v>61.29</c:v>
                </c:pt>
                <c:pt idx="80">
                  <c:v>36.21</c:v>
                </c:pt>
                <c:pt idx="81">
                  <c:v>45.15</c:v>
                </c:pt>
                <c:pt idx="82">
                  <c:v>38.26</c:v>
                </c:pt>
                <c:pt idx="83">
                  <c:v>31.01</c:v>
                </c:pt>
                <c:pt idx="84">
                  <c:v>34.93</c:v>
                </c:pt>
                <c:pt idx="85">
                  <c:v>25.36</c:v>
                </c:pt>
                <c:pt idx="86">
                  <c:v>27.02</c:v>
                </c:pt>
                <c:pt idx="87">
                  <c:v>33.28</c:v>
                </c:pt>
                <c:pt idx="88">
                  <c:v>36.67</c:v>
                </c:pt>
                <c:pt idx="89">
                  <c:v>26.37</c:v>
                </c:pt>
                <c:pt idx="90">
                  <c:v>35.76</c:v>
                </c:pt>
              </c:numCache>
            </c:numRef>
          </c:val>
          <c:smooth val="0"/>
          <c:extLst>
            <c:ext xmlns:c16="http://schemas.microsoft.com/office/drawing/2014/chart" uri="{C3380CC4-5D6E-409C-BE32-E72D297353CC}">
              <c16:uniqueId val="{0000007F-6BDE-4EA7-9495-AC7FC75BF4E8}"/>
            </c:ext>
          </c:extLst>
        </c:ser>
        <c:ser>
          <c:idx val="129"/>
          <c:order val="129"/>
          <c:tx>
            <c:strRef>
              <c:f>Full_Table_2012_2021_Chart!$ED$1</c:f>
              <c:strCache>
                <c:ptCount val="1"/>
                <c:pt idx="0">
                  <c:v>SDT 134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Full_Table_2012_2021_Chart!$ED$2:$ED$114</c:f>
              <c:numCache>
                <c:formatCode>General</c:formatCode>
                <c:ptCount val="112"/>
                <c:pt idx="79">
                  <c:v>45.19</c:v>
                </c:pt>
                <c:pt idx="80">
                  <c:v>36.56</c:v>
                </c:pt>
                <c:pt idx="81">
                  <c:v>50.96</c:v>
                </c:pt>
                <c:pt idx="82">
                  <c:v>45.78</c:v>
                </c:pt>
                <c:pt idx="83">
                  <c:v>34.4</c:v>
                </c:pt>
                <c:pt idx="84">
                  <c:v>36.71</c:v>
                </c:pt>
                <c:pt idx="85">
                  <c:v>27.17</c:v>
                </c:pt>
                <c:pt idx="86">
                  <c:v>27</c:v>
                </c:pt>
                <c:pt idx="87">
                  <c:v>27.49</c:v>
                </c:pt>
                <c:pt idx="88">
                  <c:v>28.79</c:v>
                </c:pt>
                <c:pt idx="89">
                  <c:v>29.52</c:v>
                </c:pt>
                <c:pt idx="90">
                  <c:v>30.56</c:v>
                </c:pt>
              </c:numCache>
            </c:numRef>
          </c:val>
          <c:smooth val="0"/>
          <c:extLst>
            <c:ext xmlns:c16="http://schemas.microsoft.com/office/drawing/2014/chart" uri="{C3380CC4-5D6E-409C-BE32-E72D297353CC}">
              <c16:uniqueId val="{00000080-6BDE-4EA7-9495-AC7FC75BF4E8}"/>
            </c:ext>
          </c:extLst>
        </c:ser>
        <c:ser>
          <c:idx val="130"/>
          <c:order val="130"/>
          <c:tx>
            <c:strRef>
              <c:f>Full_Table_2012_2021_Chart!$EE$1</c:f>
              <c:strCache>
                <c:ptCount val="1"/>
                <c:pt idx="0">
                  <c:v>SDT 135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Full_Table_2012_2021_Chart!$EE$2:$EE$114</c:f>
              <c:numCache>
                <c:formatCode>General</c:formatCode>
                <c:ptCount val="112"/>
                <c:pt idx="79">
                  <c:v>66.010000000000005</c:v>
                </c:pt>
                <c:pt idx="80">
                  <c:v>55.53</c:v>
                </c:pt>
                <c:pt idx="81">
                  <c:v>77.319999999999993</c:v>
                </c:pt>
                <c:pt idx="82">
                  <c:v>68.88</c:v>
                </c:pt>
                <c:pt idx="83">
                  <c:v>58.58</c:v>
                </c:pt>
                <c:pt idx="84">
                  <c:v>46.36</c:v>
                </c:pt>
                <c:pt idx="85">
                  <c:v>47.79</c:v>
                </c:pt>
                <c:pt idx="86">
                  <c:v>57.86</c:v>
                </c:pt>
                <c:pt idx="87">
                  <c:v>58.83</c:v>
                </c:pt>
                <c:pt idx="89">
                  <c:v>35.11</c:v>
                </c:pt>
                <c:pt idx="90">
                  <c:v>47.67</c:v>
                </c:pt>
              </c:numCache>
            </c:numRef>
          </c:val>
          <c:smooth val="0"/>
          <c:extLst>
            <c:ext xmlns:c16="http://schemas.microsoft.com/office/drawing/2014/chart" uri="{C3380CC4-5D6E-409C-BE32-E72D297353CC}">
              <c16:uniqueId val="{00000081-6BDE-4EA7-9495-AC7FC75BF4E8}"/>
            </c:ext>
          </c:extLst>
        </c:ser>
        <c:ser>
          <c:idx val="131"/>
          <c:order val="131"/>
          <c:tx>
            <c:strRef>
              <c:f>Full_Table_2012_2021_Chart!$EF$1</c:f>
              <c:strCache>
                <c:ptCount val="1"/>
                <c:pt idx="0">
                  <c:v>SDT 136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Full_Table_2012_2021_Chart!$EF$2:$EF$114</c:f>
              <c:numCache>
                <c:formatCode>General</c:formatCode>
                <c:ptCount val="112"/>
                <c:pt idx="80">
                  <c:v>41.8</c:v>
                </c:pt>
                <c:pt idx="81">
                  <c:v>53.87</c:v>
                </c:pt>
                <c:pt idx="82">
                  <c:v>51.55</c:v>
                </c:pt>
                <c:pt idx="83">
                  <c:v>42.12</c:v>
                </c:pt>
                <c:pt idx="84">
                  <c:v>36.880000000000003</c:v>
                </c:pt>
                <c:pt idx="85">
                  <c:v>22.28</c:v>
                </c:pt>
                <c:pt idx="86">
                  <c:v>30.35</c:v>
                </c:pt>
                <c:pt idx="87">
                  <c:v>29.68</c:v>
                </c:pt>
                <c:pt idx="88">
                  <c:v>30.74</c:v>
                </c:pt>
                <c:pt idx="89">
                  <c:v>32.200000000000003</c:v>
                </c:pt>
                <c:pt idx="90">
                  <c:v>32.56</c:v>
                </c:pt>
                <c:pt idx="91">
                  <c:v>49.17</c:v>
                </c:pt>
                <c:pt idx="92">
                  <c:v>34.450000000000003</c:v>
                </c:pt>
                <c:pt idx="93">
                  <c:v>17.420000000000002</c:v>
                </c:pt>
                <c:pt idx="94">
                  <c:v>31.98</c:v>
                </c:pt>
                <c:pt idx="95">
                  <c:v>17.739999999999998</c:v>
                </c:pt>
                <c:pt idx="96">
                  <c:v>23.93</c:v>
                </c:pt>
                <c:pt idx="97">
                  <c:v>21.05</c:v>
                </c:pt>
                <c:pt idx="98">
                  <c:v>26.49</c:v>
                </c:pt>
                <c:pt idx="99">
                  <c:v>30.52</c:v>
                </c:pt>
                <c:pt idx="100">
                  <c:v>13.09</c:v>
                </c:pt>
                <c:pt idx="101">
                  <c:v>37.96</c:v>
                </c:pt>
                <c:pt idx="102">
                  <c:v>29.07</c:v>
                </c:pt>
                <c:pt idx="103">
                  <c:v>35.950000000000003</c:v>
                </c:pt>
                <c:pt idx="104">
                  <c:v>34.619999999999997</c:v>
                </c:pt>
                <c:pt idx="105">
                  <c:v>30.65</c:v>
                </c:pt>
                <c:pt idx="106">
                  <c:v>26.69</c:v>
                </c:pt>
                <c:pt idx="107">
                  <c:v>23.33</c:v>
                </c:pt>
                <c:pt idx="108">
                  <c:v>23.03</c:v>
                </c:pt>
                <c:pt idx="109">
                  <c:v>22.54</c:v>
                </c:pt>
                <c:pt idx="110">
                  <c:v>18.420000000000002</c:v>
                </c:pt>
                <c:pt idx="111">
                  <c:v>31.44</c:v>
                </c:pt>
              </c:numCache>
            </c:numRef>
          </c:val>
          <c:smooth val="0"/>
          <c:extLst>
            <c:ext xmlns:c16="http://schemas.microsoft.com/office/drawing/2014/chart" uri="{C3380CC4-5D6E-409C-BE32-E72D297353CC}">
              <c16:uniqueId val="{00000082-6BDE-4EA7-9495-AC7FC75BF4E8}"/>
            </c:ext>
          </c:extLst>
        </c:ser>
        <c:ser>
          <c:idx val="132"/>
          <c:order val="132"/>
          <c:tx>
            <c:strRef>
              <c:f>Full_Table_2012_2021_Chart!$EG$1</c:f>
              <c:strCache>
                <c:ptCount val="1"/>
                <c:pt idx="0">
                  <c:v>SDT 137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Full_Table_2012_2021_Chart!$EG$2:$EG$114</c:f>
              <c:numCache>
                <c:formatCode>General</c:formatCode>
                <c:ptCount val="112"/>
                <c:pt idx="80">
                  <c:v>30.84</c:v>
                </c:pt>
                <c:pt idx="81">
                  <c:v>41.94</c:v>
                </c:pt>
                <c:pt idx="83">
                  <c:v>29.38</c:v>
                </c:pt>
                <c:pt idx="84">
                  <c:v>32.83</c:v>
                </c:pt>
                <c:pt idx="85">
                  <c:v>20.6</c:v>
                </c:pt>
                <c:pt idx="87">
                  <c:v>17.79</c:v>
                </c:pt>
                <c:pt idx="88">
                  <c:v>18.38</c:v>
                </c:pt>
                <c:pt idx="89">
                  <c:v>24.04</c:v>
                </c:pt>
                <c:pt idx="90">
                  <c:v>26.57</c:v>
                </c:pt>
                <c:pt idx="91">
                  <c:v>37.78</c:v>
                </c:pt>
                <c:pt idx="92">
                  <c:v>27.92</c:v>
                </c:pt>
                <c:pt idx="93">
                  <c:v>18.09</c:v>
                </c:pt>
                <c:pt idx="94">
                  <c:v>23.72</c:v>
                </c:pt>
                <c:pt idx="95">
                  <c:v>14.56</c:v>
                </c:pt>
                <c:pt idx="96">
                  <c:v>15.78</c:v>
                </c:pt>
                <c:pt idx="97">
                  <c:v>15</c:v>
                </c:pt>
                <c:pt idx="98">
                  <c:v>19.21</c:v>
                </c:pt>
                <c:pt idx="99">
                  <c:v>25.01</c:v>
                </c:pt>
                <c:pt idx="100">
                  <c:v>14.15</c:v>
                </c:pt>
                <c:pt idx="101">
                  <c:v>33.1</c:v>
                </c:pt>
                <c:pt idx="102">
                  <c:v>24.36</c:v>
                </c:pt>
                <c:pt idx="103">
                  <c:v>31.28</c:v>
                </c:pt>
                <c:pt idx="104">
                  <c:v>28.55</c:v>
                </c:pt>
                <c:pt idx="105">
                  <c:v>25.74</c:v>
                </c:pt>
                <c:pt idx="107">
                  <c:v>18.86</c:v>
                </c:pt>
                <c:pt idx="108">
                  <c:v>19.32</c:v>
                </c:pt>
                <c:pt idx="109">
                  <c:v>18.38</c:v>
                </c:pt>
                <c:pt idx="110">
                  <c:v>14.24</c:v>
                </c:pt>
                <c:pt idx="111">
                  <c:v>23.31</c:v>
                </c:pt>
              </c:numCache>
            </c:numRef>
          </c:val>
          <c:smooth val="0"/>
          <c:extLst>
            <c:ext xmlns:c16="http://schemas.microsoft.com/office/drawing/2014/chart" uri="{C3380CC4-5D6E-409C-BE32-E72D297353CC}">
              <c16:uniqueId val="{00000083-6BDE-4EA7-9495-AC7FC75BF4E8}"/>
            </c:ext>
          </c:extLst>
        </c:ser>
        <c:ser>
          <c:idx val="133"/>
          <c:order val="133"/>
          <c:tx>
            <c:strRef>
              <c:f>Full_Table_2012_2021_Chart!$EH$1</c:f>
              <c:strCache>
                <c:ptCount val="1"/>
                <c:pt idx="0">
                  <c:v>SDT 138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Full_Table_2012_2021_Chart!$EH$2:$EH$114</c:f>
              <c:numCache>
                <c:formatCode>General</c:formatCode>
                <c:ptCount val="112"/>
                <c:pt idx="83">
                  <c:v>38.06</c:v>
                </c:pt>
                <c:pt idx="84">
                  <c:v>38.630000000000003</c:v>
                </c:pt>
                <c:pt idx="85">
                  <c:v>26.14</c:v>
                </c:pt>
                <c:pt idx="86">
                  <c:v>26.78</c:v>
                </c:pt>
                <c:pt idx="87">
                  <c:v>26.88</c:v>
                </c:pt>
                <c:pt idx="88">
                  <c:v>29.21</c:v>
                </c:pt>
                <c:pt idx="89">
                  <c:v>36.270000000000003</c:v>
                </c:pt>
                <c:pt idx="90">
                  <c:v>34.630000000000003</c:v>
                </c:pt>
                <c:pt idx="91">
                  <c:v>40.96</c:v>
                </c:pt>
                <c:pt idx="92">
                  <c:v>43.96</c:v>
                </c:pt>
                <c:pt idx="93">
                  <c:v>19.809999999999999</c:v>
                </c:pt>
                <c:pt idx="94">
                  <c:v>38.51</c:v>
                </c:pt>
                <c:pt idx="95">
                  <c:v>21.02</c:v>
                </c:pt>
                <c:pt idx="96">
                  <c:v>24.79</c:v>
                </c:pt>
                <c:pt idx="97">
                  <c:v>27.96</c:v>
                </c:pt>
                <c:pt idx="98">
                  <c:v>31.31</c:v>
                </c:pt>
                <c:pt idx="99">
                  <c:v>36.1</c:v>
                </c:pt>
                <c:pt idx="100">
                  <c:v>24.86</c:v>
                </c:pt>
                <c:pt idx="101">
                  <c:v>43.52</c:v>
                </c:pt>
                <c:pt idx="102">
                  <c:v>37.42</c:v>
                </c:pt>
                <c:pt idx="103">
                  <c:v>46.01</c:v>
                </c:pt>
                <c:pt idx="104">
                  <c:v>35.270000000000003</c:v>
                </c:pt>
                <c:pt idx="105">
                  <c:v>34.479999999999997</c:v>
                </c:pt>
                <c:pt idx="106">
                  <c:v>27.71</c:v>
                </c:pt>
                <c:pt idx="107">
                  <c:v>28.45</c:v>
                </c:pt>
                <c:pt idx="108">
                  <c:v>28.08</c:v>
                </c:pt>
                <c:pt idx="109">
                  <c:v>26.74</c:v>
                </c:pt>
                <c:pt idx="110">
                  <c:v>21.52</c:v>
                </c:pt>
                <c:pt idx="111">
                  <c:v>33.119999999999997</c:v>
                </c:pt>
              </c:numCache>
            </c:numRef>
          </c:val>
          <c:smooth val="0"/>
          <c:extLst>
            <c:ext xmlns:c16="http://schemas.microsoft.com/office/drawing/2014/chart" uri="{C3380CC4-5D6E-409C-BE32-E72D297353CC}">
              <c16:uniqueId val="{00000084-6BDE-4EA7-9495-AC7FC75BF4E8}"/>
            </c:ext>
          </c:extLst>
        </c:ser>
        <c:ser>
          <c:idx val="134"/>
          <c:order val="134"/>
          <c:tx>
            <c:strRef>
              <c:f>Full_Table_2012_2021_Chart!$EI$1</c:f>
              <c:strCache>
                <c:ptCount val="1"/>
                <c:pt idx="0">
                  <c:v>SDT 139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Full_Table_2012_2021_Chart!$EI$2:$EI$114</c:f>
              <c:numCache>
                <c:formatCode>General</c:formatCode>
                <c:ptCount val="112"/>
                <c:pt idx="83">
                  <c:v>40</c:v>
                </c:pt>
                <c:pt idx="84">
                  <c:v>45.18</c:v>
                </c:pt>
                <c:pt idx="85">
                  <c:v>35.65</c:v>
                </c:pt>
                <c:pt idx="86">
                  <c:v>31.27</c:v>
                </c:pt>
                <c:pt idx="87">
                  <c:v>29.86</c:v>
                </c:pt>
                <c:pt idx="88">
                  <c:v>27.57</c:v>
                </c:pt>
                <c:pt idx="89">
                  <c:v>34.92</c:v>
                </c:pt>
                <c:pt idx="90">
                  <c:v>38.729999999999997</c:v>
                </c:pt>
                <c:pt idx="91">
                  <c:v>41.76</c:v>
                </c:pt>
                <c:pt idx="92">
                  <c:v>39.61</c:v>
                </c:pt>
                <c:pt idx="93">
                  <c:v>32.159999999999997</c:v>
                </c:pt>
                <c:pt idx="94">
                  <c:v>34.270000000000003</c:v>
                </c:pt>
                <c:pt idx="95">
                  <c:v>25.9</c:v>
                </c:pt>
                <c:pt idx="96">
                  <c:v>25.93</c:v>
                </c:pt>
                <c:pt idx="97">
                  <c:v>25.26</c:v>
                </c:pt>
                <c:pt idx="98">
                  <c:v>32.409999999999997</c:v>
                </c:pt>
                <c:pt idx="99">
                  <c:v>30.3</c:v>
                </c:pt>
                <c:pt idx="100">
                  <c:v>15.5</c:v>
                </c:pt>
                <c:pt idx="101">
                  <c:v>43.69</c:v>
                </c:pt>
                <c:pt idx="102">
                  <c:v>32.26</c:v>
                </c:pt>
                <c:pt idx="103">
                  <c:v>43.06</c:v>
                </c:pt>
                <c:pt idx="104">
                  <c:v>40.72</c:v>
                </c:pt>
                <c:pt idx="105">
                  <c:v>37.07</c:v>
                </c:pt>
                <c:pt idx="106">
                  <c:v>32.72</c:v>
                </c:pt>
                <c:pt idx="107">
                  <c:v>29.14</c:v>
                </c:pt>
                <c:pt idx="108">
                  <c:v>28.29</c:v>
                </c:pt>
                <c:pt idx="109">
                  <c:v>28.72</c:v>
                </c:pt>
                <c:pt idx="110">
                  <c:v>19.559999999999999</c:v>
                </c:pt>
                <c:pt idx="111">
                  <c:v>34.69</c:v>
                </c:pt>
              </c:numCache>
            </c:numRef>
          </c:val>
          <c:smooth val="0"/>
          <c:extLst>
            <c:ext xmlns:c16="http://schemas.microsoft.com/office/drawing/2014/chart" uri="{C3380CC4-5D6E-409C-BE32-E72D297353CC}">
              <c16:uniqueId val="{00000085-6BDE-4EA7-9495-AC7FC75BF4E8}"/>
            </c:ext>
          </c:extLst>
        </c:ser>
        <c:ser>
          <c:idx val="135"/>
          <c:order val="135"/>
          <c:tx>
            <c:strRef>
              <c:f>Full_Table_2012_2021_Chart!$EJ$1</c:f>
              <c:strCache>
                <c:ptCount val="1"/>
                <c:pt idx="0">
                  <c:v>SDT 140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Full_Table_2012_2021_Chart!$EJ$2:$EJ$114</c:f>
              <c:numCache>
                <c:formatCode>General</c:formatCode>
                <c:ptCount val="112"/>
                <c:pt idx="83">
                  <c:v>34.07</c:v>
                </c:pt>
                <c:pt idx="84">
                  <c:v>41.92</c:v>
                </c:pt>
                <c:pt idx="85">
                  <c:v>28.58</c:v>
                </c:pt>
                <c:pt idx="86">
                  <c:v>29.12</c:v>
                </c:pt>
                <c:pt idx="87">
                  <c:v>31.41</c:v>
                </c:pt>
                <c:pt idx="88">
                  <c:v>28.61</c:v>
                </c:pt>
                <c:pt idx="89">
                  <c:v>36.880000000000003</c:v>
                </c:pt>
                <c:pt idx="90">
                  <c:v>33.11</c:v>
                </c:pt>
                <c:pt idx="91">
                  <c:v>46.72</c:v>
                </c:pt>
                <c:pt idx="92">
                  <c:v>34.049999999999997</c:v>
                </c:pt>
                <c:pt idx="93">
                  <c:v>19.57</c:v>
                </c:pt>
                <c:pt idx="94">
                  <c:v>31.69</c:v>
                </c:pt>
                <c:pt idx="95">
                  <c:v>22.82</c:v>
                </c:pt>
                <c:pt idx="96">
                  <c:v>27.02</c:v>
                </c:pt>
                <c:pt idx="97">
                  <c:v>24.02</c:v>
                </c:pt>
                <c:pt idx="98">
                  <c:v>31.31</c:v>
                </c:pt>
                <c:pt idx="99">
                  <c:v>36.51</c:v>
                </c:pt>
                <c:pt idx="100">
                  <c:v>19.27</c:v>
                </c:pt>
                <c:pt idx="101">
                  <c:v>38.14</c:v>
                </c:pt>
                <c:pt idx="102">
                  <c:v>32.1</c:v>
                </c:pt>
                <c:pt idx="103">
                  <c:v>41.12</c:v>
                </c:pt>
                <c:pt idx="104">
                  <c:v>37.06</c:v>
                </c:pt>
                <c:pt idx="105">
                  <c:v>33.24</c:v>
                </c:pt>
                <c:pt idx="106">
                  <c:v>30.24</c:v>
                </c:pt>
                <c:pt idx="107">
                  <c:v>27.13</c:v>
                </c:pt>
                <c:pt idx="108">
                  <c:v>24.15</c:v>
                </c:pt>
                <c:pt idx="109">
                  <c:v>27.44</c:v>
                </c:pt>
                <c:pt idx="110">
                  <c:v>13.92</c:v>
                </c:pt>
                <c:pt idx="111">
                  <c:v>31.48</c:v>
                </c:pt>
              </c:numCache>
            </c:numRef>
          </c:val>
          <c:smooth val="0"/>
          <c:extLst>
            <c:ext xmlns:c16="http://schemas.microsoft.com/office/drawing/2014/chart" uri="{C3380CC4-5D6E-409C-BE32-E72D297353CC}">
              <c16:uniqueId val="{00000086-6BDE-4EA7-9495-AC7FC75BF4E8}"/>
            </c:ext>
          </c:extLst>
        </c:ser>
        <c:ser>
          <c:idx val="136"/>
          <c:order val="136"/>
          <c:tx>
            <c:strRef>
              <c:f>Full_Table_2012_2021_Chart!$EK$1</c:f>
              <c:strCache>
                <c:ptCount val="1"/>
                <c:pt idx="0">
                  <c:v>SDT 141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Full_Table_2012_2021_Chart!$EK$2:$EK$114</c:f>
              <c:numCache>
                <c:formatCode>General</c:formatCode>
                <c:ptCount val="112"/>
                <c:pt idx="83">
                  <c:v>41.78</c:v>
                </c:pt>
                <c:pt idx="84">
                  <c:v>40.15</c:v>
                </c:pt>
                <c:pt idx="85">
                  <c:v>32.1</c:v>
                </c:pt>
                <c:pt idx="86">
                  <c:v>32.369999999999997</c:v>
                </c:pt>
                <c:pt idx="87">
                  <c:v>32.979999999999997</c:v>
                </c:pt>
                <c:pt idx="88">
                  <c:v>29.84</c:v>
                </c:pt>
                <c:pt idx="89">
                  <c:v>37.270000000000003</c:v>
                </c:pt>
                <c:pt idx="90">
                  <c:v>44.03</c:v>
                </c:pt>
                <c:pt idx="91">
                  <c:v>47.67</c:v>
                </c:pt>
                <c:pt idx="92">
                  <c:v>32.700000000000003</c:v>
                </c:pt>
                <c:pt idx="93">
                  <c:v>47.85</c:v>
                </c:pt>
                <c:pt idx="94">
                  <c:v>36.630000000000003</c:v>
                </c:pt>
                <c:pt idx="95">
                  <c:v>21.21</c:v>
                </c:pt>
                <c:pt idx="96">
                  <c:v>23.61</c:v>
                </c:pt>
                <c:pt idx="97">
                  <c:v>21.45</c:v>
                </c:pt>
                <c:pt idx="98">
                  <c:v>30.11</c:v>
                </c:pt>
                <c:pt idx="99">
                  <c:v>31.65</c:v>
                </c:pt>
                <c:pt idx="100">
                  <c:v>25.49</c:v>
                </c:pt>
                <c:pt idx="101">
                  <c:v>56.52</c:v>
                </c:pt>
                <c:pt idx="102">
                  <c:v>31.08</c:v>
                </c:pt>
                <c:pt idx="103">
                  <c:v>39.28</c:v>
                </c:pt>
                <c:pt idx="104">
                  <c:v>35.89</c:v>
                </c:pt>
                <c:pt idx="105">
                  <c:v>33.78</c:v>
                </c:pt>
                <c:pt idx="106">
                  <c:v>29.62</c:v>
                </c:pt>
                <c:pt idx="107">
                  <c:v>29.65</c:v>
                </c:pt>
                <c:pt idx="108">
                  <c:v>22.35</c:v>
                </c:pt>
                <c:pt idx="109">
                  <c:v>0</c:v>
                </c:pt>
                <c:pt idx="110">
                  <c:v>18.59</c:v>
                </c:pt>
                <c:pt idx="111">
                  <c:v>35.049999999999997</c:v>
                </c:pt>
              </c:numCache>
            </c:numRef>
          </c:val>
          <c:smooth val="0"/>
          <c:extLst>
            <c:ext xmlns:c16="http://schemas.microsoft.com/office/drawing/2014/chart" uri="{C3380CC4-5D6E-409C-BE32-E72D297353CC}">
              <c16:uniqueId val="{00000087-6BDE-4EA7-9495-AC7FC75BF4E8}"/>
            </c:ext>
          </c:extLst>
        </c:ser>
        <c:ser>
          <c:idx val="137"/>
          <c:order val="137"/>
          <c:tx>
            <c:strRef>
              <c:f>Full_Table_2012_2021_Chart!$EL$1</c:f>
              <c:strCache>
                <c:ptCount val="1"/>
                <c:pt idx="0">
                  <c:v>SDT 142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Full_Table_2012_2021_Chart!$EL$2:$EL$114</c:f>
              <c:numCache>
                <c:formatCode>General</c:formatCode>
                <c:ptCount val="112"/>
                <c:pt idx="84">
                  <c:v>39.479999999999997</c:v>
                </c:pt>
                <c:pt idx="85">
                  <c:v>21.25</c:v>
                </c:pt>
                <c:pt idx="86">
                  <c:v>19.95</c:v>
                </c:pt>
                <c:pt idx="87">
                  <c:v>25</c:v>
                </c:pt>
                <c:pt idx="88">
                  <c:v>23.33</c:v>
                </c:pt>
                <c:pt idx="89">
                  <c:v>28.3</c:v>
                </c:pt>
                <c:pt idx="90">
                  <c:v>27.68</c:v>
                </c:pt>
                <c:pt idx="91">
                  <c:v>47.06</c:v>
                </c:pt>
                <c:pt idx="93">
                  <c:v>21.71</c:v>
                </c:pt>
                <c:pt idx="94">
                  <c:v>24.85</c:v>
                </c:pt>
                <c:pt idx="95">
                  <c:v>19.84</c:v>
                </c:pt>
                <c:pt idx="96">
                  <c:v>22.47</c:v>
                </c:pt>
                <c:pt idx="97">
                  <c:v>20.39</c:v>
                </c:pt>
                <c:pt idx="98">
                  <c:v>27.9</c:v>
                </c:pt>
                <c:pt idx="99">
                  <c:v>31.93</c:v>
                </c:pt>
                <c:pt idx="100">
                  <c:v>13.67</c:v>
                </c:pt>
                <c:pt idx="101">
                  <c:v>40.31</c:v>
                </c:pt>
                <c:pt idx="102">
                  <c:v>30.61</c:v>
                </c:pt>
                <c:pt idx="103">
                  <c:v>37.520000000000003</c:v>
                </c:pt>
                <c:pt idx="104">
                  <c:v>32.96</c:v>
                </c:pt>
                <c:pt idx="105">
                  <c:v>27.66</c:v>
                </c:pt>
                <c:pt idx="106">
                  <c:v>25.37</c:v>
                </c:pt>
                <c:pt idx="107">
                  <c:v>21.09</c:v>
                </c:pt>
                <c:pt idx="108">
                  <c:v>16.48</c:v>
                </c:pt>
                <c:pt idx="109">
                  <c:v>19.48</c:v>
                </c:pt>
                <c:pt idx="110">
                  <c:v>14.66</c:v>
                </c:pt>
                <c:pt idx="111">
                  <c:v>24.35</c:v>
                </c:pt>
              </c:numCache>
            </c:numRef>
          </c:val>
          <c:smooth val="0"/>
          <c:extLst>
            <c:ext xmlns:c16="http://schemas.microsoft.com/office/drawing/2014/chart" uri="{C3380CC4-5D6E-409C-BE32-E72D297353CC}">
              <c16:uniqueId val="{00000088-6BDE-4EA7-9495-AC7FC75BF4E8}"/>
            </c:ext>
          </c:extLst>
        </c:ser>
        <c:ser>
          <c:idx val="138"/>
          <c:order val="138"/>
          <c:tx>
            <c:strRef>
              <c:f>Full_Table_2012_2021_Chart!$EM$1</c:f>
              <c:strCache>
                <c:ptCount val="1"/>
                <c:pt idx="0">
                  <c:v>SDT 143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Full_Table_2012_2021_Chart!$EM$2:$EM$114</c:f>
              <c:numCache>
                <c:formatCode>General</c:formatCode>
                <c:ptCount val="112"/>
                <c:pt idx="84">
                  <c:v>29.99</c:v>
                </c:pt>
                <c:pt idx="85">
                  <c:v>25.1</c:v>
                </c:pt>
                <c:pt idx="86">
                  <c:v>23.57</c:v>
                </c:pt>
                <c:pt idx="87">
                  <c:v>22.5</c:v>
                </c:pt>
                <c:pt idx="88">
                  <c:v>23.46</c:v>
                </c:pt>
                <c:pt idx="89">
                  <c:v>26.56</c:v>
                </c:pt>
                <c:pt idx="90">
                  <c:v>37.72</c:v>
                </c:pt>
                <c:pt idx="91">
                  <c:v>36.78</c:v>
                </c:pt>
                <c:pt idx="92">
                  <c:v>28.68</c:v>
                </c:pt>
                <c:pt idx="93">
                  <c:v>20.67</c:v>
                </c:pt>
                <c:pt idx="94">
                  <c:v>24.91</c:v>
                </c:pt>
                <c:pt idx="95">
                  <c:v>16.86</c:v>
                </c:pt>
                <c:pt idx="96">
                  <c:v>18.02</c:v>
                </c:pt>
                <c:pt idx="97">
                  <c:v>18.809999999999999</c:v>
                </c:pt>
                <c:pt idx="98">
                  <c:v>22.51</c:v>
                </c:pt>
                <c:pt idx="99">
                  <c:v>24.96</c:v>
                </c:pt>
                <c:pt idx="100">
                  <c:v>14.31</c:v>
                </c:pt>
                <c:pt idx="101">
                  <c:v>34.81</c:v>
                </c:pt>
                <c:pt idx="102">
                  <c:v>32.79</c:v>
                </c:pt>
                <c:pt idx="103">
                  <c:v>31.32</c:v>
                </c:pt>
                <c:pt idx="104">
                  <c:v>25.66</c:v>
                </c:pt>
                <c:pt idx="105">
                  <c:v>27.3</c:v>
                </c:pt>
                <c:pt idx="106">
                  <c:v>21.65</c:v>
                </c:pt>
                <c:pt idx="107">
                  <c:v>20.62</c:v>
                </c:pt>
                <c:pt idx="108">
                  <c:v>22.1</c:v>
                </c:pt>
                <c:pt idx="109">
                  <c:v>20.23</c:v>
                </c:pt>
                <c:pt idx="110">
                  <c:v>19.399999999999999</c:v>
                </c:pt>
                <c:pt idx="111">
                  <c:v>22.72</c:v>
                </c:pt>
              </c:numCache>
            </c:numRef>
          </c:val>
          <c:smooth val="0"/>
          <c:extLst>
            <c:ext xmlns:c16="http://schemas.microsoft.com/office/drawing/2014/chart" uri="{C3380CC4-5D6E-409C-BE32-E72D297353CC}">
              <c16:uniqueId val="{00000089-6BDE-4EA7-9495-AC7FC75BF4E8}"/>
            </c:ext>
          </c:extLst>
        </c:ser>
        <c:ser>
          <c:idx val="139"/>
          <c:order val="139"/>
          <c:tx>
            <c:strRef>
              <c:f>Full_Table_2012_2021_Chart!$EN$1</c:f>
              <c:strCache>
                <c:ptCount val="1"/>
                <c:pt idx="0">
                  <c:v>SDT 144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Full_Table_2012_2021_Chart!$EN$2:$EN$114</c:f>
              <c:numCache>
                <c:formatCode>General</c:formatCode>
                <c:ptCount val="112"/>
                <c:pt idx="84">
                  <c:v>49.75</c:v>
                </c:pt>
                <c:pt idx="85">
                  <c:v>40.74</c:v>
                </c:pt>
                <c:pt idx="86">
                  <c:v>35.299999999999997</c:v>
                </c:pt>
                <c:pt idx="87">
                  <c:v>31.72</c:v>
                </c:pt>
                <c:pt idx="88">
                  <c:v>30.95</c:v>
                </c:pt>
                <c:pt idx="89">
                  <c:v>31.92</c:v>
                </c:pt>
                <c:pt idx="90">
                  <c:v>34.51</c:v>
                </c:pt>
                <c:pt idx="91">
                  <c:v>43.18</c:v>
                </c:pt>
                <c:pt idx="92">
                  <c:v>33.619999999999997</c:v>
                </c:pt>
                <c:pt idx="93">
                  <c:v>16.940000000000001</c:v>
                </c:pt>
                <c:pt idx="94">
                  <c:v>30.12</c:v>
                </c:pt>
                <c:pt idx="95">
                  <c:v>28.2</c:v>
                </c:pt>
                <c:pt idx="96">
                  <c:v>31.07</c:v>
                </c:pt>
                <c:pt idx="97">
                  <c:v>29</c:v>
                </c:pt>
                <c:pt idx="98">
                  <c:v>36.64</c:v>
                </c:pt>
                <c:pt idx="99">
                  <c:v>33.67</c:v>
                </c:pt>
                <c:pt idx="100">
                  <c:v>16.7</c:v>
                </c:pt>
                <c:pt idx="101">
                  <c:v>35.86</c:v>
                </c:pt>
                <c:pt idx="102">
                  <c:v>30.43</c:v>
                </c:pt>
                <c:pt idx="103">
                  <c:v>33.47</c:v>
                </c:pt>
                <c:pt idx="104">
                  <c:v>30.95</c:v>
                </c:pt>
                <c:pt idx="105">
                  <c:v>32.72</c:v>
                </c:pt>
                <c:pt idx="106">
                  <c:v>31.57</c:v>
                </c:pt>
                <c:pt idx="107">
                  <c:v>29.04</c:v>
                </c:pt>
                <c:pt idx="108">
                  <c:v>30.74</c:v>
                </c:pt>
                <c:pt idx="109">
                  <c:v>29.86</c:v>
                </c:pt>
                <c:pt idx="110">
                  <c:v>21.73</c:v>
                </c:pt>
                <c:pt idx="111">
                  <c:v>30.98</c:v>
                </c:pt>
              </c:numCache>
            </c:numRef>
          </c:val>
          <c:smooth val="0"/>
          <c:extLst>
            <c:ext xmlns:c16="http://schemas.microsoft.com/office/drawing/2014/chart" uri="{C3380CC4-5D6E-409C-BE32-E72D297353CC}">
              <c16:uniqueId val="{0000008A-6BDE-4EA7-9495-AC7FC75BF4E8}"/>
            </c:ext>
          </c:extLst>
        </c:ser>
        <c:ser>
          <c:idx val="140"/>
          <c:order val="140"/>
          <c:tx>
            <c:strRef>
              <c:f>Full_Table_2012_2021_Chart!$EO$1</c:f>
              <c:strCache>
                <c:ptCount val="1"/>
                <c:pt idx="0">
                  <c:v>SDT 145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Full_Table_2012_2021_Chart!$EO$2:$EO$114</c:f>
              <c:numCache>
                <c:formatCode>General</c:formatCode>
                <c:ptCount val="112"/>
                <c:pt idx="84">
                  <c:v>34.71</c:v>
                </c:pt>
                <c:pt idx="85">
                  <c:v>23.15</c:v>
                </c:pt>
                <c:pt idx="86">
                  <c:v>21.22</c:v>
                </c:pt>
                <c:pt idx="87">
                  <c:v>21.95</c:v>
                </c:pt>
                <c:pt idx="88">
                  <c:v>25.65</c:v>
                </c:pt>
                <c:pt idx="89">
                  <c:v>27.99</c:v>
                </c:pt>
                <c:pt idx="90">
                  <c:v>21.92</c:v>
                </c:pt>
                <c:pt idx="91">
                  <c:v>38.39</c:v>
                </c:pt>
                <c:pt idx="92">
                  <c:v>32.11</c:v>
                </c:pt>
                <c:pt idx="93">
                  <c:v>24.93</c:v>
                </c:pt>
                <c:pt idx="94">
                  <c:v>30.27</c:v>
                </c:pt>
                <c:pt idx="95">
                  <c:v>18.48</c:v>
                </c:pt>
                <c:pt idx="96">
                  <c:v>20.100000000000001</c:v>
                </c:pt>
                <c:pt idx="97">
                  <c:v>18.93</c:v>
                </c:pt>
                <c:pt idx="98">
                  <c:v>21.36</c:v>
                </c:pt>
                <c:pt idx="99">
                  <c:v>24.8</c:v>
                </c:pt>
                <c:pt idx="100">
                  <c:v>17.27</c:v>
                </c:pt>
                <c:pt idx="101">
                  <c:v>35.22</c:v>
                </c:pt>
                <c:pt idx="102">
                  <c:v>29.42</c:v>
                </c:pt>
                <c:pt idx="103">
                  <c:v>33.43</c:v>
                </c:pt>
                <c:pt idx="104">
                  <c:v>29.68</c:v>
                </c:pt>
                <c:pt idx="105">
                  <c:v>28.37</c:v>
                </c:pt>
                <c:pt idx="106">
                  <c:v>22.55</c:v>
                </c:pt>
                <c:pt idx="107">
                  <c:v>20.100000000000001</c:v>
                </c:pt>
                <c:pt idx="108">
                  <c:v>20.239999999999998</c:v>
                </c:pt>
                <c:pt idx="109">
                  <c:v>20.23</c:v>
                </c:pt>
                <c:pt idx="110">
                  <c:v>15.42</c:v>
                </c:pt>
                <c:pt idx="111">
                  <c:v>23.74</c:v>
                </c:pt>
              </c:numCache>
            </c:numRef>
          </c:val>
          <c:smooth val="0"/>
          <c:extLst>
            <c:ext xmlns:c16="http://schemas.microsoft.com/office/drawing/2014/chart" uri="{C3380CC4-5D6E-409C-BE32-E72D297353CC}">
              <c16:uniqueId val="{0000008B-6BDE-4EA7-9495-AC7FC75BF4E8}"/>
            </c:ext>
          </c:extLst>
        </c:ser>
        <c:ser>
          <c:idx val="141"/>
          <c:order val="141"/>
          <c:tx>
            <c:strRef>
              <c:f>Full_Table_2012_2021_Chart!$EP$1</c:f>
              <c:strCache>
                <c:ptCount val="1"/>
                <c:pt idx="0">
                  <c:v>SDT 146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Full_Table_2012_2021_Chart!$EP$2:$EP$114</c:f>
              <c:numCache>
                <c:formatCode>General</c:formatCode>
                <c:ptCount val="112"/>
                <c:pt idx="84">
                  <c:v>41.57</c:v>
                </c:pt>
                <c:pt idx="85">
                  <c:v>30.75</c:v>
                </c:pt>
                <c:pt idx="86">
                  <c:v>31.78</c:v>
                </c:pt>
                <c:pt idx="87">
                  <c:v>27.22</c:v>
                </c:pt>
                <c:pt idx="88">
                  <c:v>26.3</c:v>
                </c:pt>
                <c:pt idx="89">
                  <c:v>30.94</c:v>
                </c:pt>
                <c:pt idx="90">
                  <c:v>32.21</c:v>
                </c:pt>
                <c:pt idx="91">
                  <c:v>37.49</c:v>
                </c:pt>
                <c:pt idx="92">
                  <c:v>33.799999999999997</c:v>
                </c:pt>
                <c:pt idx="93">
                  <c:v>18.899999999999999</c:v>
                </c:pt>
                <c:pt idx="94">
                  <c:v>30.86</c:v>
                </c:pt>
                <c:pt idx="95">
                  <c:v>21.1</c:v>
                </c:pt>
                <c:pt idx="96">
                  <c:v>23.91</c:v>
                </c:pt>
                <c:pt idx="97">
                  <c:v>20.51</c:v>
                </c:pt>
                <c:pt idx="98">
                  <c:v>23.8</c:v>
                </c:pt>
                <c:pt idx="99">
                  <c:v>31.54</c:v>
                </c:pt>
                <c:pt idx="100">
                  <c:v>19.190000000000001</c:v>
                </c:pt>
                <c:pt idx="101">
                  <c:v>37.33</c:v>
                </c:pt>
                <c:pt idx="102">
                  <c:v>27.21</c:v>
                </c:pt>
                <c:pt idx="103">
                  <c:v>34.69</c:v>
                </c:pt>
                <c:pt idx="104">
                  <c:v>33.58</c:v>
                </c:pt>
                <c:pt idx="105">
                  <c:v>30.11</c:v>
                </c:pt>
                <c:pt idx="106">
                  <c:v>27.12</c:v>
                </c:pt>
                <c:pt idx="107">
                  <c:v>22.85</c:v>
                </c:pt>
                <c:pt idx="108">
                  <c:v>25.58</c:v>
                </c:pt>
                <c:pt idx="109">
                  <c:v>22.46</c:v>
                </c:pt>
                <c:pt idx="110">
                  <c:v>17.63</c:v>
                </c:pt>
                <c:pt idx="111">
                  <c:v>27.4</c:v>
                </c:pt>
              </c:numCache>
            </c:numRef>
          </c:val>
          <c:smooth val="0"/>
          <c:extLst>
            <c:ext xmlns:c16="http://schemas.microsoft.com/office/drawing/2014/chart" uri="{C3380CC4-5D6E-409C-BE32-E72D297353CC}">
              <c16:uniqueId val="{0000008C-6BDE-4EA7-9495-AC7FC75BF4E8}"/>
            </c:ext>
          </c:extLst>
        </c:ser>
        <c:ser>
          <c:idx val="142"/>
          <c:order val="142"/>
          <c:tx>
            <c:strRef>
              <c:f>Full_Table_2012_2021_Chart!$EQ$1</c:f>
              <c:strCache>
                <c:ptCount val="1"/>
                <c:pt idx="0">
                  <c:v>SDT 147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Full_Table_2012_2021_Chart!$EQ$2:$EQ$114</c:f>
              <c:numCache>
                <c:formatCode>General</c:formatCode>
                <c:ptCount val="112"/>
                <c:pt idx="85">
                  <c:v>33.15</c:v>
                </c:pt>
                <c:pt idx="86">
                  <c:v>31.8</c:v>
                </c:pt>
                <c:pt idx="88">
                  <c:v>29.78</c:v>
                </c:pt>
                <c:pt idx="89">
                  <c:v>32.06</c:v>
                </c:pt>
                <c:pt idx="91">
                  <c:v>47.06</c:v>
                </c:pt>
                <c:pt idx="92">
                  <c:v>36.869999999999997</c:v>
                </c:pt>
                <c:pt idx="93">
                  <c:v>21.89</c:v>
                </c:pt>
                <c:pt idx="94">
                  <c:v>35.119999999999997</c:v>
                </c:pt>
                <c:pt idx="95">
                  <c:v>19.690000000000001</c:v>
                </c:pt>
                <c:pt idx="96">
                  <c:v>26.77</c:v>
                </c:pt>
                <c:pt idx="97">
                  <c:v>22.01</c:v>
                </c:pt>
                <c:pt idx="98">
                  <c:v>28.49</c:v>
                </c:pt>
                <c:pt idx="99">
                  <c:v>30.26</c:v>
                </c:pt>
                <c:pt idx="100">
                  <c:v>27.17</c:v>
                </c:pt>
                <c:pt idx="101">
                  <c:v>34.1</c:v>
                </c:pt>
                <c:pt idx="102">
                  <c:v>33.880000000000003</c:v>
                </c:pt>
                <c:pt idx="103">
                  <c:v>38.31</c:v>
                </c:pt>
                <c:pt idx="104">
                  <c:v>36.1</c:v>
                </c:pt>
                <c:pt idx="105">
                  <c:v>33.380000000000003</c:v>
                </c:pt>
                <c:pt idx="106">
                  <c:v>32.94</c:v>
                </c:pt>
                <c:pt idx="107">
                  <c:v>31.34</c:v>
                </c:pt>
                <c:pt idx="108">
                  <c:v>25.15</c:v>
                </c:pt>
                <c:pt idx="109">
                  <c:v>27.5</c:v>
                </c:pt>
                <c:pt idx="110">
                  <c:v>18.14</c:v>
                </c:pt>
                <c:pt idx="111">
                  <c:v>34</c:v>
                </c:pt>
              </c:numCache>
            </c:numRef>
          </c:val>
          <c:smooth val="0"/>
          <c:extLst>
            <c:ext xmlns:c16="http://schemas.microsoft.com/office/drawing/2014/chart" uri="{C3380CC4-5D6E-409C-BE32-E72D297353CC}">
              <c16:uniqueId val="{0000008D-6BDE-4EA7-9495-AC7FC75BF4E8}"/>
            </c:ext>
          </c:extLst>
        </c:ser>
        <c:ser>
          <c:idx val="143"/>
          <c:order val="143"/>
          <c:tx>
            <c:strRef>
              <c:f>Full_Table_2012_2021_Chart!$ER$1</c:f>
              <c:strCache>
                <c:ptCount val="1"/>
                <c:pt idx="0">
                  <c:v>SDT 148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Full_Table_2012_2021_Chart!$ER$2:$ER$114</c:f>
              <c:numCache>
                <c:formatCode>General</c:formatCode>
                <c:ptCount val="112"/>
                <c:pt idx="85">
                  <c:v>27.51</c:v>
                </c:pt>
                <c:pt idx="86">
                  <c:v>34.92</c:v>
                </c:pt>
                <c:pt idx="87">
                  <c:v>36.020000000000003</c:v>
                </c:pt>
                <c:pt idx="88">
                  <c:v>27.04</c:v>
                </c:pt>
                <c:pt idx="89">
                  <c:v>35.96</c:v>
                </c:pt>
                <c:pt idx="90">
                  <c:v>37.47</c:v>
                </c:pt>
                <c:pt idx="91">
                  <c:v>51.45</c:v>
                </c:pt>
                <c:pt idx="92">
                  <c:v>39.450000000000003</c:v>
                </c:pt>
                <c:pt idx="93">
                  <c:v>20.74</c:v>
                </c:pt>
                <c:pt idx="94">
                  <c:v>35.950000000000003</c:v>
                </c:pt>
                <c:pt idx="95">
                  <c:v>21.59</c:v>
                </c:pt>
                <c:pt idx="96">
                  <c:v>26.3</c:v>
                </c:pt>
                <c:pt idx="97">
                  <c:v>23.04</c:v>
                </c:pt>
                <c:pt idx="98">
                  <c:v>29.73</c:v>
                </c:pt>
                <c:pt idx="99">
                  <c:v>30.2</c:v>
                </c:pt>
                <c:pt idx="100">
                  <c:v>19.68</c:v>
                </c:pt>
                <c:pt idx="101">
                  <c:v>34.979999999999997</c:v>
                </c:pt>
                <c:pt idx="102">
                  <c:v>34.700000000000003</c:v>
                </c:pt>
                <c:pt idx="103">
                  <c:v>38.36</c:v>
                </c:pt>
                <c:pt idx="104">
                  <c:v>37.96</c:v>
                </c:pt>
                <c:pt idx="105">
                  <c:v>34.020000000000003</c:v>
                </c:pt>
                <c:pt idx="106">
                  <c:v>31.19</c:v>
                </c:pt>
                <c:pt idx="107">
                  <c:v>29.39</c:v>
                </c:pt>
                <c:pt idx="108">
                  <c:v>26.19</c:v>
                </c:pt>
                <c:pt idx="109">
                  <c:v>0</c:v>
                </c:pt>
                <c:pt idx="110">
                  <c:v>19.37</c:v>
                </c:pt>
                <c:pt idx="111">
                  <c:v>36.82</c:v>
                </c:pt>
              </c:numCache>
            </c:numRef>
          </c:val>
          <c:smooth val="0"/>
          <c:extLst>
            <c:ext xmlns:c16="http://schemas.microsoft.com/office/drawing/2014/chart" uri="{C3380CC4-5D6E-409C-BE32-E72D297353CC}">
              <c16:uniqueId val="{0000008E-6BDE-4EA7-9495-AC7FC75BF4E8}"/>
            </c:ext>
          </c:extLst>
        </c:ser>
        <c:ser>
          <c:idx val="144"/>
          <c:order val="144"/>
          <c:tx>
            <c:strRef>
              <c:f>Full_Table_2012_2021_Chart!$ES$1</c:f>
              <c:strCache>
                <c:ptCount val="1"/>
                <c:pt idx="0">
                  <c:v>SDT 149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Full_Table_2012_2021_Chart!$ES$2:$ES$114</c:f>
              <c:numCache>
                <c:formatCode>General</c:formatCode>
                <c:ptCount val="112"/>
                <c:pt idx="85">
                  <c:v>33.24</c:v>
                </c:pt>
                <c:pt idx="86">
                  <c:v>29.71</c:v>
                </c:pt>
                <c:pt idx="87">
                  <c:v>30.8</c:v>
                </c:pt>
                <c:pt idx="88">
                  <c:v>27.76</c:v>
                </c:pt>
                <c:pt idx="89">
                  <c:v>24.41</c:v>
                </c:pt>
                <c:pt idx="90">
                  <c:v>34.880000000000003</c:v>
                </c:pt>
                <c:pt idx="91">
                  <c:v>44.67</c:v>
                </c:pt>
                <c:pt idx="92">
                  <c:v>34.17</c:v>
                </c:pt>
                <c:pt idx="93">
                  <c:v>18.420000000000002</c:v>
                </c:pt>
                <c:pt idx="94">
                  <c:v>32.15</c:v>
                </c:pt>
                <c:pt idx="95">
                  <c:v>20.149999999999999</c:v>
                </c:pt>
                <c:pt idx="96">
                  <c:v>22.96</c:v>
                </c:pt>
                <c:pt idx="97">
                  <c:v>22.42</c:v>
                </c:pt>
                <c:pt idx="98">
                  <c:v>25.85</c:v>
                </c:pt>
                <c:pt idx="99">
                  <c:v>28.53</c:v>
                </c:pt>
                <c:pt idx="100">
                  <c:v>27.22</c:v>
                </c:pt>
                <c:pt idx="101">
                  <c:v>41.32</c:v>
                </c:pt>
                <c:pt idx="102">
                  <c:v>34.19</c:v>
                </c:pt>
                <c:pt idx="103">
                  <c:v>37.1</c:v>
                </c:pt>
                <c:pt idx="104">
                  <c:v>40.46</c:v>
                </c:pt>
                <c:pt idx="105">
                  <c:v>30.68</c:v>
                </c:pt>
                <c:pt idx="106">
                  <c:v>27.25</c:v>
                </c:pt>
                <c:pt idx="107">
                  <c:v>23.17</c:v>
                </c:pt>
                <c:pt idx="108">
                  <c:v>21.59</c:v>
                </c:pt>
                <c:pt idx="109">
                  <c:v>22.67</c:v>
                </c:pt>
                <c:pt idx="110">
                  <c:v>19.36</c:v>
                </c:pt>
                <c:pt idx="111">
                  <c:v>28.06</c:v>
                </c:pt>
              </c:numCache>
            </c:numRef>
          </c:val>
          <c:smooth val="0"/>
          <c:extLst>
            <c:ext xmlns:c16="http://schemas.microsoft.com/office/drawing/2014/chart" uri="{C3380CC4-5D6E-409C-BE32-E72D297353CC}">
              <c16:uniqueId val="{0000008F-6BDE-4EA7-9495-AC7FC75BF4E8}"/>
            </c:ext>
          </c:extLst>
        </c:ser>
        <c:ser>
          <c:idx val="145"/>
          <c:order val="145"/>
          <c:tx>
            <c:strRef>
              <c:f>Full_Table_2012_2021_Chart!$ET$1</c:f>
              <c:strCache>
                <c:ptCount val="1"/>
                <c:pt idx="0">
                  <c:v>SDT 150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Full_Table_2012_2021_Chart!$ET$2:$ET$114</c:f>
              <c:numCache>
                <c:formatCode>General</c:formatCode>
                <c:ptCount val="112"/>
                <c:pt idx="84">
                  <c:v>52.68</c:v>
                </c:pt>
                <c:pt idx="85">
                  <c:v>39.54</c:v>
                </c:pt>
                <c:pt idx="86">
                  <c:v>41.69</c:v>
                </c:pt>
                <c:pt idx="87">
                  <c:v>41.17</c:v>
                </c:pt>
                <c:pt idx="88">
                  <c:v>35.590000000000003</c:v>
                </c:pt>
                <c:pt idx="89">
                  <c:v>38.03</c:v>
                </c:pt>
                <c:pt idx="90">
                  <c:v>43.72</c:v>
                </c:pt>
                <c:pt idx="91">
                  <c:v>44.3</c:v>
                </c:pt>
                <c:pt idx="92">
                  <c:v>39.17</c:v>
                </c:pt>
                <c:pt idx="93">
                  <c:v>25.39</c:v>
                </c:pt>
                <c:pt idx="94">
                  <c:v>37.03</c:v>
                </c:pt>
                <c:pt idx="95">
                  <c:v>25.9</c:v>
                </c:pt>
                <c:pt idx="96">
                  <c:v>38.22</c:v>
                </c:pt>
                <c:pt idx="97">
                  <c:v>26.48</c:v>
                </c:pt>
                <c:pt idx="98">
                  <c:v>42.38</c:v>
                </c:pt>
                <c:pt idx="99">
                  <c:v>42.89</c:v>
                </c:pt>
                <c:pt idx="100">
                  <c:v>20.45</c:v>
                </c:pt>
                <c:pt idx="101">
                  <c:v>50.84</c:v>
                </c:pt>
                <c:pt idx="102">
                  <c:v>39.24</c:v>
                </c:pt>
                <c:pt idx="103">
                  <c:v>45.61</c:v>
                </c:pt>
                <c:pt idx="104">
                  <c:v>42.74</c:v>
                </c:pt>
                <c:pt idx="105">
                  <c:v>39.340000000000003</c:v>
                </c:pt>
                <c:pt idx="106">
                  <c:v>35.340000000000003</c:v>
                </c:pt>
                <c:pt idx="107">
                  <c:v>33.58</c:v>
                </c:pt>
                <c:pt idx="108">
                  <c:v>31.45</c:v>
                </c:pt>
                <c:pt idx="109">
                  <c:v>30.92</c:v>
                </c:pt>
                <c:pt idx="110">
                  <c:v>33.270000000000003</c:v>
                </c:pt>
                <c:pt idx="111">
                  <c:v>37.65</c:v>
                </c:pt>
              </c:numCache>
            </c:numRef>
          </c:val>
          <c:smooth val="0"/>
          <c:extLst>
            <c:ext xmlns:c16="http://schemas.microsoft.com/office/drawing/2014/chart" uri="{C3380CC4-5D6E-409C-BE32-E72D297353CC}">
              <c16:uniqueId val="{00000090-6BDE-4EA7-9495-AC7FC75BF4E8}"/>
            </c:ext>
          </c:extLst>
        </c:ser>
        <c:ser>
          <c:idx val="146"/>
          <c:order val="146"/>
          <c:tx>
            <c:strRef>
              <c:f>Full_Table_2012_2021_Chart!$EU$1</c:f>
              <c:strCache>
                <c:ptCount val="1"/>
                <c:pt idx="0">
                  <c:v>SDT 151</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Full_Table_2012_2021_Chart!$EU$2:$EU$114</c:f>
              <c:numCache>
                <c:formatCode>General</c:formatCode>
                <c:ptCount val="112"/>
                <c:pt idx="88">
                  <c:v>18.38</c:v>
                </c:pt>
                <c:pt idx="89">
                  <c:v>25.1</c:v>
                </c:pt>
                <c:pt idx="90">
                  <c:v>30.46</c:v>
                </c:pt>
                <c:pt idx="91">
                  <c:v>43.26</c:v>
                </c:pt>
                <c:pt idx="92">
                  <c:v>30.69</c:v>
                </c:pt>
                <c:pt idx="93">
                  <c:v>20.58</c:v>
                </c:pt>
                <c:pt idx="94">
                  <c:v>25.34</c:v>
                </c:pt>
                <c:pt idx="95">
                  <c:v>17.59</c:v>
                </c:pt>
                <c:pt idx="96">
                  <c:v>20.16</c:v>
                </c:pt>
                <c:pt idx="97">
                  <c:v>17.579999999999998</c:v>
                </c:pt>
                <c:pt idx="98">
                  <c:v>25.43</c:v>
                </c:pt>
                <c:pt idx="99">
                  <c:v>27.45</c:v>
                </c:pt>
                <c:pt idx="100">
                  <c:v>11.8</c:v>
                </c:pt>
                <c:pt idx="101">
                  <c:v>35.479999999999997</c:v>
                </c:pt>
                <c:pt idx="102">
                  <c:v>28.13</c:v>
                </c:pt>
                <c:pt idx="103">
                  <c:v>31.91</c:v>
                </c:pt>
                <c:pt idx="104">
                  <c:v>32.700000000000003</c:v>
                </c:pt>
                <c:pt idx="105">
                  <c:v>28.35</c:v>
                </c:pt>
                <c:pt idx="106">
                  <c:v>27.46</c:v>
                </c:pt>
                <c:pt idx="107">
                  <c:v>28.67</c:v>
                </c:pt>
                <c:pt idx="108">
                  <c:v>21.66</c:v>
                </c:pt>
                <c:pt idx="109">
                  <c:v>20.98</c:v>
                </c:pt>
                <c:pt idx="110">
                  <c:v>16.79</c:v>
                </c:pt>
                <c:pt idx="111">
                  <c:v>27.38</c:v>
                </c:pt>
              </c:numCache>
            </c:numRef>
          </c:val>
          <c:smooth val="0"/>
          <c:extLst>
            <c:ext xmlns:c16="http://schemas.microsoft.com/office/drawing/2014/chart" uri="{C3380CC4-5D6E-409C-BE32-E72D297353CC}">
              <c16:uniqueId val="{00000091-6BDE-4EA7-9495-AC7FC75BF4E8}"/>
            </c:ext>
          </c:extLst>
        </c:ser>
        <c:ser>
          <c:idx val="147"/>
          <c:order val="147"/>
          <c:tx>
            <c:strRef>
              <c:f>Full_Table_2012_2021_Chart!$EV$1</c:f>
              <c:strCache>
                <c:ptCount val="1"/>
                <c:pt idx="0">
                  <c:v>SDT 152</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Full_Table_2012_2021_Chart!$EV$2:$EV$114</c:f>
              <c:numCache>
                <c:formatCode>General</c:formatCode>
                <c:ptCount val="112"/>
                <c:pt idx="90">
                  <c:v>31.1</c:v>
                </c:pt>
                <c:pt idx="91">
                  <c:v>42.13</c:v>
                </c:pt>
                <c:pt idx="92">
                  <c:v>35.28</c:v>
                </c:pt>
                <c:pt idx="93">
                  <c:v>18.55</c:v>
                </c:pt>
                <c:pt idx="94">
                  <c:v>28.94</c:v>
                </c:pt>
                <c:pt idx="95">
                  <c:v>17.77</c:v>
                </c:pt>
                <c:pt idx="96">
                  <c:v>21.46</c:v>
                </c:pt>
                <c:pt idx="97">
                  <c:v>20</c:v>
                </c:pt>
                <c:pt idx="98">
                  <c:v>27.07</c:v>
                </c:pt>
                <c:pt idx="99">
                  <c:v>29.72</c:v>
                </c:pt>
                <c:pt idx="100">
                  <c:v>11.89</c:v>
                </c:pt>
                <c:pt idx="101">
                  <c:v>37.36</c:v>
                </c:pt>
                <c:pt idx="102">
                  <c:v>26.5</c:v>
                </c:pt>
                <c:pt idx="103">
                  <c:v>38.54</c:v>
                </c:pt>
                <c:pt idx="104">
                  <c:v>30.44</c:v>
                </c:pt>
                <c:pt idx="105">
                  <c:v>30.28</c:v>
                </c:pt>
                <c:pt idx="106">
                  <c:v>24.71</c:v>
                </c:pt>
                <c:pt idx="107">
                  <c:v>25.39</c:v>
                </c:pt>
                <c:pt idx="108">
                  <c:v>23.33</c:v>
                </c:pt>
                <c:pt idx="109">
                  <c:v>22.63</c:v>
                </c:pt>
                <c:pt idx="110">
                  <c:v>15.77</c:v>
                </c:pt>
                <c:pt idx="111">
                  <c:v>28.87</c:v>
                </c:pt>
              </c:numCache>
            </c:numRef>
          </c:val>
          <c:smooth val="0"/>
          <c:extLst>
            <c:ext xmlns:c16="http://schemas.microsoft.com/office/drawing/2014/chart" uri="{C3380CC4-5D6E-409C-BE32-E72D297353CC}">
              <c16:uniqueId val="{00000092-6BDE-4EA7-9495-AC7FC75BF4E8}"/>
            </c:ext>
          </c:extLst>
        </c:ser>
        <c:ser>
          <c:idx val="148"/>
          <c:order val="148"/>
          <c:tx>
            <c:strRef>
              <c:f>Full_Table_2012_2021_Chart!$EW$1</c:f>
              <c:strCache>
                <c:ptCount val="1"/>
                <c:pt idx="0">
                  <c:v>SDT 153</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Full_Table_2012_2021_Chart!$EW$2:$EW$114</c:f>
              <c:numCache>
                <c:formatCode>General</c:formatCode>
                <c:ptCount val="112"/>
                <c:pt idx="88">
                  <c:v>20.72</c:v>
                </c:pt>
                <c:pt idx="89">
                  <c:v>28.29</c:v>
                </c:pt>
                <c:pt idx="90">
                  <c:v>28.24</c:v>
                </c:pt>
                <c:pt idx="91">
                  <c:v>37.630000000000003</c:v>
                </c:pt>
                <c:pt idx="92">
                  <c:v>26</c:v>
                </c:pt>
                <c:pt idx="93">
                  <c:v>12.88</c:v>
                </c:pt>
                <c:pt idx="94">
                  <c:v>23.2</c:v>
                </c:pt>
                <c:pt idx="95">
                  <c:v>17.329999999999998</c:v>
                </c:pt>
                <c:pt idx="96">
                  <c:v>19.920000000000002</c:v>
                </c:pt>
                <c:pt idx="97">
                  <c:v>19.079999999999998</c:v>
                </c:pt>
                <c:pt idx="98">
                  <c:v>22.03</c:v>
                </c:pt>
                <c:pt idx="99">
                  <c:v>27.6</c:v>
                </c:pt>
                <c:pt idx="100">
                  <c:v>13.52</c:v>
                </c:pt>
                <c:pt idx="101">
                  <c:v>29.71</c:v>
                </c:pt>
                <c:pt idx="102">
                  <c:v>25.57</c:v>
                </c:pt>
                <c:pt idx="103">
                  <c:v>29.35</c:v>
                </c:pt>
                <c:pt idx="104">
                  <c:v>26.95</c:v>
                </c:pt>
                <c:pt idx="105">
                  <c:v>25.81</c:v>
                </c:pt>
                <c:pt idx="106">
                  <c:v>23.25</c:v>
                </c:pt>
                <c:pt idx="107">
                  <c:v>21.35</c:v>
                </c:pt>
                <c:pt idx="108">
                  <c:v>21.12</c:v>
                </c:pt>
                <c:pt idx="109">
                  <c:v>20.98</c:v>
                </c:pt>
                <c:pt idx="110">
                  <c:v>17.71</c:v>
                </c:pt>
                <c:pt idx="111">
                  <c:v>27.36</c:v>
                </c:pt>
              </c:numCache>
            </c:numRef>
          </c:val>
          <c:smooth val="0"/>
          <c:extLst>
            <c:ext xmlns:c16="http://schemas.microsoft.com/office/drawing/2014/chart" uri="{C3380CC4-5D6E-409C-BE32-E72D297353CC}">
              <c16:uniqueId val="{00000093-6BDE-4EA7-9495-AC7FC75BF4E8}"/>
            </c:ext>
          </c:extLst>
        </c:ser>
        <c:ser>
          <c:idx val="149"/>
          <c:order val="149"/>
          <c:tx>
            <c:strRef>
              <c:f>Full_Table_2012_2021_Chart!$EX$1</c:f>
              <c:strCache>
                <c:ptCount val="1"/>
                <c:pt idx="0">
                  <c:v>SDT 154</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Full_Table_2012_2021_Chart!$EX$2:$EX$114</c:f>
              <c:numCache>
                <c:formatCode>General</c:formatCode>
                <c:ptCount val="112"/>
                <c:pt idx="88">
                  <c:v>31.79</c:v>
                </c:pt>
                <c:pt idx="89">
                  <c:v>39.869999999999997</c:v>
                </c:pt>
                <c:pt idx="90">
                  <c:v>39.630000000000003</c:v>
                </c:pt>
                <c:pt idx="91">
                  <c:v>52.57</c:v>
                </c:pt>
                <c:pt idx="92">
                  <c:v>40.78</c:v>
                </c:pt>
                <c:pt idx="93">
                  <c:v>21.44</c:v>
                </c:pt>
                <c:pt idx="94">
                  <c:v>32.119999999999997</c:v>
                </c:pt>
                <c:pt idx="95">
                  <c:v>20.85</c:v>
                </c:pt>
                <c:pt idx="96">
                  <c:v>24.65</c:v>
                </c:pt>
                <c:pt idx="98">
                  <c:v>28.93</c:v>
                </c:pt>
                <c:pt idx="99">
                  <c:v>30.63</c:v>
                </c:pt>
                <c:pt idx="100">
                  <c:v>23.4</c:v>
                </c:pt>
                <c:pt idx="101">
                  <c:v>42.69</c:v>
                </c:pt>
                <c:pt idx="102">
                  <c:v>33.68</c:v>
                </c:pt>
                <c:pt idx="103">
                  <c:v>39.97</c:v>
                </c:pt>
                <c:pt idx="104">
                  <c:v>37.4</c:v>
                </c:pt>
                <c:pt idx="105">
                  <c:v>28.33</c:v>
                </c:pt>
                <c:pt idx="106">
                  <c:v>29.61</c:v>
                </c:pt>
                <c:pt idx="107">
                  <c:v>28.04</c:v>
                </c:pt>
                <c:pt idx="108">
                  <c:v>0</c:v>
                </c:pt>
                <c:pt idx="109">
                  <c:v>26.06</c:v>
                </c:pt>
                <c:pt idx="110">
                  <c:v>18.38</c:v>
                </c:pt>
                <c:pt idx="111">
                  <c:v>32.090000000000003</c:v>
                </c:pt>
              </c:numCache>
            </c:numRef>
          </c:val>
          <c:smooth val="0"/>
          <c:extLst>
            <c:ext xmlns:c16="http://schemas.microsoft.com/office/drawing/2014/chart" uri="{C3380CC4-5D6E-409C-BE32-E72D297353CC}">
              <c16:uniqueId val="{00000094-6BDE-4EA7-9495-AC7FC75BF4E8}"/>
            </c:ext>
          </c:extLst>
        </c:ser>
        <c:ser>
          <c:idx val="150"/>
          <c:order val="150"/>
          <c:tx>
            <c:strRef>
              <c:f>Full_Table_2012_2021_Chart!$EY$1</c:f>
              <c:strCache>
                <c:ptCount val="1"/>
                <c:pt idx="0">
                  <c:v>SDT 155</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Full_Table_2012_2021_Chart!$EY$2:$EY$114</c:f>
              <c:numCache>
                <c:formatCode>General</c:formatCode>
                <c:ptCount val="112"/>
                <c:pt idx="88">
                  <c:v>24.04</c:v>
                </c:pt>
                <c:pt idx="89">
                  <c:v>31.31</c:v>
                </c:pt>
                <c:pt idx="90">
                  <c:v>31.66</c:v>
                </c:pt>
                <c:pt idx="91">
                  <c:v>42.89</c:v>
                </c:pt>
                <c:pt idx="92">
                  <c:v>32.25</c:v>
                </c:pt>
                <c:pt idx="93">
                  <c:v>26.65</c:v>
                </c:pt>
                <c:pt idx="94">
                  <c:v>27.72</c:v>
                </c:pt>
                <c:pt idx="95">
                  <c:v>18.28</c:v>
                </c:pt>
                <c:pt idx="96">
                  <c:v>21.2</c:v>
                </c:pt>
                <c:pt idx="97">
                  <c:v>18.29</c:v>
                </c:pt>
                <c:pt idx="98">
                  <c:v>24.48</c:v>
                </c:pt>
                <c:pt idx="99">
                  <c:v>26.51</c:v>
                </c:pt>
                <c:pt idx="100">
                  <c:v>16.38</c:v>
                </c:pt>
                <c:pt idx="101">
                  <c:v>37.4</c:v>
                </c:pt>
                <c:pt idx="102">
                  <c:v>31.27</c:v>
                </c:pt>
                <c:pt idx="103">
                  <c:v>35.770000000000003</c:v>
                </c:pt>
                <c:pt idx="104">
                  <c:v>32.76</c:v>
                </c:pt>
                <c:pt idx="105">
                  <c:v>29.98</c:v>
                </c:pt>
                <c:pt idx="106">
                  <c:v>23.65</c:v>
                </c:pt>
                <c:pt idx="107">
                  <c:v>23.55</c:v>
                </c:pt>
                <c:pt idx="108">
                  <c:v>19.16</c:v>
                </c:pt>
                <c:pt idx="109">
                  <c:v>21.31</c:v>
                </c:pt>
                <c:pt idx="110">
                  <c:v>14.72</c:v>
                </c:pt>
                <c:pt idx="111">
                  <c:v>25.61</c:v>
                </c:pt>
              </c:numCache>
            </c:numRef>
          </c:val>
          <c:smooth val="0"/>
          <c:extLst>
            <c:ext xmlns:c16="http://schemas.microsoft.com/office/drawing/2014/chart" uri="{C3380CC4-5D6E-409C-BE32-E72D297353CC}">
              <c16:uniqueId val="{00000095-6BDE-4EA7-9495-AC7FC75BF4E8}"/>
            </c:ext>
          </c:extLst>
        </c:ser>
        <c:ser>
          <c:idx val="151"/>
          <c:order val="151"/>
          <c:tx>
            <c:strRef>
              <c:f>Full_Table_2012_2021_Chart!$EZ$1</c:f>
              <c:strCache>
                <c:ptCount val="1"/>
                <c:pt idx="0">
                  <c:v>SDT 156</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Full_Table_2012_2021_Chart!$EZ$2:$EZ$114</c:f>
              <c:numCache>
                <c:formatCode>General</c:formatCode>
                <c:ptCount val="112"/>
                <c:pt idx="88">
                  <c:v>30.06</c:v>
                </c:pt>
                <c:pt idx="90">
                  <c:v>41.13</c:v>
                </c:pt>
                <c:pt idx="91">
                  <c:v>58.02</c:v>
                </c:pt>
                <c:pt idx="93">
                  <c:v>24.15</c:v>
                </c:pt>
                <c:pt idx="94">
                  <c:v>39.18</c:v>
                </c:pt>
                <c:pt idx="95">
                  <c:v>21.67</c:v>
                </c:pt>
                <c:pt idx="96">
                  <c:v>25.9</c:v>
                </c:pt>
                <c:pt idx="97">
                  <c:v>23.98</c:v>
                </c:pt>
                <c:pt idx="98">
                  <c:v>30.39</c:v>
                </c:pt>
                <c:pt idx="99">
                  <c:v>32.71</c:v>
                </c:pt>
                <c:pt idx="100">
                  <c:v>34.17</c:v>
                </c:pt>
                <c:pt idx="101">
                  <c:v>44.5</c:v>
                </c:pt>
                <c:pt idx="102">
                  <c:v>36.51</c:v>
                </c:pt>
                <c:pt idx="103">
                  <c:v>42.65</c:v>
                </c:pt>
                <c:pt idx="104">
                  <c:v>37.92</c:v>
                </c:pt>
                <c:pt idx="105">
                  <c:v>34.15</c:v>
                </c:pt>
                <c:pt idx="106">
                  <c:v>29.92</c:v>
                </c:pt>
                <c:pt idx="107">
                  <c:v>26.18</c:v>
                </c:pt>
                <c:pt idx="108">
                  <c:v>25.36</c:v>
                </c:pt>
                <c:pt idx="109">
                  <c:v>25.56</c:v>
                </c:pt>
                <c:pt idx="110">
                  <c:v>18.55</c:v>
                </c:pt>
                <c:pt idx="111">
                  <c:v>33.03</c:v>
                </c:pt>
              </c:numCache>
            </c:numRef>
          </c:val>
          <c:smooth val="0"/>
          <c:extLst>
            <c:ext xmlns:c16="http://schemas.microsoft.com/office/drawing/2014/chart" uri="{C3380CC4-5D6E-409C-BE32-E72D297353CC}">
              <c16:uniqueId val="{00000096-6BDE-4EA7-9495-AC7FC75BF4E8}"/>
            </c:ext>
          </c:extLst>
        </c:ser>
        <c:ser>
          <c:idx val="152"/>
          <c:order val="152"/>
          <c:tx>
            <c:strRef>
              <c:f>Full_Table_2012_2021_Chart!$FA$1</c:f>
              <c:strCache>
                <c:ptCount val="1"/>
                <c:pt idx="0">
                  <c:v>SDT 157</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Full_Table_2012_2021_Chart!$FA$2:$FA$114</c:f>
              <c:numCache>
                <c:formatCode>General</c:formatCode>
                <c:ptCount val="112"/>
                <c:pt idx="88">
                  <c:v>29.09</c:v>
                </c:pt>
                <c:pt idx="89">
                  <c:v>33.33</c:v>
                </c:pt>
                <c:pt idx="90">
                  <c:v>37.119999999999997</c:v>
                </c:pt>
                <c:pt idx="91">
                  <c:v>35.28</c:v>
                </c:pt>
                <c:pt idx="92">
                  <c:v>36.51</c:v>
                </c:pt>
                <c:pt idx="93">
                  <c:v>17.89</c:v>
                </c:pt>
                <c:pt idx="94">
                  <c:v>32.28</c:v>
                </c:pt>
                <c:pt idx="95">
                  <c:v>17.14</c:v>
                </c:pt>
                <c:pt idx="96">
                  <c:v>22.9</c:v>
                </c:pt>
                <c:pt idx="97">
                  <c:v>19.940000000000001</c:v>
                </c:pt>
                <c:pt idx="98">
                  <c:v>24.43</c:v>
                </c:pt>
                <c:pt idx="99">
                  <c:v>25.48</c:v>
                </c:pt>
                <c:pt idx="100">
                  <c:v>13.52</c:v>
                </c:pt>
                <c:pt idx="101">
                  <c:v>35.590000000000003</c:v>
                </c:pt>
                <c:pt idx="102">
                  <c:v>29.8</c:v>
                </c:pt>
                <c:pt idx="103">
                  <c:v>37.92</c:v>
                </c:pt>
                <c:pt idx="104">
                  <c:v>35.22</c:v>
                </c:pt>
                <c:pt idx="105">
                  <c:v>29.41</c:v>
                </c:pt>
                <c:pt idx="106">
                  <c:v>23.3</c:v>
                </c:pt>
                <c:pt idx="107">
                  <c:v>22.53</c:v>
                </c:pt>
                <c:pt idx="108">
                  <c:v>18.829999999999998</c:v>
                </c:pt>
                <c:pt idx="110">
                  <c:v>0</c:v>
                </c:pt>
                <c:pt idx="111">
                  <c:v>27.52</c:v>
                </c:pt>
              </c:numCache>
            </c:numRef>
          </c:val>
          <c:smooth val="0"/>
          <c:extLst>
            <c:ext xmlns:c16="http://schemas.microsoft.com/office/drawing/2014/chart" uri="{C3380CC4-5D6E-409C-BE32-E72D297353CC}">
              <c16:uniqueId val="{00000097-6BDE-4EA7-9495-AC7FC75BF4E8}"/>
            </c:ext>
          </c:extLst>
        </c:ser>
        <c:ser>
          <c:idx val="153"/>
          <c:order val="153"/>
          <c:tx>
            <c:strRef>
              <c:f>Full_Table_2012_2021_Chart!$FB$1</c:f>
              <c:strCache>
                <c:ptCount val="1"/>
                <c:pt idx="0">
                  <c:v>SDT 158</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Full_Table_2012_2021_Chart!$FB$2:$FB$114</c:f>
              <c:numCache>
                <c:formatCode>General</c:formatCode>
                <c:ptCount val="112"/>
                <c:pt idx="95">
                  <c:v>21.04</c:v>
                </c:pt>
                <c:pt idx="96">
                  <c:v>19.75</c:v>
                </c:pt>
                <c:pt idx="97">
                  <c:v>14.74</c:v>
                </c:pt>
                <c:pt idx="98">
                  <c:v>12.07</c:v>
                </c:pt>
                <c:pt idx="99">
                  <c:v>24.15</c:v>
                </c:pt>
                <c:pt idx="100">
                  <c:v>16.55</c:v>
                </c:pt>
                <c:pt idx="101">
                  <c:v>34.21</c:v>
                </c:pt>
                <c:pt idx="102">
                  <c:v>28.62</c:v>
                </c:pt>
                <c:pt idx="103">
                  <c:v>31.41</c:v>
                </c:pt>
                <c:pt idx="104">
                  <c:v>30.56</c:v>
                </c:pt>
                <c:pt idx="105">
                  <c:v>24.94</c:v>
                </c:pt>
                <c:pt idx="106">
                  <c:v>25.38</c:v>
                </c:pt>
                <c:pt idx="107">
                  <c:v>21.23</c:v>
                </c:pt>
                <c:pt idx="108">
                  <c:v>17.87</c:v>
                </c:pt>
                <c:pt idx="109">
                  <c:v>20.95</c:v>
                </c:pt>
                <c:pt idx="110">
                  <c:v>13.43</c:v>
                </c:pt>
                <c:pt idx="111">
                  <c:v>27.19</c:v>
                </c:pt>
              </c:numCache>
            </c:numRef>
          </c:val>
          <c:smooth val="0"/>
          <c:extLst>
            <c:ext xmlns:c16="http://schemas.microsoft.com/office/drawing/2014/chart" uri="{C3380CC4-5D6E-409C-BE32-E72D297353CC}">
              <c16:uniqueId val="{00000098-6BDE-4EA7-9495-AC7FC75BF4E8}"/>
            </c:ext>
          </c:extLst>
        </c:ser>
        <c:ser>
          <c:idx val="154"/>
          <c:order val="154"/>
          <c:tx>
            <c:strRef>
              <c:f>Full_Table_2012_2021_Chart!$FC$1</c:f>
              <c:strCache>
                <c:ptCount val="1"/>
                <c:pt idx="0">
                  <c:v>SDT 159</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Full_Table_2012_2021_Chart!$FC$2:$FC$114</c:f>
              <c:numCache>
                <c:formatCode>General</c:formatCode>
                <c:ptCount val="112"/>
                <c:pt idx="95">
                  <c:v>16.18</c:v>
                </c:pt>
                <c:pt idx="96">
                  <c:v>17.23</c:v>
                </c:pt>
                <c:pt idx="97">
                  <c:v>15.39</c:v>
                </c:pt>
                <c:pt idx="98">
                  <c:v>10.94</c:v>
                </c:pt>
                <c:pt idx="99">
                  <c:v>23.92</c:v>
                </c:pt>
                <c:pt idx="100">
                  <c:v>8.01</c:v>
                </c:pt>
                <c:pt idx="101">
                  <c:v>34.19</c:v>
                </c:pt>
                <c:pt idx="102">
                  <c:v>24.06</c:v>
                </c:pt>
                <c:pt idx="103">
                  <c:v>31.2</c:v>
                </c:pt>
                <c:pt idx="104">
                  <c:v>27.61</c:v>
                </c:pt>
                <c:pt idx="105">
                  <c:v>24.78</c:v>
                </c:pt>
                <c:pt idx="106">
                  <c:v>22.59</c:v>
                </c:pt>
                <c:pt idx="107">
                  <c:v>18.149999999999999</c:v>
                </c:pt>
                <c:pt idx="108">
                  <c:v>17.690000000000001</c:v>
                </c:pt>
                <c:pt idx="109">
                  <c:v>18.57</c:v>
                </c:pt>
                <c:pt idx="110">
                  <c:v>14.31</c:v>
                </c:pt>
                <c:pt idx="111">
                  <c:v>25.82</c:v>
                </c:pt>
              </c:numCache>
            </c:numRef>
          </c:val>
          <c:smooth val="0"/>
          <c:extLst>
            <c:ext xmlns:c16="http://schemas.microsoft.com/office/drawing/2014/chart" uri="{C3380CC4-5D6E-409C-BE32-E72D297353CC}">
              <c16:uniqueId val="{00000099-6BDE-4EA7-9495-AC7FC75BF4E8}"/>
            </c:ext>
          </c:extLst>
        </c:ser>
        <c:ser>
          <c:idx val="155"/>
          <c:order val="155"/>
          <c:tx>
            <c:strRef>
              <c:f>Full_Table_2012_2021_Chart!$FD$1</c:f>
              <c:strCache>
                <c:ptCount val="1"/>
                <c:pt idx="0">
                  <c:v>SDT 160</c:v>
                </c:pt>
              </c:strCache>
            </c:strRef>
          </c:tx>
          <c:spPr>
            <a:ln w="12700" cap="rnd">
              <a:solidFill>
                <a:srgbClr val="CF0072"/>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Full_Table_2012_2021_Chart!$FD$2:$FD$114</c:f>
              <c:numCache>
                <c:formatCode>General</c:formatCode>
                <c:ptCount val="112"/>
                <c:pt idx="104">
                  <c:v>34.18</c:v>
                </c:pt>
                <c:pt idx="105">
                  <c:v>33.15</c:v>
                </c:pt>
                <c:pt idx="106">
                  <c:v>27.18</c:v>
                </c:pt>
                <c:pt idx="107">
                  <c:v>27.28</c:v>
                </c:pt>
                <c:pt idx="108">
                  <c:v>25.44</c:v>
                </c:pt>
                <c:pt idx="109">
                  <c:v>0</c:v>
                </c:pt>
                <c:pt idx="110">
                  <c:v>17.36</c:v>
                </c:pt>
                <c:pt idx="111">
                  <c:v>31.46</c:v>
                </c:pt>
              </c:numCache>
            </c:numRef>
          </c:val>
          <c:smooth val="0"/>
          <c:extLst>
            <c:ext xmlns:c16="http://schemas.microsoft.com/office/drawing/2014/chart" uri="{C3380CC4-5D6E-409C-BE32-E72D297353CC}">
              <c16:uniqueId val="{0000009A-6BDE-4EA7-9495-AC7FC75BF4E8}"/>
            </c:ext>
          </c:extLst>
        </c:ser>
        <c:ser>
          <c:idx val="156"/>
          <c:order val="156"/>
          <c:tx>
            <c:strRef>
              <c:f>Full_Table_2012_2021_Chart!$FE$1</c:f>
              <c:strCache>
                <c:ptCount val="1"/>
                <c:pt idx="0">
                  <c:v>Legal_limit</c:v>
                </c:pt>
              </c:strCache>
            </c:strRef>
          </c:tx>
          <c:spPr>
            <a:ln w="22860" cap="rnd">
              <a:solidFill>
                <a:srgbClr val="0070C0"/>
              </a:solidFill>
              <a:round/>
            </a:ln>
            <a:effectLst/>
          </c:spPr>
          <c:marker>
            <c:symbol val="none"/>
          </c:marker>
          <c:cat>
            <c:numRef>
              <c:f>Full_Table_2012_2021_Chart!$D$2:$D$114</c:f>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f>Full_Table_2012_2021_Chart!$FE$2:$FE$114</c:f>
              <c:numCache>
                <c:formatCode>General</c:formatCode>
                <c:ptCount val="112"/>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40</c:v>
                </c:pt>
                <c:pt idx="36">
                  <c:v>40</c:v>
                </c:pt>
                <c:pt idx="37">
                  <c:v>40</c:v>
                </c:pt>
                <c:pt idx="38">
                  <c:v>40</c:v>
                </c:pt>
                <c:pt idx="39">
                  <c:v>40</c:v>
                </c:pt>
                <c:pt idx="40">
                  <c:v>40</c:v>
                </c:pt>
                <c:pt idx="41">
                  <c:v>40</c:v>
                </c:pt>
                <c:pt idx="42">
                  <c:v>40</c:v>
                </c:pt>
                <c:pt idx="43">
                  <c:v>40</c:v>
                </c:pt>
                <c:pt idx="44">
                  <c:v>40</c:v>
                </c:pt>
                <c:pt idx="45">
                  <c:v>40</c:v>
                </c:pt>
                <c:pt idx="46">
                  <c:v>40</c:v>
                </c:pt>
                <c:pt idx="47">
                  <c:v>40</c:v>
                </c:pt>
                <c:pt idx="48">
                  <c:v>40</c:v>
                </c:pt>
                <c:pt idx="49">
                  <c:v>40</c:v>
                </c:pt>
                <c:pt idx="50">
                  <c:v>40</c:v>
                </c:pt>
                <c:pt idx="51">
                  <c:v>40</c:v>
                </c:pt>
                <c:pt idx="52">
                  <c:v>40</c:v>
                </c:pt>
                <c:pt idx="53">
                  <c:v>40</c:v>
                </c:pt>
                <c:pt idx="54">
                  <c:v>40</c:v>
                </c:pt>
                <c:pt idx="55">
                  <c:v>40</c:v>
                </c:pt>
                <c:pt idx="56">
                  <c:v>40</c:v>
                </c:pt>
                <c:pt idx="57">
                  <c:v>40</c:v>
                </c:pt>
                <c:pt idx="58">
                  <c:v>40</c:v>
                </c:pt>
                <c:pt idx="59">
                  <c:v>40</c:v>
                </c:pt>
                <c:pt idx="60">
                  <c:v>40</c:v>
                </c:pt>
                <c:pt idx="61">
                  <c:v>40</c:v>
                </c:pt>
                <c:pt idx="62">
                  <c:v>40</c:v>
                </c:pt>
                <c:pt idx="63">
                  <c:v>40</c:v>
                </c:pt>
                <c:pt idx="64">
                  <c:v>40</c:v>
                </c:pt>
                <c:pt idx="65">
                  <c:v>40</c:v>
                </c:pt>
                <c:pt idx="66">
                  <c:v>40</c:v>
                </c:pt>
                <c:pt idx="67">
                  <c:v>40</c:v>
                </c:pt>
                <c:pt idx="68">
                  <c:v>40</c:v>
                </c:pt>
                <c:pt idx="69">
                  <c:v>40</c:v>
                </c:pt>
                <c:pt idx="70">
                  <c:v>40</c:v>
                </c:pt>
                <c:pt idx="71">
                  <c:v>40</c:v>
                </c:pt>
                <c:pt idx="72">
                  <c:v>40</c:v>
                </c:pt>
                <c:pt idx="73">
                  <c:v>40</c:v>
                </c:pt>
                <c:pt idx="74">
                  <c:v>40</c:v>
                </c:pt>
                <c:pt idx="75">
                  <c:v>40</c:v>
                </c:pt>
                <c:pt idx="76">
                  <c:v>40</c:v>
                </c:pt>
                <c:pt idx="77">
                  <c:v>40</c:v>
                </c:pt>
                <c:pt idx="78">
                  <c:v>40</c:v>
                </c:pt>
                <c:pt idx="79">
                  <c:v>40</c:v>
                </c:pt>
                <c:pt idx="80">
                  <c:v>40</c:v>
                </c:pt>
                <c:pt idx="81">
                  <c:v>40</c:v>
                </c:pt>
                <c:pt idx="82">
                  <c:v>40</c:v>
                </c:pt>
                <c:pt idx="83">
                  <c:v>40</c:v>
                </c:pt>
                <c:pt idx="84">
                  <c:v>40</c:v>
                </c:pt>
                <c:pt idx="85">
                  <c:v>40</c:v>
                </c:pt>
                <c:pt idx="86">
                  <c:v>40</c:v>
                </c:pt>
                <c:pt idx="87">
                  <c:v>40</c:v>
                </c:pt>
                <c:pt idx="88">
                  <c:v>40</c:v>
                </c:pt>
                <c:pt idx="89">
                  <c:v>40</c:v>
                </c:pt>
                <c:pt idx="90">
                  <c:v>40</c:v>
                </c:pt>
                <c:pt idx="91">
                  <c:v>40</c:v>
                </c:pt>
                <c:pt idx="92">
                  <c:v>40</c:v>
                </c:pt>
                <c:pt idx="93">
                  <c:v>40</c:v>
                </c:pt>
                <c:pt idx="94">
                  <c:v>40</c:v>
                </c:pt>
                <c:pt idx="95">
                  <c:v>40</c:v>
                </c:pt>
                <c:pt idx="96">
                  <c:v>40</c:v>
                </c:pt>
                <c:pt idx="97">
                  <c:v>40</c:v>
                </c:pt>
                <c:pt idx="98">
                  <c:v>40</c:v>
                </c:pt>
                <c:pt idx="99">
                  <c:v>40</c:v>
                </c:pt>
                <c:pt idx="100">
                  <c:v>40</c:v>
                </c:pt>
                <c:pt idx="101">
                  <c:v>40</c:v>
                </c:pt>
                <c:pt idx="102">
                  <c:v>40</c:v>
                </c:pt>
                <c:pt idx="103">
                  <c:v>40</c:v>
                </c:pt>
                <c:pt idx="104">
                  <c:v>40</c:v>
                </c:pt>
                <c:pt idx="105">
                  <c:v>40</c:v>
                </c:pt>
                <c:pt idx="106">
                  <c:v>40</c:v>
                </c:pt>
                <c:pt idx="107">
                  <c:v>40</c:v>
                </c:pt>
                <c:pt idx="108">
                  <c:v>40</c:v>
                </c:pt>
                <c:pt idx="109">
                  <c:v>40</c:v>
                </c:pt>
                <c:pt idx="110">
                  <c:v>40</c:v>
                </c:pt>
                <c:pt idx="111">
                  <c:v>40</c:v>
                </c:pt>
              </c:numCache>
            </c:numRef>
          </c:val>
          <c:smooth val="0"/>
          <c:extLst>
            <c:ext xmlns:c16="http://schemas.microsoft.com/office/drawing/2014/chart" uri="{C3380CC4-5D6E-409C-BE32-E72D297353CC}">
              <c16:uniqueId val="{0000009B-6BDE-4EA7-9495-AC7FC75BF4E8}"/>
            </c:ext>
          </c:extLst>
        </c:ser>
        <c:dLbls>
          <c:showLegendKey val="0"/>
          <c:showVal val="0"/>
          <c:showCatName val="0"/>
          <c:showSerName val="0"/>
          <c:showPercent val="0"/>
          <c:showBubbleSize val="0"/>
        </c:dLbls>
        <c:smooth val="0"/>
        <c:axId val="547781640"/>
        <c:axId val="547778360"/>
        <c:extLst>
          <c:ext xmlns:c15="http://schemas.microsoft.com/office/drawing/2012/chart" uri="{02D57815-91ED-43cb-92C2-25804820EDAC}">
            <c15:filteredLineSeries>
              <c15:ser>
                <c:idx val="0"/>
                <c:order val="0"/>
                <c:tx>
                  <c:strRef>
                    <c:extLst>
                      <c:ext uri="{02D57815-91ED-43cb-92C2-25804820EDAC}">
                        <c15:formulaRef>
                          <c15:sqref>Full_Table_2012_2021_Chart!$E$1</c15:sqref>
                        </c15:formulaRef>
                      </c:ext>
                    </c:extLst>
                    <c:strCache>
                      <c:ptCount val="1"/>
                      <c:pt idx="0">
                        <c:v>Duration (weeks)</c:v>
                      </c:pt>
                    </c:strCache>
                  </c:strRef>
                </c:tx>
                <c:spPr>
                  <a:ln w="28575" cap="rnd">
                    <a:solidFill>
                      <a:schemeClr val="accent1"/>
                    </a:solidFill>
                    <a:round/>
                  </a:ln>
                  <a:effectLst/>
                </c:spPr>
                <c:marker>
                  <c:symbol val="none"/>
                </c:marker>
                <c:cat>
                  <c:numRef>
                    <c:extLst>
                      <c:ext uri="{02D57815-91ED-43cb-92C2-25804820EDAC}">
                        <c15:formulaRef>
                          <c15:sqref>Full_Table_2012_2021_Chart!$D$2:$D$114</c15:sqref>
                        </c15:formulaRef>
                      </c:ext>
                    </c:extLst>
                    <c:numCache>
                      <c:formatCode>m/d/yyyy</c:formatCode>
                      <c:ptCount val="112"/>
                      <c:pt idx="0">
                        <c:v>41024</c:v>
                      </c:pt>
                      <c:pt idx="1">
                        <c:v>41059</c:v>
                      </c:pt>
                      <c:pt idx="2">
                        <c:v>41087</c:v>
                      </c:pt>
                      <c:pt idx="3">
                        <c:v>41122</c:v>
                      </c:pt>
                      <c:pt idx="4">
                        <c:v>41150</c:v>
                      </c:pt>
                      <c:pt idx="5">
                        <c:v>41178</c:v>
                      </c:pt>
                      <c:pt idx="6">
                        <c:v>41212</c:v>
                      </c:pt>
                      <c:pt idx="7">
                        <c:v>41242</c:v>
                      </c:pt>
                      <c:pt idx="8">
                        <c:v>41276</c:v>
                      </c:pt>
                      <c:pt idx="9">
                        <c:v>41303</c:v>
                      </c:pt>
                      <c:pt idx="10">
                        <c:v>41333</c:v>
                      </c:pt>
                      <c:pt idx="11">
                        <c:v>41361</c:v>
                      </c:pt>
                      <c:pt idx="12">
                        <c:v>41387</c:v>
                      </c:pt>
                      <c:pt idx="13">
                        <c:v>41422</c:v>
                      </c:pt>
                      <c:pt idx="14">
                        <c:v>41451</c:v>
                      </c:pt>
                      <c:pt idx="15">
                        <c:v>41486</c:v>
                      </c:pt>
                      <c:pt idx="16">
                        <c:v>41515</c:v>
                      </c:pt>
                      <c:pt idx="17">
                        <c:v>41543</c:v>
                      </c:pt>
                      <c:pt idx="18">
                        <c:v>41578</c:v>
                      </c:pt>
                      <c:pt idx="19">
                        <c:v>41606</c:v>
                      </c:pt>
                      <c:pt idx="20">
                        <c:v>41647</c:v>
                      </c:pt>
                      <c:pt idx="21">
                        <c:v>41676</c:v>
                      </c:pt>
                      <c:pt idx="22">
                        <c:v>41704</c:v>
                      </c:pt>
                      <c:pt idx="23">
                        <c:v>41731</c:v>
                      </c:pt>
                      <c:pt idx="24">
                        <c:v>41759</c:v>
                      </c:pt>
                      <c:pt idx="25">
                        <c:v>41787</c:v>
                      </c:pt>
                      <c:pt idx="26">
                        <c:v>41822</c:v>
                      </c:pt>
                      <c:pt idx="27">
                        <c:v>41850</c:v>
                      </c:pt>
                      <c:pt idx="28">
                        <c:v>41878</c:v>
                      </c:pt>
                      <c:pt idx="29">
                        <c:v>41913</c:v>
                      </c:pt>
                      <c:pt idx="30">
                        <c:v>41941</c:v>
                      </c:pt>
                      <c:pt idx="31">
                        <c:v>41976</c:v>
                      </c:pt>
                      <c:pt idx="32">
                        <c:v>42011</c:v>
                      </c:pt>
                      <c:pt idx="33">
                        <c:v>42039</c:v>
                      </c:pt>
                      <c:pt idx="34">
                        <c:v>42067</c:v>
                      </c:pt>
                      <c:pt idx="35">
                        <c:v>42095</c:v>
                      </c:pt>
                      <c:pt idx="36">
                        <c:v>42123</c:v>
                      </c:pt>
                      <c:pt idx="37">
                        <c:v>42151</c:v>
                      </c:pt>
                      <c:pt idx="38">
                        <c:v>42186</c:v>
                      </c:pt>
                      <c:pt idx="39">
                        <c:v>42214</c:v>
                      </c:pt>
                      <c:pt idx="40">
                        <c:v>42242</c:v>
                      </c:pt>
                      <c:pt idx="41">
                        <c:v>42277</c:v>
                      </c:pt>
                      <c:pt idx="42">
                        <c:v>42305</c:v>
                      </c:pt>
                      <c:pt idx="43">
                        <c:v>42340</c:v>
                      </c:pt>
                      <c:pt idx="44">
                        <c:v>42375</c:v>
                      </c:pt>
                      <c:pt idx="45">
                        <c:v>42403</c:v>
                      </c:pt>
                      <c:pt idx="46">
                        <c:v>42431</c:v>
                      </c:pt>
                      <c:pt idx="47">
                        <c:v>42459</c:v>
                      </c:pt>
                      <c:pt idx="48">
                        <c:v>42487</c:v>
                      </c:pt>
                      <c:pt idx="49">
                        <c:v>42515</c:v>
                      </c:pt>
                      <c:pt idx="50">
                        <c:v>42550</c:v>
                      </c:pt>
                      <c:pt idx="51">
                        <c:v>42578</c:v>
                      </c:pt>
                      <c:pt idx="52">
                        <c:v>42606</c:v>
                      </c:pt>
                      <c:pt idx="53">
                        <c:v>42642</c:v>
                      </c:pt>
                      <c:pt idx="54">
                        <c:v>42669</c:v>
                      </c:pt>
                      <c:pt idx="55">
                        <c:v>42704</c:v>
                      </c:pt>
                      <c:pt idx="56">
                        <c:v>42739</c:v>
                      </c:pt>
                      <c:pt idx="57">
                        <c:v>42767</c:v>
                      </c:pt>
                      <c:pt idx="58">
                        <c:v>42795</c:v>
                      </c:pt>
                      <c:pt idx="59">
                        <c:v>42823</c:v>
                      </c:pt>
                      <c:pt idx="60">
                        <c:v>42851</c:v>
                      </c:pt>
                      <c:pt idx="61">
                        <c:v>42886</c:v>
                      </c:pt>
                      <c:pt idx="62">
                        <c:v>42914</c:v>
                      </c:pt>
                      <c:pt idx="63">
                        <c:v>42949</c:v>
                      </c:pt>
                      <c:pt idx="64">
                        <c:v>42978</c:v>
                      </c:pt>
                      <c:pt idx="65">
                        <c:v>43005</c:v>
                      </c:pt>
                      <c:pt idx="66">
                        <c:v>43040</c:v>
                      </c:pt>
                      <c:pt idx="67">
                        <c:v>43075</c:v>
                      </c:pt>
                      <c:pt idx="68">
                        <c:v>43103</c:v>
                      </c:pt>
                      <c:pt idx="69">
                        <c:v>43131</c:v>
                      </c:pt>
                      <c:pt idx="70">
                        <c:v>43159</c:v>
                      </c:pt>
                      <c:pt idx="71">
                        <c:v>43187</c:v>
                      </c:pt>
                      <c:pt idx="72">
                        <c:v>43222</c:v>
                      </c:pt>
                      <c:pt idx="73">
                        <c:v>43250</c:v>
                      </c:pt>
                      <c:pt idx="74">
                        <c:v>43285</c:v>
                      </c:pt>
                      <c:pt idx="75">
                        <c:v>43313</c:v>
                      </c:pt>
                      <c:pt idx="76">
                        <c:v>43348</c:v>
                      </c:pt>
                      <c:pt idx="77">
                        <c:v>43376</c:v>
                      </c:pt>
                      <c:pt idx="78">
                        <c:v>43404</c:v>
                      </c:pt>
                      <c:pt idx="79">
                        <c:v>43439</c:v>
                      </c:pt>
                      <c:pt idx="80">
                        <c:v>43474</c:v>
                      </c:pt>
                      <c:pt idx="81">
                        <c:v>43502</c:v>
                      </c:pt>
                      <c:pt idx="82">
                        <c:v>43530</c:v>
                      </c:pt>
                      <c:pt idx="83">
                        <c:v>43558</c:v>
                      </c:pt>
                      <c:pt idx="84">
                        <c:v>43586</c:v>
                      </c:pt>
                      <c:pt idx="85">
                        <c:v>43621</c:v>
                      </c:pt>
                      <c:pt idx="86">
                        <c:v>43649</c:v>
                      </c:pt>
                      <c:pt idx="87">
                        <c:v>43684</c:v>
                      </c:pt>
                      <c:pt idx="88">
                        <c:v>43712</c:v>
                      </c:pt>
                      <c:pt idx="89">
                        <c:v>43740</c:v>
                      </c:pt>
                      <c:pt idx="90">
                        <c:v>43775</c:v>
                      </c:pt>
                      <c:pt idx="91">
                        <c:v>43803</c:v>
                      </c:pt>
                      <c:pt idx="92">
                        <c:v>43838</c:v>
                      </c:pt>
                      <c:pt idx="93">
                        <c:v>43866</c:v>
                      </c:pt>
                      <c:pt idx="94">
                        <c:v>43894</c:v>
                      </c:pt>
                      <c:pt idx="95">
                        <c:v>43985</c:v>
                      </c:pt>
                      <c:pt idx="96">
                        <c:v>44013</c:v>
                      </c:pt>
                      <c:pt idx="97">
                        <c:v>44041</c:v>
                      </c:pt>
                      <c:pt idx="98">
                        <c:v>44076</c:v>
                      </c:pt>
                      <c:pt idx="99">
                        <c:v>44104</c:v>
                      </c:pt>
                      <c:pt idx="100">
                        <c:v>44139</c:v>
                      </c:pt>
                      <c:pt idx="101">
                        <c:v>44167</c:v>
                      </c:pt>
                      <c:pt idx="102">
                        <c:v>44202</c:v>
                      </c:pt>
                      <c:pt idx="103">
                        <c:v>44230</c:v>
                      </c:pt>
                      <c:pt idx="104">
                        <c:v>44258</c:v>
                      </c:pt>
                      <c:pt idx="105">
                        <c:v>44286</c:v>
                      </c:pt>
                      <c:pt idx="106">
                        <c:v>44321</c:v>
                      </c:pt>
                      <c:pt idx="107">
                        <c:v>44349</c:v>
                      </c:pt>
                      <c:pt idx="108">
                        <c:v>44377</c:v>
                      </c:pt>
                      <c:pt idx="109">
                        <c:v>44412</c:v>
                      </c:pt>
                      <c:pt idx="110">
                        <c:v>44440</c:v>
                      </c:pt>
                      <c:pt idx="111">
                        <c:v>44468</c:v>
                      </c:pt>
                    </c:numCache>
                  </c:numRef>
                </c:cat>
                <c:val>
                  <c:numRef>
                    <c:extLst>
                      <c:ext uri="{02D57815-91ED-43cb-92C2-25804820EDAC}">
                        <c15:formulaRef>
                          <c15:sqref>Full_Table_2012_2021_Chart!$E$2:$E$114</c15:sqref>
                        </c15:formulaRef>
                      </c:ext>
                    </c:extLst>
                    <c:numCache>
                      <c:formatCode>General</c:formatCode>
                      <c:ptCount val="112"/>
                      <c:pt idx="0">
                        <c:v>4</c:v>
                      </c:pt>
                      <c:pt idx="1">
                        <c:v>5</c:v>
                      </c:pt>
                      <c:pt idx="2">
                        <c:v>4</c:v>
                      </c:pt>
                      <c:pt idx="3">
                        <c:v>5</c:v>
                      </c:pt>
                      <c:pt idx="4">
                        <c:v>4</c:v>
                      </c:pt>
                      <c:pt idx="5">
                        <c:v>4</c:v>
                      </c:pt>
                      <c:pt idx="6">
                        <c:v>5</c:v>
                      </c:pt>
                      <c:pt idx="7">
                        <c:v>4</c:v>
                      </c:pt>
                      <c:pt idx="8">
                        <c:v>5</c:v>
                      </c:pt>
                      <c:pt idx="9">
                        <c:v>4</c:v>
                      </c:pt>
                      <c:pt idx="10">
                        <c:v>4</c:v>
                      </c:pt>
                      <c:pt idx="11">
                        <c:v>4</c:v>
                      </c:pt>
                      <c:pt idx="12">
                        <c:v>4</c:v>
                      </c:pt>
                      <c:pt idx="13">
                        <c:v>5</c:v>
                      </c:pt>
                      <c:pt idx="14">
                        <c:v>4</c:v>
                      </c:pt>
                      <c:pt idx="15">
                        <c:v>5</c:v>
                      </c:pt>
                      <c:pt idx="16">
                        <c:v>4</c:v>
                      </c:pt>
                      <c:pt idx="17">
                        <c:v>4</c:v>
                      </c:pt>
                      <c:pt idx="18">
                        <c:v>5</c:v>
                      </c:pt>
                      <c:pt idx="19">
                        <c:v>4</c:v>
                      </c:pt>
                      <c:pt idx="20">
                        <c:v>5</c:v>
                      </c:pt>
                      <c:pt idx="21">
                        <c:v>4</c:v>
                      </c:pt>
                      <c:pt idx="22">
                        <c:v>4</c:v>
                      </c:pt>
                      <c:pt idx="23">
                        <c:v>4</c:v>
                      </c:pt>
                      <c:pt idx="24">
                        <c:v>4</c:v>
                      </c:pt>
                      <c:pt idx="25">
                        <c:v>4</c:v>
                      </c:pt>
                      <c:pt idx="26">
                        <c:v>5</c:v>
                      </c:pt>
                      <c:pt idx="27">
                        <c:v>4</c:v>
                      </c:pt>
                      <c:pt idx="28">
                        <c:v>4</c:v>
                      </c:pt>
                      <c:pt idx="29">
                        <c:v>5</c:v>
                      </c:pt>
                      <c:pt idx="30">
                        <c:v>4</c:v>
                      </c:pt>
                      <c:pt idx="31">
                        <c:v>5</c:v>
                      </c:pt>
                      <c:pt idx="32">
                        <c:v>5</c:v>
                      </c:pt>
                      <c:pt idx="33">
                        <c:v>4</c:v>
                      </c:pt>
                      <c:pt idx="34">
                        <c:v>4</c:v>
                      </c:pt>
                      <c:pt idx="35">
                        <c:v>4</c:v>
                      </c:pt>
                      <c:pt idx="36">
                        <c:v>4</c:v>
                      </c:pt>
                      <c:pt idx="37">
                        <c:v>5</c:v>
                      </c:pt>
                      <c:pt idx="38">
                        <c:v>4</c:v>
                      </c:pt>
                      <c:pt idx="39">
                        <c:v>4</c:v>
                      </c:pt>
                      <c:pt idx="40">
                        <c:v>5</c:v>
                      </c:pt>
                      <c:pt idx="41">
                        <c:v>4</c:v>
                      </c:pt>
                      <c:pt idx="42">
                        <c:v>5</c:v>
                      </c:pt>
                      <c:pt idx="43">
                        <c:v>5</c:v>
                      </c:pt>
                      <c:pt idx="44">
                        <c:v>4</c:v>
                      </c:pt>
                      <c:pt idx="45">
                        <c:v>4</c:v>
                      </c:pt>
                      <c:pt idx="46">
                        <c:v>4</c:v>
                      </c:pt>
                      <c:pt idx="47">
                        <c:v>4</c:v>
                      </c:pt>
                      <c:pt idx="48">
                        <c:v>4</c:v>
                      </c:pt>
                      <c:pt idx="49">
                        <c:v>5</c:v>
                      </c:pt>
                      <c:pt idx="50">
                        <c:v>4</c:v>
                      </c:pt>
                      <c:pt idx="51">
                        <c:v>4</c:v>
                      </c:pt>
                      <c:pt idx="52">
                        <c:v>5</c:v>
                      </c:pt>
                      <c:pt idx="53">
                        <c:v>4</c:v>
                      </c:pt>
                      <c:pt idx="54">
                        <c:v>5</c:v>
                      </c:pt>
                      <c:pt idx="55">
                        <c:v>5</c:v>
                      </c:pt>
                      <c:pt idx="56">
                        <c:v>4</c:v>
                      </c:pt>
                      <c:pt idx="57">
                        <c:v>4</c:v>
                      </c:pt>
                      <c:pt idx="58">
                        <c:v>4</c:v>
                      </c:pt>
                      <c:pt idx="59">
                        <c:v>4</c:v>
                      </c:pt>
                      <c:pt idx="60">
                        <c:v>4</c:v>
                      </c:pt>
                      <c:pt idx="61">
                        <c:v>5</c:v>
                      </c:pt>
                      <c:pt idx="62">
                        <c:v>4</c:v>
                      </c:pt>
                      <c:pt idx="63">
                        <c:v>5</c:v>
                      </c:pt>
                      <c:pt idx="64">
                        <c:v>4</c:v>
                      </c:pt>
                      <c:pt idx="65">
                        <c:v>4</c:v>
                      </c:pt>
                      <c:pt idx="66">
                        <c:v>5</c:v>
                      </c:pt>
                      <c:pt idx="67">
                        <c:v>5</c:v>
                      </c:pt>
                      <c:pt idx="68">
                        <c:v>4</c:v>
                      </c:pt>
                      <c:pt idx="69">
                        <c:v>4</c:v>
                      </c:pt>
                      <c:pt idx="70">
                        <c:v>4</c:v>
                      </c:pt>
                      <c:pt idx="71">
                        <c:v>5</c:v>
                      </c:pt>
                      <c:pt idx="72">
                        <c:v>5</c:v>
                      </c:pt>
                      <c:pt idx="73">
                        <c:v>4</c:v>
                      </c:pt>
                      <c:pt idx="74">
                        <c:v>4</c:v>
                      </c:pt>
                      <c:pt idx="75">
                        <c:v>5</c:v>
                      </c:pt>
                      <c:pt idx="76">
                        <c:v>4</c:v>
                      </c:pt>
                      <c:pt idx="77">
                        <c:v>4</c:v>
                      </c:pt>
                      <c:pt idx="78">
                        <c:v>5</c:v>
                      </c:pt>
                      <c:pt idx="79">
                        <c:v>5</c:v>
                      </c:pt>
                      <c:pt idx="80">
                        <c:v>5</c:v>
                      </c:pt>
                      <c:pt idx="81">
                        <c:v>4</c:v>
                      </c:pt>
                      <c:pt idx="82">
                        <c:v>4</c:v>
                      </c:pt>
                      <c:pt idx="83">
                        <c:v>5</c:v>
                      </c:pt>
                      <c:pt idx="84">
                        <c:v>5</c:v>
                      </c:pt>
                      <c:pt idx="85">
                        <c:v>4</c:v>
                      </c:pt>
                      <c:pt idx="86">
                        <c:v>4</c:v>
                      </c:pt>
                      <c:pt idx="87">
                        <c:v>5</c:v>
                      </c:pt>
                      <c:pt idx="88">
                        <c:v>4</c:v>
                      </c:pt>
                      <c:pt idx="89">
                        <c:v>4</c:v>
                      </c:pt>
                      <c:pt idx="90">
                        <c:v>5</c:v>
                      </c:pt>
                      <c:pt idx="91">
                        <c:v>5</c:v>
                      </c:pt>
                      <c:pt idx="92">
                        <c:v>5</c:v>
                      </c:pt>
                      <c:pt idx="93">
                        <c:v>4</c:v>
                      </c:pt>
                      <c:pt idx="94">
                        <c:v>4</c:v>
                      </c:pt>
                      <c:pt idx="95">
                        <c:v>4</c:v>
                      </c:pt>
                      <c:pt idx="96">
                        <c:v>4</c:v>
                      </c:pt>
                      <c:pt idx="97">
                        <c:v>5</c:v>
                      </c:pt>
                      <c:pt idx="98">
                        <c:v>4</c:v>
                      </c:pt>
                      <c:pt idx="99">
                        <c:v>4</c:v>
                      </c:pt>
                      <c:pt idx="100">
                        <c:v>5</c:v>
                      </c:pt>
                      <c:pt idx="101">
                        <c:v>4</c:v>
                      </c:pt>
                      <c:pt idx="102">
                        <c:v>5</c:v>
                      </c:pt>
                      <c:pt idx="103">
                        <c:v>4</c:v>
                      </c:pt>
                      <c:pt idx="104">
                        <c:v>4</c:v>
                      </c:pt>
                      <c:pt idx="105">
                        <c:v>4</c:v>
                      </c:pt>
                      <c:pt idx="106">
                        <c:v>5</c:v>
                      </c:pt>
                      <c:pt idx="107">
                        <c:v>5</c:v>
                      </c:pt>
                      <c:pt idx="108">
                        <c:v>4</c:v>
                      </c:pt>
                      <c:pt idx="109">
                        <c:v>5</c:v>
                      </c:pt>
                      <c:pt idx="110">
                        <c:v>4</c:v>
                      </c:pt>
                      <c:pt idx="111">
                        <c:v>4</c:v>
                      </c:pt>
                    </c:numCache>
                  </c:numRef>
                </c:val>
                <c:smooth val="0"/>
                <c:extLst>
                  <c:ext xmlns:c16="http://schemas.microsoft.com/office/drawing/2014/chart" uri="{C3380CC4-5D6E-409C-BE32-E72D297353CC}">
                    <c16:uniqueId val="{0000009C-6BDE-4EA7-9495-AC7FC75BF4E8}"/>
                  </c:ext>
                </c:extLst>
              </c15:ser>
            </c15:filteredLineSeries>
          </c:ext>
        </c:extLst>
      </c:lineChart>
      <c:dateAx>
        <c:axId val="5477816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GB"/>
                  <a:t>Monitoring period end-date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crossAx val="547778360"/>
        <c:crosses val="autoZero"/>
        <c:auto val="1"/>
        <c:lblOffset val="100"/>
        <c:baseTimeUnit val="days"/>
      </c:dateAx>
      <c:valAx>
        <c:axId val="54777836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r>
                  <a:rPr lang="en-GB"/>
                  <a:t>NO</a:t>
                </a:r>
                <a:r>
                  <a:rPr lang="en-GB" baseline="-25000"/>
                  <a:t>2</a:t>
                </a:r>
                <a:r>
                  <a:rPr lang="en-GB"/>
                  <a:t> concentration (</a:t>
                </a:r>
                <a:r>
                  <a:rPr lang="en-GB" i="1"/>
                  <a:t>µ</a:t>
                </a:r>
                <a:r>
                  <a:rPr lang="en-GB"/>
                  <a:t>g/m</a:t>
                </a:r>
                <a:r>
                  <a:rPr lang="en-GB" baseline="30000"/>
                  <a:t>3</a:t>
                </a:r>
                <a:r>
                  <a:rPr lang="en-GB"/>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12700">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crossAx val="547781640"/>
        <c:crosses val="autoZero"/>
        <c:crossBetween val="between"/>
        <c:majorUnit val="40"/>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tx1">
              <a:lumMod val="50000"/>
              <a:lumOff val="50000"/>
            </a:schemeClr>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1"/>
          <c:tx>
            <c:strRef>
              <c:f>'AQ JSNA chart'!$C$29</c:f>
              <c:strCache>
                <c:ptCount val="1"/>
                <c:pt idx="0">
                  <c:v>Pts (100s)</c:v>
                </c:pt>
              </c:strCache>
            </c:strRef>
          </c:tx>
          <c:spPr>
            <a:solidFill>
              <a:srgbClr val="CF007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'AQ JSNA chart'!$A$30:$A$36</c:f>
              <c:strCache>
                <c:ptCount val="7"/>
                <c:pt idx="0">
                  <c:v>Dementia</c:v>
                </c:pt>
                <c:pt idx="1">
                  <c:v>Heart failure</c:v>
                </c:pt>
                <c:pt idx="2">
                  <c:v>Stroke &amp; TIA</c:v>
                </c:pt>
                <c:pt idx="3">
                  <c:v>COPD</c:v>
                </c:pt>
                <c:pt idx="4">
                  <c:v>CHD</c:v>
                </c:pt>
                <c:pt idx="5">
                  <c:v>Asthma</c:v>
                </c:pt>
                <c:pt idx="6">
                  <c:v>Diabetes</c:v>
                </c:pt>
              </c:strCache>
            </c:strRef>
          </c:cat>
          <c:val>
            <c:numRef>
              <c:f>'AQ JSNA chart'!$C$30:$C$36</c:f>
              <c:numCache>
                <c:formatCode>#,##0</c:formatCode>
                <c:ptCount val="7"/>
                <c:pt idx="0">
                  <c:v>1400</c:v>
                </c:pt>
                <c:pt idx="1">
                  <c:v>1700</c:v>
                </c:pt>
                <c:pt idx="2" formatCode="General">
                  <c:v>3200</c:v>
                </c:pt>
                <c:pt idx="3" formatCode="General">
                  <c:v>4500</c:v>
                </c:pt>
                <c:pt idx="4" formatCode="General">
                  <c:v>4500</c:v>
                </c:pt>
                <c:pt idx="5" formatCode="General">
                  <c:v>14700</c:v>
                </c:pt>
                <c:pt idx="6" formatCode="General">
                  <c:v>17900</c:v>
                </c:pt>
              </c:numCache>
            </c:numRef>
          </c:val>
          <c:extLst>
            <c:ext xmlns:c16="http://schemas.microsoft.com/office/drawing/2014/chart" uri="{C3380CC4-5D6E-409C-BE32-E72D297353CC}">
              <c16:uniqueId val="{00000000-6D29-4ECC-870F-EDC1C9A76E28}"/>
            </c:ext>
          </c:extLst>
        </c:ser>
        <c:dLbls>
          <c:showLegendKey val="0"/>
          <c:showVal val="0"/>
          <c:showCatName val="0"/>
          <c:showSerName val="0"/>
          <c:showPercent val="0"/>
          <c:showBubbleSize val="0"/>
        </c:dLbls>
        <c:gapWidth val="80"/>
        <c:axId val="337632480"/>
        <c:axId val="337636744"/>
        <c:extLst>
          <c:ext xmlns:c15="http://schemas.microsoft.com/office/drawing/2012/chart" uri="{02D57815-91ED-43cb-92C2-25804820EDAC}">
            <c15:filteredBarSeries>
              <c15:ser>
                <c:idx val="0"/>
                <c:order val="0"/>
                <c:tx>
                  <c:strRef>
                    <c:extLst>
                      <c:ext uri="{02D57815-91ED-43cb-92C2-25804820EDAC}">
                        <c15:formulaRef>
                          <c15:sqref>'AQ JSNA chart'!$B$29</c15:sqref>
                        </c15:formulaRef>
                      </c:ext>
                    </c:extLst>
                    <c:strCache>
                      <c:ptCount val="1"/>
                      <c:pt idx="0">
                        <c:v>Pts (n)</c:v>
                      </c:pt>
                    </c:strCache>
                  </c:strRef>
                </c:tx>
                <c:spPr>
                  <a:solidFill>
                    <a:schemeClr val="accent1"/>
                  </a:solidFill>
                  <a:ln>
                    <a:noFill/>
                  </a:ln>
                  <a:effectLst/>
                </c:spPr>
                <c:invertIfNegative val="0"/>
                <c:cat>
                  <c:strRef>
                    <c:extLst>
                      <c:ext uri="{02D57815-91ED-43cb-92C2-25804820EDAC}">
                        <c15:formulaRef>
                          <c15:sqref>'AQ JSNA chart'!$A$30:$A$36</c15:sqref>
                        </c15:formulaRef>
                      </c:ext>
                    </c:extLst>
                    <c:strCache>
                      <c:ptCount val="7"/>
                      <c:pt idx="0">
                        <c:v>Dementia</c:v>
                      </c:pt>
                      <c:pt idx="1">
                        <c:v>Heart failure</c:v>
                      </c:pt>
                      <c:pt idx="2">
                        <c:v>Stroke &amp; TIA</c:v>
                      </c:pt>
                      <c:pt idx="3">
                        <c:v>COPD</c:v>
                      </c:pt>
                      <c:pt idx="4">
                        <c:v>CHD</c:v>
                      </c:pt>
                      <c:pt idx="5">
                        <c:v>Asthma</c:v>
                      </c:pt>
                      <c:pt idx="6">
                        <c:v>Diabetes</c:v>
                      </c:pt>
                    </c:strCache>
                  </c:strRef>
                </c:cat>
                <c:val>
                  <c:numRef>
                    <c:extLst>
                      <c:ext uri="{02D57815-91ED-43cb-92C2-25804820EDAC}">
                        <c15:formulaRef>
                          <c15:sqref>'AQ JSNA chart'!$B$30:$B$36</c15:sqref>
                        </c15:formulaRef>
                      </c:ext>
                    </c:extLst>
                    <c:numCache>
                      <c:formatCode>_-* #,##0_-;\-* #,##0_-;_-* "-"??_-;_-@_-</c:formatCode>
                      <c:ptCount val="7"/>
                      <c:pt idx="0">
                        <c:v>1369</c:v>
                      </c:pt>
                      <c:pt idx="1">
                        <c:v>1718</c:v>
                      </c:pt>
                      <c:pt idx="2">
                        <c:v>3153</c:v>
                      </c:pt>
                      <c:pt idx="3">
                        <c:v>4497</c:v>
                      </c:pt>
                      <c:pt idx="4">
                        <c:v>4517</c:v>
                      </c:pt>
                      <c:pt idx="5">
                        <c:v>14664</c:v>
                      </c:pt>
                      <c:pt idx="6">
                        <c:v>17860</c:v>
                      </c:pt>
                    </c:numCache>
                  </c:numRef>
                </c:val>
                <c:extLst>
                  <c:ext xmlns:c16="http://schemas.microsoft.com/office/drawing/2014/chart" uri="{C3380CC4-5D6E-409C-BE32-E72D297353CC}">
                    <c16:uniqueId val="{00000001-6D29-4ECC-870F-EDC1C9A76E28}"/>
                  </c:ext>
                </c:extLst>
              </c15:ser>
            </c15:filteredBarSeries>
          </c:ext>
        </c:extLst>
      </c:barChart>
      <c:catAx>
        <c:axId val="337632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crossAx val="337636744"/>
        <c:crosses val="autoZero"/>
        <c:auto val="1"/>
        <c:lblAlgn val="ctr"/>
        <c:lblOffset val="100"/>
        <c:noMultiLvlLbl val="0"/>
      </c:catAx>
      <c:valAx>
        <c:axId val="337636744"/>
        <c:scaling>
          <c:orientation val="minMax"/>
        </c:scaling>
        <c:delete val="1"/>
        <c:axPos val="b"/>
        <c:numFmt formatCode="#,##0" sourceLinked="1"/>
        <c:majorTickMark val="none"/>
        <c:minorTickMark val="none"/>
        <c:tickLblPos val="nextTo"/>
        <c:crossAx val="3376324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solidFill>
            <a:schemeClr val="tx1">
              <a:lumMod val="50000"/>
              <a:lumOff val="5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5"/>
          <c:order val="5"/>
          <c:tx>
            <c:strRef>
              <c:f>Calcn!$G$1</c:f>
              <c:strCache>
                <c:ptCount val="1"/>
                <c:pt idx="0">
                  <c:v>Attributable mortality %</c:v>
                </c:pt>
              </c:strCache>
            </c:strRef>
          </c:tx>
          <c:spPr>
            <a:solidFill>
              <a:srgbClr val="0070C0"/>
            </a:solidFill>
            <a:ln>
              <a:noFill/>
            </a:ln>
            <a:effectLst/>
          </c:spPr>
          <c:invertIfNegative val="0"/>
          <c:dPt>
            <c:idx val="8"/>
            <c:invertIfNegative val="0"/>
            <c:bubble3D val="0"/>
            <c:spPr>
              <a:solidFill>
                <a:srgbClr val="CF0072"/>
              </a:solidFill>
              <a:ln>
                <a:noFill/>
              </a:ln>
              <a:effectLst/>
            </c:spPr>
            <c:extLst>
              <c:ext xmlns:c16="http://schemas.microsoft.com/office/drawing/2014/chart" uri="{C3380CC4-5D6E-409C-BE32-E72D297353CC}">
                <c16:uniqueId val="{00000001-7259-47BF-9482-2BA86179728A}"/>
              </c:ext>
            </c:extLst>
          </c:dPt>
          <c:dLbls>
            <c:dLbl>
              <c:idx val="8"/>
              <c:layout/>
              <c:tx>
                <c:rich>
                  <a:bodyPr/>
                  <a:lstStyle/>
                  <a:p>
                    <a:fld id="{4859767B-9571-468B-88B5-DE2E10A08AB0}" type="VALUE">
                      <a:rPr lang="en-US" sz="1400" b="1" baseline="0">
                        <a:solidFill>
                          <a:srgbClr val="CF0072"/>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259-47BF-9482-2BA86179728A}"/>
                </c:ext>
              </c:extLst>
            </c:dLbl>
            <c:spPr>
              <a:noFill/>
              <a:ln>
                <a:noFill/>
              </a:ln>
              <a:effectLst/>
            </c:spPr>
            <c:txPr>
              <a:bodyPr rot="0" spcFirstLastPara="1" vertOverflow="ellipsis" vert="horz" wrap="square" anchor="ctr" anchorCtr="1"/>
              <a:lstStyle/>
              <a:p>
                <a:pPr>
                  <a:defRPr sz="9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Calcn!$A$2:$A$34</c:f>
              <c:strCache>
                <c:ptCount val="33"/>
                <c:pt idx="0">
                  <c:v>City of London </c:v>
                </c:pt>
                <c:pt idx="1">
                  <c:v>Westminster </c:v>
                </c:pt>
                <c:pt idx="2">
                  <c:v>Camden </c:v>
                </c:pt>
                <c:pt idx="3">
                  <c:v>Kensington and Chelsea </c:v>
                </c:pt>
                <c:pt idx="4">
                  <c:v>Islington </c:v>
                </c:pt>
                <c:pt idx="5">
                  <c:v>Tower Hamlets </c:v>
                </c:pt>
                <c:pt idx="6">
                  <c:v>Hackney </c:v>
                </c:pt>
                <c:pt idx="7">
                  <c:v>Hammersmith and Fulham </c:v>
                </c:pt>
                <c:pt idx="8">
                  <c:v>Southwark </c:v>
                </c:pt>
                <c:pt idx="9">
                  <c:v>Lambeth </c:v>
                </c:pt>
                <c:pt idx="10">
                  <c:v>Brent </c:v>
                </c:pt>
                <c:pt idx="11">
                  <c:v>Wandsworth </c:v>
                </c:pt>
                <c:pt idx="12">
                  <c:v>Haringey </c:v>
                </c:pt>
                <c:pt idx="13">
                  <c:v>Newham </c:v>
                </c:pt>
                <c:pt idx="14">
                  <c:v>Ealing </c:v>
                </c:pt>
                <c:pt idx="15">
                  <c:v>Hounslow </c:v>
                </c:pt>
                <c:pt idx="16">
                  <c:v>Lewisham </c:v>
                </c:pt>
                <c:pt idx="17">
                  <c:v>Waltham Forest </c:v>
                </c:pt>
                <c:pt idx="18">
                  <c:v>Barnet </c:v>
                </c:pt>
                <c:pt idx="19">
                  <c:v>Greenwich </c:v>
                </c:pt>
                <c:pt idx="20">
                  <c:v>Merton </c:v>
                </c:pt>
                <c:pt idx="21">
                  <c:v>Redbridge </c:v>
                </c:pt>
                <c:pt idx="22">
                  <c:v>Richmond upon Thames </c:v>
                </c:pt>
                <c:pt idx="23">
                  <c:v>Barking and Dagenham </c:v>
                </c:pt>
                <c:pt idx="24">
                  <c:v>Enfield </c:v>
                </c:pt>
                <c:pt idx="25">
                  <c:v>Kingston upon Thames </c:v>
                </c:pt>
                <c:pt idx="26">
                  <c:v>Harrow </c:v>
                </c:pt>
                <c:pt idx="27">
                  <c:v>Hillingdon </c:v>
                </c:pt>
                <c:pt idx="28">
                  <c:v>Bexley </c:v>
                </c:pt>
                <c:pt idx="29">
                  <c:v>Croydon </c:v>
                </c:pt>
                <c:pt idx="30">
                  <c:v>Sutton </c:v>
                </c:pt>
                <c:pt idx="31">
                  <c:v>Bromley </c:v>
                </c:pt>
                <c:pt idx="32">
                  <c:v>Havering </c:v>
                </c:pt>
              </c:strCache>
            </c:strRef>
          </c:cat>
          <c:val>
            <c:numRef>
              <c:f>Calcn!$G$2:$G$34</c:f>
              <c:numCache>
                <c:formatCode>0%</c:formatCode>
                <c:ptCount val="33"/>
                <c:pt idx="0">
                  <c:v>0.10099999999999999</c:v>
                </c:pt>
                <c:pt idx="1">
                  <c:v>9.6000000000000002E-2</c:v>
                </c:pt>
                <c:pt idx="2">
                  <c:v>9.1999999999999998E-2</c:v>
                </c:pt>
                <c:pt idx="3">
                  <c:v>9.1999999999999998E-2</c:v>
                </c:pt>
                <c:pt idx="4">
                  <c:v>0.09</c:v>
                </c:pt>
                <c:pt idx="5">
                  <c:v>8.900000000000001E-2</c:v>
                </c:pt>
                <c:pt idx="6">
                  <c:v>8.6999999999999994E-2</c:v>
                </c:pt>
                <c:pt idx="7">
                  <c:v>8.6999999999999994E-2</c:v>
                </c:pt>
                <c:pt idx="8">
                  <c:v>8.6999999999999994E-2</c:v>
                </c:pt>
                <c:pt idx="9">
                  <c:v>8.5000000000000006E-2</c:v>
                </c:pt>
                <c:pt idx="10">
                  <c:v>8.3000000000000004E-2</c:v>
                </c:pt>
                <c:pt idx="11">
                  <c:v>8.3000000000000004E-2</c:v>
                </c:pt>
                <c:pt idx="12">
                  <c:v>8.199999999999999E-2</c:v>
                </c:pt>
                <c:pt idx="13">
                  <c:v>8.199999999999999E-2</c:v>
                </c:pt>
                <c:pt idx="14">
                  <c:v>8.1000000000000003E-2</c:v>
                </c:pt>
                <c:pt idx="15">
                  <c:v>0.08</c:v>
                </c:pt>
                <c:pt idx="16">
                  <c:v>0.08</c:v>
                </c:pt>
                <c:pt idx="17">
                  <c:v>0.08</c:v>
                </c:pt>
                <c:pt idx="18">
                  <c:v>7.9000000000000001E-2</c:v>
                </c:pt>
                <c:pt idx="19">
                  <c:v>7.9000000000000001E-2</c:v>
                </c:pt>
                <c:pt idx="20">
                  <c:v>7.8E-2</c:v>
                </c:pt>
                <c:pt idx="21">
                  <c:v>7.8E-2</c:v>
                </c:pt>
                <c:pt idx="22">
                  <c:v>7.6999999999999999E-2</c:v>
                </c:pt>
                <c:pt idx="23">
                  <c:v>7.5999999999999998E-2</c:v>
                </c:pt>
                <c:pt idx="24">
                  <c:v>7.5999999999999998E-2</c:v>
                </c:pt>
                <c:pt idx="25">
                  <c:v>7.5999999999999998E-2</c:v>
                </c:pt>
                <c:pt idx="26">
                  <c:v>7.4999999999999997E-2</c:v>
                </c:pt>
                <c:pt idx="27">
                  <c:v>7.4999999999999997E-2</c:v>
                </c:pt>
                <c:pt idx="28">
                  <c:v>7.400000000000001E-2</c:v>
                </c:pt>
                <c:pt idx="29">
                  <c:v>7.400000000000001E-2</c:v>
                </c:pt>
                <c:pt idx="30">
                  <c:v>7.400000000000001E-2</c:v>
                </c:pt>
                <c:pt idx="31">
                  <c:v>7.0999999999999994E-2</c:v>
                </c:pt>
                <c:pt idx="32">
                  <c:v>6.9000000000000006E-2</c:v>
                </c:pt>
              </c:numCache>
            </c:numRef>
          </c:val>
          <c:extLst>
            <c:ext xmlns:c16="http://schemas.microsoft.com/office/drawing/2014/chart" uri="{C3380CC4-5D6E-409C-BE32-E72D297353CC}">
              <c16:uniqueId val="{00000002-7259-47BF-9482-2BA86179728A}"/>
            </c:ext>
          </c:extLst>
        </c:ser>
        <c:dLbls>
          <c:showLegendKey val="0"/>
          <c:showVal val="0"/>
          <c:showCatName val="0"/>
          <c:showSerName val="0"/>
          <c:showPercent val="0"/>
          <c:showBubbleSize val="0"/>
        </c:dLbls>
        <c:gapWidth val="80"/>
        <c:overlap val="-27"/>
        <c:axId val="444959720"/>
        <c:axId val="444960048"/>
        <c:extLst>
          <c:ext xmlns:c15="http://schemas.microsoft.com/office/drawing/2012/chart" uri="{02D57815-91ED-43cb-92C2-25804820EDAC}">
            <c15:filteredBarSeries>
              <c15:ser>
                <c:idx val="0"/>
                <c:order val="0"/>
                <c:tx>
                  <c:strRef>
                    <c:extLst>
                      <c:ext uri="{02D57815-91ED-43cb-92C2-25804820EDAC}">
                        <c15:formulaRef>
                          <c15:sqref>Calcn!$B$1</c15:sqref>
                        </c15:formulaRef>
                      </c:ext>
                    </c:extLst>
                    <c:strCache>
                      <c:ptCount val="1"/>
                      <c:pt idx="0">
                        <c:v>Population </c:v>
                      </c:pt>
                    </c:strCache>
                  </c:strRef>
                </c:tx>
                <c:spPr>
                  <a:solidFill>
                    <a:schemeClr val="accent1"/>
                  </a:solidFill>
                  <a:ln>
                    <a:noFill/>
                  </a:ln>
                  <a:effectLst/>
                </c:spPr>
                <c:invertIfNegative val="0"/>
                <c:cat>
                  <c:strRef>
                    <c:extLst>
                      <c:ext uri="{02D57815-91ED-43cb-92C2-25804820EDAC}">
                        <c15:formulaRef>
                          <c15:sqref>Calcn!$A$2:$A$34</c15:sqref>
                        </c15:formulaRef>
                      </c:ext>
                    </c:extLst>
                    <c:strCache>
                      <c:ptCount val="33"/>
                      <c:pt idx="0">
                        <c:v>City of London </c:v>
                      </c:pt>
                      <c:pt idx="1">
                        <c:v>Westminster </c:v>
                      </c:pt>
                      <c:pt idx="2">
                        <c:v>Camden </c:v>
                      </c:pt>
                      <c:pt idx="3">
                        <c:v>Kensington and Chelsea </c:v>
                      </c:pt>
                      <c:pt idx="4">
                        <c:v>Islington </c:v>
                      </c:pt>
                      <c:pt idx="5">
                        <c:v>Tower Hamlets </c:v>
                      </c:pt>
                      <c:pt idx="6">
                        <c:v>Hackney </c:v>
                      </c:pt>
                      <c:pt idx="7">
                        <c:v>Hammersmith and Fulham </c:v>
                      </c:pt>
                      <c:pt idx="8">
                        <c:v>Southwark </c:v>
                      </c:pt>
                      <c:pt idx="9">
                        <c:v>Lambeth </c:v>
                      </c:pt>
                      <c:pt idx="10">
                        <c:v>Brent </c:v>
                      </c:pt>
                      <c:pt idx="11">
                        <c:v>Wandsworth </c:v>
                      </c:pt>
                      <c:pt idx="12">
                        <c:v>Haringey </c:v>
                      </c:pt>
                      <c:pt idx="13">
                        <c:v>Newham </c:v>
                      </c:pt>
                      <c:pt idx="14">
                        <c:v>Ealing </c:v>
                      </c:pt>
                      <c:pt idx="15">
                        <c:v>Hounslow </c:v>
                      </c:pt>
                      <c:pt idx="16">
                        <c:v>Lewisham </c:v>
                      </c:pt>
                      <c:pt idx="17">
                        <c:v>Waltham Forest </c:v>
                      </c:pt>
                      <c:pt idx="18">
                        <c:v>Barnet </c:v>
                      </c:pt>
                      <c:pt idx="19">
                        <c:v>Greenwich </c:v>
                      </c:pt>
                      <c:pt idx="20">
                        <c:v>Merton </c:v>
                      </c:pt>
                      <c:pt idx="21">
                        <c:v>Redbridge </c:v>
                      </c:pt>
                      <c:pt idx="22">
                        <c:v>Richmond upon Thames </c:v>
                      </c:pt>
                      <c:pt idx="23">
                        <c:v>Barking and Dagenham </c:v>
                      </c:pt>
                      <c:pt idx="24">
                        <c:v>Enfield </c:v>
                      </c:pt>
                      <c:pt idx="25">
                        <c:v>Kingston upon Thames </c:v>
                      </c:pt>
                      <c:pt idx="26">
                        <c:v>Harrow </c:v>
                      </c:pt>
                      <c:pt idx="27">
                        <c:v>Hillingdon </c:v>
                      </c:pt>
                      <c:pt idx="28">
                        <c:v>Bexley </c:v>
                      </c:pt>
                      <c:pt idx="29">
                        <c:v>Croydon </c:v>
                      </c:pt>
                      <c:pt idx="30">
                        <c:v>Sutton </c:v>
                      </c:pt>
                      <c:pt idx="31">
                        <c:v>Bromley </c:v>
                      </c:pt>
                      <c:pt idx="32">
                        <c:v>Havering </c:v>
                      </c:pt>
                    </c:strCache>
                  </c:strRef>
                </c:cat>
                <c:val>
                  <c:numRef>
                    <c:extLst>
                      <c:ext uri="{02D57815-91ED-43cb-92C2-25804820EDAC}">
                        <c15:formulaRef>
                          <c15:sqref>Calcn!$B$2:$B$34</c15:sqref>
                        </c15:formulaRef>
                      </c:ext>
                    </c:extLst>
                    <c:numCache>
                      <c:formatCode>General</c:formatCode>
                      <c:ptCount val="33"/>
                      <c:pt idx="0">
                        <c:v>5336</c:v>
                      </c:pt>
                      <c:pt idx="1">
                        <c:v>156281</c:v>
                      </c:pt>
                      <c:pt idx="2">
                        <c:v>148202</c:v>
                      </c:pt>
                      <c:pt idx="3">
                        <c:v>103440</c:v>
                      </c:pt>
                      <c:pt idx="4">
                        <c:v>130719</c:v>
                      </c:pt>
                      <c:pt idx="5">
                        <c:v>163630</c:v>
                      </c:pt>
                      <c:pt idx="6">
                        <c:v>159657</c:v>
                      </c:pt>
                      <c:pt idx="7">
                        <c:v>110435</c:v>
                      </c:pt>
                      <c:pt idx="8">
                        <c:v>181281</c:v>
                      </c:pt>
                      <c:pt idx="9">
                        <c:v>188880</c:v>
                      </c:pt>
                      <c:pt idx="10">
                        <c:v>194987</c:v>
                      </c:pt>
                      <c:pt idx="11">
                        <c:v>194946</c:v>
                      </c:pt>
                      <c:pt idx="12">
                        <c:v>163007</c:v>
                      </c:pt>
                      <c:pt idx="13">
                        <c:v>187014</c:v>
                      </c:pt>
                      <c:pt idx="14">
                        <c:v>208672</c:v>
                      </c:pt>
                      <c:pt idx="15">
                        <c:v>162861</c:v>
                      </c:pt>
                      <c:pt idx="16">
                        <c:v>179928</c:v>
                      </c:pt>
                      <c:pt idx="17">
                        <c:v>163151</c:v>
                      </c:pt>
                      <c:pt idx="18">
                        <c:v>237392</c:v>
                      </c:pt>
                      <c:pt idx="19">
                        <c:v>165076</c:v>
                      </c:pt>
                      <c:pt idx="20">
                        <c:v>129272</c:v>
                      </c:pt>
                      <c:pt idx="21">
                        <c:v>177858</c:v>
                      </c:pt>
                      <c:pt idx="22">
                        <c:v>129096</c:v>
                      </c:pt>
                      <c:pt idx="23">
                        <c:v>112817</c:v>
                      </c:pt>
                      <c:pt idx="24">
                        <c:v>196590</c:v>
                      </c:pt>
                      <c:pt idx="25">
                        <c:v>106433</c:v>
                      </c:pt>
                      <c:pt idx="26">
                        <c:v>154615</c:v>
                      </c:pt>
                      <c:pt idx="27">
                        <c:v>178404</c:v>
                      </c:pt>
                      <c:pt idx="28">
                        <c:v>152358</c:v>
                      </c:pt>
                      <c:pt idx="29">
                        <c:v>234684</c:v>
                      </c:pt>
                      <c:pt idx="30">
                        <c:v>129996</c:v>
                      </c:pt>
                      <c:pt idx="31">
                        <c:v>214539</c:v>
                      </c:pt>
                      <c:pt idx="32">
                        <c:v>161093</c:v>
                      </c:pt>
                    </c:numCache>
                  </c:numRef>
                </c:val>
                <c:extLst>
                  <c:ext xmlns:c16="http://schemas.microsoft.com/office/drawing/2014/chart" uri="{C3380CC4-5D6E-409C-BE32-E72D297353CC}">
                    <c16:uniqueId val="{00000003-7259-47BF-9482-2BA86179728A}"/>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Calcn!$C$1</c15:sqref>
                        </c15:formulaRef>
                      </c:ext>
                    </c:extLst>
                    <c:strCache>
                      <c:ptCount val="1"/>
                      <c:pt idx="0">
                        <c:v>Total deaths (all causes) </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Calcn!$A$2:$A$34</c15:sqref>
                        </c15:formulaRef>
                      </c:ext>
                    </c:extLst>
                    <c:strCache>
                      <c:ptCount val="33"/>
                      <c:pt idx="0">
                        <c:v>City of London </c:v>
                      </c:pt>
                      <c:pt idx="1">
                        <c:v>Westminster </c:v>
                      </c:pt>
                      <c:pt idx="2">
                        <c:v>Camden </c:v>
                      </c:pt>
                      <c:pt idx="3">
                        <c:v>Kensington and Chelsea </c:v>
                      </c:pt>
                      <c:pt idx="4">
                        <c:v>Islington </c:v>
                      </c:pt>
                      <c:pt idx="5">
                        <c:v>Tower Hamlets </c:v>
                      </c:pt>
                      <c:pt idx="6">
                        <c:v>Hackney </c:v>
                      </c:pt>
                      <c:pt idx="7">
                        <c:v>Hammersmith and Fulham </c:v>
                      </c:pt>
                      <c:pt idx="8">
                        <c:v>Southwark </c:v>
                      </c:pt>
                      <c:pt idx="9">
                        <c:v>Lambeth </c:v>
                      </c:pt>
                      <c:pt idx="10">
                        <c:v>Brent </c:v>
                      </c:pt>
                      <c:pt idx="11">
                        <c:v>Wandsworth </c:v>
                      </c:pt>
                      <c:pt idx="12">
                        <c:v>Haringey </c:v>
                      </c:pt>
                      <c:pt idx="13">
                        <c:v>Newham </c:v>
                      </c:pt>
                      <c:pt idx="14">
                        <c:v>Ealing </c:v>
                      </c:pt>
                      <c:pt idx="15">
                        <c:v>Hounslow </c:v>
                      </c:pt>
                      <c:pt idx="16">
                        <c:v>Lewisham </c:v>
                      </c:pt>
                      <c:pt idx="17">
                        <c:v>Waltham Forest </c:v>
                      </c:pt>
                      <c:pt idx="18">
                        <c:v>Barnet </c:v>
                      </c:pt>
                      <c:pt idx="19">
                        <c:v>Greenwich </c:v>
                      </c:pt>
                      <c:pt idx="20">
                        <c:v>Merton </c:v>
                      </c:pt>
                      <c:pt idx="21">
                        <c:v>Redbridge </c:v>
                      </c:pt>
                      <c:pt idx="22">
                        <c:v>Richmond upon Thames </c:v>
                      </c:pt>
                      <c:pt idx="23">
                        <c:v>Barking and Dagenham </c:v>
                      </c:pt>
                      <c:pt idx="24">
                        <c:v>Enfield </c:v>
                      </c:pt>
                      <c:pt idx="25">
                        <c:v>Kingston upon Thames </c:v>
                      </c:pt>
                      <c:pt idx="26">
                        <c:v>Harrow </c:v>
                      </c:pt>
                      <c:pt idx="27">
                        <c:v>Hillingdon </c:v>
                      </c:pt>
                      <c:pt idx="28">
                        <c:v>Bexley </c:v>
                      </c:pt>
                      <c:pt idx="29">
                        <c:v>Croydon </c:v>
                      </c:pt>
                      <c:pt idx="30">
                        <c:v>Sutton </c:v>
                      </c:pt>
                      <c:pt idx="31">
                        <c:v>Bromley </c:v>
                      </c:pt>
                      <c:pt idx="32">
                        <c:v>Havering </c:v>
                      </c:pt>
                    </c:strCache>
                  </c:strRef>
                </c:cat>
                <c:val>
                  <c:numRef>
                    <c:extLst xmlns:c15="http://schemas.microsoft.com/office/drawing/2012/chart">
                      <c:ext xmlns:c15="http://schemas.microsoft.com/office/drawing/2012/chart" uri="{02D57815-91ED-43cb-92C2-25804820EDAC}">
                        <c15:formulaRef>
                          <c15:sqref>Calcn!$C$2:$C$34</c15:sqref>
                        </c15:formulaRef>
                      </c:ext>
                    </c:extLst>
                    <c:numCache>
                      <c:formatCode>General</c:formatCode>
                      <c:ptCount val="33"/>
                      <c:pt idx="0">
                        <c:v>39</c:v>
                      </c:pt>
                      <c:pt idx="1">
                        <c:v>1091</c:v>
                      </c:pt>
                      <c:pt idx="2">
                        <c:v>1121</c:v>
                      </c:pt>
                      <c:pt idx="3">
                        <c:v>801</c:v>
                      </c:pt>
                      <c:pt idx="4">
                        <c:v>1058</c:v>
                      </c:pt>
                      <c:pt idx="5">
                        <c:v>1039</c:v>
                      </c:pt>
                      <c:pt idx="6">
                        <c:v>1051</c:v>
                      </c:pt>
                      <c:pt idx="7">
                        <c:v>904</c:v>
                      </c:pt>
                      <c:pt idx="8">
                        <c:v>1327</c:v>
                      </c:pt>
                      <c:pt idx="9">
                        <c:v>1399</c:v>
                      </c:pt>
                      <c:pt idx="10">
                        <c:v>1695</c:v>
                      </c:pt>
                      <c:pt idx="11">
                        <c:v>1475</c:v>
                      </c:pt>
                      <c:pt idx="12">
                        <c:v>1158</c:v>
                      </c:pt>
                      <c:pt idx="13">
                        <c:v>1271</c:v>
                      </c:pt>
                      <c:pt idx="14">
                        <c:v>1926</c:v>
                      </c:pt>
                      <c:pt idx="15">
                        <c:v>1510</c:v>
                      </c:pt>
                      <c:pt idx="16">
                        <c:v>1491</c:v>
                      </c:pt>
                      <c:pt idx="17">
                        <c:v>1371</c:v>
                      </c:pt>
                      <c:pt idx="18">
                        <c:v>2377</c:v>
                      </c:pt>
                      <c:pt idx="19">
                        <c:v>1538</c:v>
                      </c:pt>
                      <c:pt idx="20">
                        <c:v>1204</c:v>
                      </c:pt>
                      <c:pt idx="21">
                        <c:v>1699</c:v>
                      </c:pt>
                      <c:pt idx="22">
                        <c:v>1190</c:v>
                      </c:pt>
                      <c:pt idx="23">
                        <c:v>1196</c:v>
                      </c:pt>
                      <c:pt idx="24">
                        <c:v>1999</c:v>
                      </c:pt>
                      <c:pt idx="25">
                        <c:v>1070</c:v>
                      </c:pt>
                      <c:pt idx="26">
                        <c:v>1459</c:v>
                      </c:pt>
                      <c:pt idx="27">
                        <c:v>1941</c:v>
                      </c:pt>
                      <c:pt idx="28">
                        <c:v>2030</c:v>
                      </c:pt>
                      <c:pt idx="29">
                        <c:v>2460</c:v>
                      </c:pt>
                      <c:pt idx="30">
                        <c:v>1481</c:v>
                      </c:pt>
                      <c:pt idx="31">
                        <c:v>2633</c:v>
                      </c:pt>
                      <c:pt idx="32">
                        <c:v>2372</c:v>
                      </c:pt>
                    </c:numCache>
                  </c:numRef>
                </c:val>
                <c:extLst xmlns:c15="http://schemas.microsoft.com/office/drawing/2012/chart">
                  <c:ext xmlns:c16="http://schemas.microsoft.com/office/drawing/2014/chart" uri="{C3380CC4-5D6E-409C-BE32-E72D297353CC}">
                    <c16:uniqueId val="{00000004-7259-47BF-9482-2BA86179728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Calcn!$D$1</c15:sqref>
                        </c15:formulaRef>
                      </c:ext>
                    </c:extLst>
                    <c:strCache>
                      <c:ptCount val="1"/>
                      <c:pt idx="0">
                        <c:v>Min Mortality Burden (PM2.5 and NO2) </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Calcn!$A$2:$A$34</c15:sqref>
                        </c15:formulaRef>
                      </c:ext>
                    </c:extLst>
                    <c:strCache>
                      <c:ptCount val="33"/>
                      <c:pt idx="0">
                        <c:v>City of London </c:v>
                      </c:pt>
                      <c:pt idx="1">
                        <c:v>Westminster </c:v>
                      </c:pt>
                      <c:pt idx="2">
                        <c:v>Camden </c:v>
                      </c:pt>
                      <c:pt idx="3">
                        <c:v>Kensington and Chelsea </c:v>
                      </c:pt>
                      <c:pt idx="4">
                        <c:v>Islington </c:v>
                      </c:pt>
                      <c:pt idx="5">
                        <c:v>Tower Hamlets </c:v>
                      </c:pt>
                      <c:pt idx="6">
                        <c:v>Hackney </c:v>
                      </c:pt>
                      <c:pt idx="7">
                        <c:v>Hammersmith and Fulham </c:v>
                      </c:pt>
                      <c:pt idx="8">
                        <c:v>Southwark </c:v>
                      </c:pt>
                      <c:pt idx="9">
                        <c:v>Lambeth </c:v>
                      </c:pt>
                      <c:pt idx="10">
                        <c:v>Brent </c:v>
                      </c:pt>
                      <c:pt idx="11">
                        <c:v>Wandsworth </c:v>
                      </c:pt>
                      <c:pt idx="12">
                        <c:v>Haringey </c:v>
                      </c:pt>
                      <c:pt idx="13">
                        <c:v>Newham </c:v>
                      </c:pt>
                      <c:pt idx="14">
                        <c:v>Ealing </c:v>
                      </c:pt>
                      <c:pt idx="15">
                        <c:v>Hounslow </c:v>
                      </c:pt>
                      <c:pt idx="16">
                        <c:v>Lewisham </c:v>
                      </c:pt>
                      <c:pt idx="17">
                        <c:v>Waltham Forest </c:v>
                      </c:pt>
                      <c:pt idx="18">
                        <c:v>Barnet </c:v>
                      </c:pt>
                      <c:pt idx="19">
                        <c:v>Greenwich </c:v>
                      </c:pt>
                      <c:pt idx="20">
                        <c:v>Merton </c:v>
                      </c:pt>
                      <c:pt idx="21">
                        <c:v>Redbridge </c:v>
                      </c:pt>
                      <c:pt idx="22">
                        <c:v>Richmond upon Thames </c:v>
                      </c:pt>
                      <c:pt idx="23">
                        <c:v>Barking and Dagenham </c:v>
                      </c:pt>
                      <c:pt idx="24">
                        <c:v>Enfield </c:v>
                      </c:pt>
                      <c:pt idx="25">
                        <c:v>Kingston upon Thames </c:v>
                      </c:pt>
                      <c:pt idx="26">
                        <c:v>Harrow </c:v>
                      </c:pt>
                      <c:pt idx="27">
                        <c:v>Hillingdon </c:v>
                      </c:pt>
                      <c:pt idx="28">
                        <c:v>Bexley </c:v>
                      </c:pt>
                      <c:pt idx="29">
                        <c:v>Croydon </c:v>
                      </c:pt>
                      <c:pt idx="30">
                        <c:v>Sutton </c:v>
                      </c:pt>
                      <c:pt idx="31">
                        <c:v>Bromley </c:v>
                      </c:pt>
                      <c:pt idx="32">
                        <c:v>Havering </c:v>
                      </c:pt>
                    </c:strCache>
                  </c:strRef>
                </c:cat>
                <c:val>
                  <c:numRef>
                    <c:extLst xmlns:c15="http://schemas.microsoft.com/office/drawing/2012/chart">
                      <c:ext xmlns:c15="http://schemas.microsoft.com/office/drawing/2012/chart" uri="{02D57815-91ED-43cb-92C2-25804820EDAC}">
                        <c15:formulaRef>
                          <c15:sqref>Calcn!$D$2:$D$34</c15:sqref>
                        </c15:formulaRef>
                      </c:ext>
                    </c:extLst>
                    <c:numCache>
                      <c:formatCode>General</c:formatCode>
                      <c:ptCount val="33"/>
                      <c:pt idx="0">
                        <c:v>4</c:v>
                      </c:pt>
                      <c:pt idx="1">
                        <c:v>100</c:v>
                      </c:pt>
                      <c:pt idx="2">
                        <c:v>99</c:v>
                      </c:pt>
                      <c:pt idx="3">
                        <c:v>70</c:v>
                      </c:pt>
                      <c:pt idx="4">
                        <c:v>90</c:v>
                      </c:pt>
                      <c:pt idx="5">
                        <c:v>88</c:v>
                      </c:pt>
                      <c:pt idx="6">
                        <c:v>86</c:v>
                      </c:pt>
                      <c:pt idx="7">
                        <c:v>74</c:v>
                      </c:pt>
                      <c:pt idx="8">
                        <c:v>109</c:v>
                      </c:pt>
                      <c:pt idx="9">
                        <c:v>112</c:v>
                      </c:pt>
                      <c:pt idx="10">
                        <c:v>133</c:v>
                      </c:pt>
                      <c:pt idx="11">
                        <c:v>115</c:v>
                      </c:pt>
                      <c:pt idx="12">
                        <c:v>90</c:v>
                      </c:pt>
                      <c:pt idx="13">
                        <c:v>98</c:v>
                      </c:pt>
                      <c:pt idx="14">
                        <c:v>147</c:v>
                      </c:pt>
                      <c:pt idx="15">
                        <c:v>114</c:v>
                      </c:pt>
                      <c:pt idx="16">
                        <c:v>111</c:v>
                      </c:pt>
                      <c:pt idx="17">
                        <c:v>102</c:v>
                      </c:pt>
                      <c:pt idx="18">
                        <c:v>177</c:v>
                      </c:pt>
                      <c:pt idx="19">
                        <c:v>113</c:v>
                      </c:pt>
                      <c:pt idx="20">
                        <c:v>87</c:v>
                      </c:pt>
                      <c:pt idx="21">
                        <c:v>124</c:v>
                      </c:pt>
                      <c:pt idx="22">
                        <c:v>86</c:v>
                      </c:pt>
                      <c:pt idx="23">
                        <c:v>84</c:v>
                      </c:pt>
                      <c:pt idx="24">
                        <c:v>142</c:v>
                      </c:pt>
                      <c:pt idx="25">
                        <c:v>76</c:v>
                      </c:pt>
                      <c:pt idx="26">
                        <c:v>102</c:v>
                      </c:pt>
                      <c:pt idx="27">
                        <c:v>135</c:v>
                      </c:pt>
                      <c:pt idx="28">
                        <c:v>139</c:v>
                      </c:pt>
                      <c:pt idx="29">
                        <c:v>168</c:v>
                      </c:pt>
                      <c:pt idx="30">
                        <c:v>101</c:v>
                      </c:pt>
                      <c:pt idx="31">
                        <c:v>172</c:v>
                      </c:pt>
                      <c:pt idx="32">
                        <c:v>149</c:v>
                      </c:pt>
                    </c:numCache>
                  </c:numRef>
                </c:val>
                <c:extLst xmlns:c15="http://schemas.microsoft.com/office/drawing/2012/chart">
                  <c:ext xmlns:c16="http://schemas.microsoft.com/office/drawing/2014/chart" uri="{C3380CC4-5D6E-409C-BE32-E72D297353CC}">
                    <c16:uniqueId val="{00000005-7259-47BF-9482-2BA86179728A}"/>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Calcn!$E$1</c15:sqref>
                        </c15:formulaRef>
                      </c:ext>
                    </c:extLst>
                    <c:strCache>
                      <c:ptCount val="1"/>
                      <c:pt idx="0">
                        <c:v>Max Mortality Burden (PM2.5 and NO2) </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Calcn!$A$2:$A$34</c15:sqref>
                        </c15:formulaRef>
                      </c:ext>
                    </c:extLst>
                    <c:strCache>
                      <c:ptCount val="33"/>
                      <c:pt idx="0">
                        <c:v>City of London </c:v>
                      </c:pt>
                      <c:pt idx="1">
                        <c:v>Westminster </c:v>
                      </c:pt>
                      <c:pt idx="2">
                        <c:v>Camden </c:v>
                      </c:pt>
                      <c:pt idx="3">
                        <c:v>Kensington and Chelsea </c:v>
                      </c:pt>
                      <c:pt idx="4">
                        <c:v>Islington </c:v>
                      </c:pt>
                      <c:pt idx="5">
                        <c:v>Tower Hamlets </c:v>
                      </c:pt>
                      <c:pt idx="6">
                        <c:v>Hackney </c:v>
                      </c:pt>
                      <c:pt idx="7">
                        <c:v>Hammersmith and Fulham </c:v>
                      </c:pt>
                      <c:pt idx="8">
                        <c:v>Southwark </c:v>
                      </c:pt>
                      <c:pt idx="9">
                        <c:v>Lambeth </c:v>
                      </c:pt>
                      <c:pt idx="10">
                        <c:v>Brent </c:v>
                      </c:pt>
                      <c:pt idx="11">
                        <c:v>Wandsworth </c:v>
                      </c:pt>
                      <c:pt idx="12">
                        <c:v>Haringey </c:v>
                      </c:pt>
                      <c:pt idx="13">
                        <c:v>Newham </c:v>
                      </c:pt>
                      <c:pt idx="14">
                        <c:v>Ealing </c:v>
                      </c:pt>
                      <c:pt idx="15">
                        <c:v>Hounslow </c:v>
                      </c:pt>
                      <c:pt idx="16">
                        <c:v>Lewisham </c:v>
                      </c:pt>
                      <c:pt idx="17">
                        <c:v>Waltham Forest </c:v>
                      </c:pt>
                      <c:pt idx="18">
                        <c:v>Barnet </c:v>
                      </c:pt>
                      <c:pt idx="19">
                        <c:v>Greenwich </c:v>
                      </c:pt>
                      <c:pt idx="20">
                        <c:v>Merton </c:v>
                      </c:pt>
                      <c:pt idx="21">
                        <c:v>Redbridge </c:v>
                      </c:pt>
                      <c:pt idx="22">
                        <c:v>Richmond upon Thames </c:v>
                      </c:pt>
                      <c:pt idx="23">
                        <c:v>Barking and Dagenham </c:v>
                      </c:pt>
                      <c:pt idx="24">
                        <c:v>Enfield </c:v>
                      </c:pt>
                      <c:pt idx="25">
                        <c:v>Kingston upon Thames </c:v>
                      </c:pt>
                      <c:pt idx="26">
                        <c:v>Harrow </c:v>
                      </c:pt>
                      <c:pt idx="27">
                        <c:v>Hillingdon </c:v>
                      </c:pt>
                      <c:pt idx="28">
                        <c:v>Bexley </c:v>
                      </c:pt>
                      <c:pt idx="29">
                        <c:v>Croydon </c:v>
                      </c:pt>
                      <c:pt idx="30">
                        <c:v>Sutton </c:v>
                      </c:pt>
                      <c:pt idx="31">
                        <c:v>Bromley </c:v>
                      </c:pt>
                      <c:pt idx="32">
                        <c:v>Havering </c:v>
                      </c:pt>
                    </c:strCache>
                  </c:strRef>
                </c:cat>
                <c:val>
                  <c:numRef>
                    <c:extLst xmlns:c15="http://schemas.microsoft.com/office/drawing/2012/chart">
                      <c:ext xmlns:c15="http://schemas.microsoft.com/office/drawing/2012/chart" uri="{02D57815-91ED-43cb-92C2-25804820EDAC}">
                        <c15:formulaRef>
                          <c15:sqref>Calcn!$E$2:$E$34</c15:sqref>
                        </c15:formulaRef>
                      </c:ext>
                    </c:extLst>
                    <c:numCache>
                      <c:formatCode>General</c:formatCode>
                      <c:ptCount val="33"/>
                      <c:pt idx="0">
                        <c:v>4</c:v>
                      </c:pt>
                      <c:pt idx="1">
                        <c:v>110</c:v>
                      </c:pt>
                      <c:pt idx="2">
                        <c:v>109</c:v>
                      </c:pt>
                      <c:pt idx="3">
                        <c:v>77</c:v>
                      </c:pt>
                      <c:pt idx="4">
                        <c:v>100</c:v>
                      </c:pt>
                      <c:pt idx="5">
                        <c:v>97</c:v>
                      </c:pt>
                      <c:pt idx="6">
                        <c:v>96</c:v>
                      </c:pt>
                      <c:pt idx="7">
                        <c:v>83</c:v>
                      </c:pt>
                      <c:pt idx="8">
                        <c:v>121</c:v>
                      </c:pt>
                      <c:pt idx="9">
                        <c:v>126</c:v>
                      </c:pt>
                      <c:pt idx="10">
                        <c:v>149</c:v>
                      </c:pt>
                      <c:pt idx="11">
                        <c:v>129</c:v>
                      </c:pt>
                      <c:pt idx="12">
                        <c:v>101</c:v>
                      </c:pt>
                      <c:pt idx="13">
                        <c:v>111</c:v>
                      </c:pt>
                      <c:pt idx="14">
                        <c:v>165</c:v>
                      </c:pt>
                      <c:pt idx="15">
                        <c:v>128</c:v>
                      </c:pt>
                      <c:pt idx="16">
                        <c:v>127</c:v>
                      </c:pt>
                      <c:pt idx="17">
                        <c:v>116</c:v>
                      </c:pt>
                      <c:pt idx="18">
                        <c:v>201</c:v>
                      </c:pt>
                      <c:pt idx="19">
                        <c:v>129</c:v>
                      </c:pt>
                      <c:pt idx="20">
                        <c:v>100</c:v>
                      </c:pt>
                      <c:pt idx="21">
                        <c:v>142</c:v>
                      </c:pt>
                      <c:pt idx="22">
                        <c:v>98</c:v>
                      </c:pt>
                      <c:pt idx="23">
                        <c:v>97</c:v>
                      </c:pt>
                      <c:pt idx="24">
                        <c:v>164</c:v>
                      </c:pt>
                      <c:pt idx="25">
                        <c:v>87</c:v>
                      </c:pt>
                      <c:pt idx="26">
                        <c:v>118</c:v>
                      </c:pt>
                      <c:pt idx="27">
                        <c:v>155</c:v>
                      </c:pt>
                      <c:pt idx="28">
                        <c:v>162</c:v>
                      </c:pt>
                      <c:pt idx="29">
                        <c:v>196</c:v>
                      </c:pt>
                      <c:pt idx="30">
                        <c:v>118</c:v>
                      </c:pt>
                      <c:pt idx="31">
                        <c:v>204</c:v>
                      </c:pt>
                      <c:pt idx="32">
                        <c:v>178</c:v>
                      </c:pt>
                    </c:numCache>
                  </c:numRef>
                </c:val>
                <c:extLst xmlns:c15="http://schemas.microsoft.com/office/drawing/2012/chart">
                  <c:ext xmlns:c16="http://schemas.microsoft.com/office/drawing/2014/chart" uri="{C3380CC4-5D6E-409C-BE32-E72D297353CC}">
                    <c16:uniqueId val="{00000006-7259-47BF-9482-2BA86179728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Calcn!$F$1</c15:sqref>
                        </c15:formulaRef>
                      </c:ext>
                    </c:extLst>
                    <c:strCache>
                      <c:ptCount val="1"/>
                      <c:pt idx="0">
                        <c:v>Mean Fraction (%) of mortality attributable to PM2.5 and NO2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Calcn!$A$2:$A$34</c15:sqref>
                        </c15:formulaRef>
                      </c:ext>
                    </c:extLst>
                    <c:strCache>
                      <c:ptCount val="33"/>
                      <c:pt idx="0">
                        <c:v>City of London </c:v>
                      </c:pt>
                      <c:pt idx="1">
                        <c:v>Westminster </c:v>
                      </c:pt>
                      <c:pt idx="2">
                        <c:v>Camden </c:v>
                      </c:pt>
                      <c:pt idx="3">
                        <c:v>Kensington and Chelsea </c:v>
                      </c:pt>
                      <c:pt idx="4">
                        <c:v>Islington </c:v>
                      </c:pt>
                      <c:pt idx="5">
                        <c:v>Tower Hamlets </c:v>
                      </c:pt>
                      <c:pt idx="6">
                        <c:v>Hackney </c:v>
                      </c:pt>
                      <c:pt idx="7">
                        <c:v>Hammersmith and Fulham </c:v>
                      </c:pt>
                      <c:pt idx="8">
                        <c:v>Southwark </c:v>
                      </c:pt>
                      <c:pt idx="9">
                        <c:v>Lambeth </c:v>
                      </c:pt>
                      <c:pt idx="10">
                        <c:v>Brent </c:v>
                      </c:pt>
                      <c:pt idx="11">
                        <c:v>Wandsworth </c:v>
                      </c:pt>
                      <c:pt idx="12">
                        <c:v>Haringey </c:v>
                      </c:pt>
                      <c:pt idx="13">
                        <c:v>Newham </c:v>
                      </c:pt>
                      <c:pt idx="14">
                        <c:v>Ealing </c:v>
                      </c:pt>
                      <c:pt idx="15">
                        <c:v>Hounslow </c:v>
                      </c:pt>
                      <c:pt idx="16">
                        <c:v>Lewisham </c:v>
                      </c:pt>
                      <c:pt idx="17">
                        <c:v>Waltham Forest </c:v>
                      </c:pt>
                      <c:pt idx="18">
                        <c:v>Barnet </c:v>
                      </c:pt>
                      <c:pt idx="19">
                        <c:v>Greenwich </c:v>
                      </c:pt>
                      <c:pt idx="20">
                        <c:v>Merton </c:v>
                      </c:pt>
                      <c:pt idx="21">
                        <c:v>Redbridge </c:v>
                      </c:pt>
                      <c:pt idx="22">
                        <c:v>Richmond upon Thames </c:v>
                      </c:pt>
                      <c:pt idx="23">
                        <c:v>Barking and Dagenham </c:v>
                      </c:pt>
                      <c:pt idx="24">
                        <c:v>Enfield </c:v>
                      </c:pt>
                      <c:pt idx="25">
                        <c:v>Kingston upon Thames </c:v>
                      </c:pt>
                      <c:pt idx="26">
                        <c:v>Harrow </c:v>
                      </c:pt>
                      <c:pt idx="27">
                        <c:v>Hillingdon </c:v>
                      </c:pt>
                      <c:pt idx="28">
                        <c:v>Bexley </c:v>
                      </c:pt>
                      <c:pt idx="29">
                        <c:v>Croydon </c:v>
                      </c:pt>
                      <c:pt idx="30">
                        <c:v>Sutton </c:v>
                      </c:pt>
                      <c:pt idx="31">
                        <c:v>Bromley </c:v>
                      </c:pt>
                      <c:pt idx="32">
                        <c:v>Havering </c:v>
                      </c:pt>
                    </c:strCache>
                  </c:strRef>
                </c:cat>
                <c:val>
                  <c:numRef>
                    <c:extLst xmlns:c15="http://schemas.microsoft.com/office/drawing/2012/chart">
                      <c:ext xmlns:c15="http://schemas.microsoft.com/office/drawing/2012/chart" uri="{02D57815-91ED-43cb-92C2-25804820EDAC}">
                        <c15:formulaRef>
                          <c15:sqref>Calcn!$F$2:$F$34</c15:sqref>
                        </c15:formulaRef>
                      </c:ext>
                    </c:extLst>
                    <c:numCache>
                      <c:formatCode>General</c:formatCode>
                      <c:ptCount val="33"/>
                      <c:pt idx="0">
                        <c:v>10.1</c:v>
                      </c:pt>
                      <c:pt idx="1">
                        <c:v>9.6</c:v>
                      </c:pt>
                      <c:pt idx="2">
                        <c:v>9.1999999999999993</c:v>
                      </c:pt>
                      <c:pt idx="3">
                        <c:v>9.1999999999999993</c:v>
                      </c:pt>
                      <c:pt idx="4">
                        <c:v>9</c:v>
                      </c:pt>
                      <c:pt idx="5">
                        <c:v>8.9</c:v>
                      </c:pt>
                      <c:pt idx="6">
                        <c:v>8.6999999999999993</c:v>
                      </c:pt>
                      <c:pt idx="7">
                        <c:v>8.6999999999999993</c:v>
                      </c:pt>
                      <c:pt idx="8">
                        <c:v>8.6999999999999993</c:v>
                      </c:pt>
                      <c:pt idx="9">
                        <c:v>8.5</c:v>
                      </c:pt>
                      <c:pt idx="10">
                        <c:v>8.3000000000000007</c:v>
                      </c:pt>
                      <c:pt idx="11">
                        <c:v>8.3000000000000007</c:v>
                      </c:pt>
                      <c:pt idx="12">
                        <c:v>8.1999999999999993</c:v>
                      </c:pt>
                      <c:pt idx="13">
                        <c:v>8.1999999999999993</c:v>
                      </c:pt>
                      <c:pt idx="14">
                        <c:v>8.1</c:v>
                      </c:pt>
                      <c:pt idx="15">
                        <c:v>8</c:v>
                      </c:pt>
                      <c:pt idx="16">
                        <c:v>8</c:v>
                      </c:pt>
                      <c:pt idx="17">
                        <c:v>8</c:v>
                      </c:pt>
                      <c:pt idx="18">
                        <c:v>7.9</c:v>
                      </c:pt>
                      <c:pt idx="19">
                        <c:v>7.9</c:v>
                      </c:pt>
                      <c:pt idx="20">
                        <c:v>7.8</c:v>
                      </c:pt>
                      <c:pt idx="21">
                        <c:v>7.8</c:v>
                      </c:pt>
                      <c:pt idx="22">
                        <c:v>7.7</c:v>
                      </c:pt>
                      <c:pt idx="23">
                        <c:v>7.6</c:v>
                      </c:pt>
                      <c:pt idx="24">
                        <c:v>7.6</c:v>
                      </c:pt>
                      <c:pt idx="25">
                        <c:v>7.6</c:v>
                      </c:pt>
                      <c:pt idx="26">
                        <c:v>7.5</c:v>
                      </c:pt>
                      <c:pt idx="27">
                        <c:v>7.5</c:v>
                      </c:pt>
                      <c:pt idx="28">
                        <c:v>7.4</c:v>
                      </c:pt>
                      <c:pt idx="29">
                        <c:v>7.4</c:v>
                      </c:pt>
                      <c:pt idx="30">
                        <c:v>7.4</c:v>
                      </c:pt>
                      <c:pt idx="31">
                        <c:v>7.1</c:v>
                      </c:pt>
                      <c:pt idx="32">
                        <c:v>6.9</c:v>
                      </c:pt>
                    </c:numCache>
                  </c:numRef>
                </c:val>
                <c:extLst xmlns:c15="http://schemas.microsoft.com/office/drawing/2012/chart">
                  <c:ext xmlns:c16="http://schemas.microsoft.com/office/drawing/2014/chart" uri="{C3380CC4-5D6E-409C-BE32-E72D297353CC}">
                    <c16:uniqueId val="{00000007-7259-47BF-9482-2BA86179728A}"/>
                  </c:ext>
                </c:extLst>
              </c15:ser>
            </c15:filteredBarSeries>
          </c:ext>
        </c:extLst>
      </c:barChart>
      <c:catAx>
        <c:axId val="44495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444960048"/>
        <c:crosses val="autoZero"/>
        <c:auto val="1"/>
        <c:lblAlgn val="ctr"/>
        <c:lblOffset val="100"/>
        <c:noMultiLvlLbl val="0"/>
      </c:catAx>
      <c:valAx>
        <c:axId val="444960048"/>
        <c:scaling>
          <c:orientation val="minMax"/>
          <c:max val="0.1"/>
        </c:scaling>
        <c:delete val="0"/>
        <c:axPos val="l"/>
        <c:title>
          <c:tx>
            <c:rich>
              <a:bodyPr rot="-5400000" spcFirstLastPara="1" vertOverflow="ellipsis" vert="horz" wrap="square" anchor="ctr" anchorCtr="1"/>
              <a:lstStyle/>
              <a:p>
                <a:pPr>
                  <a:defRPr sz="10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r>
                  <a:rPr lang="en-GB"/>
                  <a:t>Attributable mortality</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w="12700">
            <a:solidFill>
              <a:schemeClr val="bg1">
                <a:lumMod val="85000"/>
              </a:schemeClr>
            </a:solidFill>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444959720"/>
        <c:crosses val="autoZero"/>
        <c:crossBetween val="between"/>
        <c:majorUnit val="2.0000000000000004E-2"/>
      </c:valAx>
      <c:spPr>
        <a:noFill/>
        <a:ln>
          <a:noFill/>
        </a:ln>
        <a:effectLst/>
      </c:spPr>
    </c:plotArea>
    <c:plotVisOnly val="1"/>
    <c:dispBlanksAs val="gap"/>
    <c:showDLblsOverMax val="0"/>
  </c:chart>
  <c:spPr>
    <a:noFill/>
    <a:ln w="9525" cap="flat" cmpd="sng" algn="ctr">
      <a:noFill/>
      <a:round/>
    </a:ln>
    <a:effectLst/>
  </c:spPr>
  <c:txPr>
    <a:bodyPr/>
    <a:lstStyle/>
    <a:p>
      <a:pPr>
        <a:defRPr baseline="0">
          <a:solidFill>
            <a:schemeClr val="bg1">
              <a:lumMod val="5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26AB2-2B78-4B47-AADF-940F6102EB7C}" type="doc">
      <dgm:prSet loTypeId="urn:microsoft.com/office/officeart/2005/8/layout/pyramid1" loCatId="pyramid" qsTypeId="urn:microsoft.com/office/officeart/2005/8/quickstyle/simple1" qsCatId="simple" csTypeId="urn:microsoft.com/office/officeart/2005/8/colors/accent1_5" csCatId="accent1" phldr="1"/>
      <dgm:spPr/>
      <dgm:t>
        <a:bodyPr/>
        <a:lstStyle/>
        <a:p>
          <a:endParaRPr lang="en-GB"/>
        </a:p>
      </dgm:t>
    </dgm:pt>
    <dgm:pt modelId="{9681876F-EECC-41E9-82A7-750B7D741B2C}">
      <dgm:prSet phldrT="[Text]" custT="1"/>
      <dgm:spPr>
        <a:solidFill>
          <a:srgbClr val="0065BD"/>
        </a:solidFill>
      </dgm:spPr>
      <dgm:t>
        <a:bodyPr/>
        <a:lstStyle/>
        <a:p>
          <a:pPr algn="ctr"/>
          <a:endParaRPr lang="en-GB" sz="800" b="1" dirty="0">
            <a:solidFill>
              <a:schemeClr val="bg1"/>
            </a:solidFill>
            <a:latin typeface="Arial" panose="020B0604020202020204" pitchFamily="34" charset="0"/>
            <a:cs typeface="Arial" panose="020B0604020202020204" pitchFamily="34" charset="0"/>
          </a:endParaRPr>
        </a:p>
        <a:p>
          <a:pPr algn="ctr"/>
          <a:r>
            <a:rPr lang="en-GB" sz="800" b="1" dirty="0">
              <a:solidFill>
                <a:schemeClr val="bg1"/>
              </a:solidFill>
              <a:latin typeface="Arial" panose="020B0604020202020204" pitchFamily="34" charset="0"/>
              <a:cs typeface="Arial" panose="020B0604020202020204" pitchFamily="34" charset="0"/>
            </a:rPr>
            <a:t>APHR</a:t>
          </a:r>
        </a:p>
      </dgm:t>
    </dgm:pt>
    <dgm:pt modelId="{FBE675AD-3587-4389-8C87-F22836E4706B}" type="parTrans" cxnId="{36D770C0-23AE-4997-A4F1-657D5B6161DB}">
      <dgm:prSet/>
      <dgm:spPr/>
      <dgm:t>
        <a:bodyPr/>
        <a:lstStyle/>
        <a:p>
          <a:pPr algn="ctr"/>
          <a:endParaRPr lang="en-GB" sz="800">
            <a:latin typeface="Arial" panose="020B0604020202020204" pitchFamily="34" charset="0"/>
            <a:cs typeface="Arial" panose="020B0604020202020204" pitchFamily="34" charset="0"/>
          </a:endParaRPr>
        </a:p>
      </dgm:t>
    </dgm:pt>
    <dgm:pt modelId="{B308E373-A6D5-4264-A330-C93E58187B63}" type="sibTrans" cxnId="{36D770C0-23AE-4997-A4F1-657D5B6161DB}">
      <dgm:prSet/>
      <dgm:spPr/>
      <dgm:t>
        <a:bodyPr/>
        <a:lstStyle/>
        <a:p>
          <a:pPr algn="ctr"/>
          <a:endParaRPr lang="en-GB" sz="800">
            <a:latin typeface="Arial" panose="020B0604020202020204" pitchFamily="34" charset="0"/>
            <a:cs typeface="Arial" panose="020B0604020202020204" pitchFamily="34" charset="0"/>
          </a:endParaRPr>
        </a:p>
      </dgm:t>
    </dgm:pt>
    <dgm:pt modelId="{EF10B49A-2392-487C-8820-CE3BCF09EABF}">
      <dgm:prSet phldrT="[Text]" custT="1"/>
      <dgm:spPr>
        <a:solidFill>
          <a:srgbClr val="00A9E0"/>
        </a:solidFill>
      </dgm:spPr>
      <dgm:t>
        <a:bodyPr/>
        <a:lstStyle/>
        <a:p>
          <a:pPr algn="ctr"/>
          <a:r>
            <a:rPr lang="en-GB" sz="800" b="1" dirty="0">
              <a:solidFill>
                <a:schemeClr val="bg1"/>
              </a:solidFill>
              <a:latin typeface="Arial" panose="020B0604020202020204" pitchFamily="34" charset="0"/>
              <a:cs typeface="Arial" panose="020B0604020202020204" pitchFamily="34" charset="0"/>
            </a:rPr>
            <a:t>JSNA Factsheets</a:t>
          </a:r>
        </a:p>
      </dgm:t>
    </dgm:pt>
    <dgm:pt modelId="{E61F31BD-CF0C-44F3-B7FE-185FDD74C4C2}" type="parTrans" cxnId="{A3C58A10-0AB4-45E8-87DA-77C24567C13B}">
      <dgm:prSet/>
      <dgm:spPr/>
      <dgm:t>
        <a:bodyPr/>
        <a:lstStyle/>
        <a:p>
          <a:pPr algn="ctr"/>
          <a:endParaRPr lang="en-GB" sz="800">
            <a:latin typeface="Arial" panose="020B0604020202020204" pitchFamily="34" charset="0"/>
            <a:cs typeface="Arial" panose="020B0604020202020204" pitchFamily="34" charset="0"/>
          </a:endParaRPr>
        </a:p>
      </dgm:t>
    </dgm:pt>
    <dgm:pt modelId="{A219AE40-82A5-4AB5-A673-B26F6FF23409}" type="sibTrans" cxnId="{A3C58A10-0AB4-45E8-87DA-77C24567C13B}">
      <dgm:prSet/>
      <dgm:spPr/>
      <dgm:t>
        <a:bodyPr/>
        <a:lstStyle/>
        <a:p>
          <a:pPr algn="ctr"/>
          <a:endParaRPr lang="en-GB" sz="800">
            <a:latin typeface="Arial" panose="020B0604020202020204" pitchFamily="34" charset="0"/>
            <a:cs typeface="Arial" panose="020B0604020202020204" pitchFamily="34" charset="0"/>
          </a:endParaRPr>
        </a:p>
      </dgm:t>
    </dgm:pt>
    <dgm:pt modelId="{89814B32-5538-4E46-8087-32E8EE677691}">
      <dgm:prSet phldrT="[Text]" custT="1"/>
      <dgm:spPr>
        <a:solidFill>
          <a:srgbClr val="00C0B5"/>
        </a:solidFill>
      </dgm:spPr>
      <dgm:t>
        <a:bodyPr/>
        <a:lstStyle/>
        <a:p>
          <a:pPr algn="ctr"/>
          <a:r>
            <a:rPr lang="en-GB" sz="800" b="1" dirty="0">
              <a:solidFill>
                <a:schemeClr val="bg1"/>
              </a:solidFill>
              <a:latin typeface="Arial" panose="020B0604020202020204" pitchFamily="34" charset="0"/>
              <a:cs typeface="Arial" panose="020B0604020202020204" pitchFamily="34" charset="0"/>
            </a:rPr>
            <a:t>Health Needs Assessments</a:t>
          </a:r>
        </a:p>
      </dgm:t>
    </dgm:pt>
    <dgm:pt modelId="{28D243B8-A534-46C0-B606-E5BE4F954E5C}" type="parTrans" cxnId="{73E85D25-F744-4039-9BC1-61AD5500E877}">
      <dgm:prSet/>
      <dgm:spPr/>
      <dgm:t>
        <a:bodyPr/>
        <a:lstStyle/>
        <a:p>
          <a:pPr algn="ctr"/>
          <a:endParaRPr lang="en-GB" sz="800">
            <a:latin typeface="Arial" panose="020B0604020202020204" pitchFamily="34" charset="0"/>
            <a:cs typeface="Arial" panose="020B0604020202020204" pitchFamily="34" charset="0"/>
          </a:endParaRPr>
        </a:p>
      </dgm:t>
    </dgm:pt>
    <dgm:pt modelId="{F3253060-BE3E-4D42-8276-262F69623407}" type="sibTrans" cxnId="{73E85D25-F744-4039-9BC1-61AD5500E877}">
      <dgm:prSet/>
      <dgm:spPr/>
      <dgm:t>
        <a:bodyPr/>
        <a:lstStyle/>
        <a:p>
          <a:pPr algn="ctr"/>
          <a:endParaRPr lang="en-GB" sz="800">
            <a:latin typeface="Arial" panose="020B0604020202020204" pitchFamily="34" charset="0"/>
            <a:cs typeface="Arial" panose="020B0604020202020204" pitchFamily="34" charset="0"/>
          </a:endParaRPr>
        </a:p>
      </dgm:t>
    </dgm:pt>
    <dgm:pt modelId="{34EA98E9-19E6-4ACD-B866-F6417A5303C7}">
      <dgm:prSet custT="1"/>
      <dgm:spPr>
        <a:solidFill>
          <a:srgbClr val="34B233"/>
        </a:solidFill>
      </dgm:spPr>
      <dgm:t>
        <a:bodyPr/>
        <a:lstStyle/>
        <a:p>
          <a:r>
            <a:rPr lang="en-GB" sz="800" b="1" dirty="0">
              <a:solidFill>
                <a:schemeClr val="bg1"/>
              </a:solidFill>
              <a:latin typeface="Arial" panose="020B0604020202020204" pitchFamily="34" charset="0"/>
              <a:cs typeface="Arial" panose="020B0604020202020204" pitchFamily="34" charset="0"/>
            </a:rPr>
            <a:t>Other Intelligence Sources </a:t>
          </a:r>
        </a:p>
      </dgm:t>
    </dgm:pt>
    <dgm:pt modelId="{6C5E1F4F-33A5-43DB-A6C0-A51DCC626F8A}" type="parTrans" cxnId="{A2E40E1E-9656-4C38-97F0-74851432A03D}">
      <dgm:prSet/>
      <dgm:spPr/>
      <dgm:t>
        <a:bodyPr/>
        <a:lstStyle/>
        <a:p>
          <a:endParaRPr lang="en-GB" sz="800">
            <a:latin typeface="Arial" panose="020B0604020202020204" pitchFamily="34" charset="0"/>
            <a:cs typeface="Arial" panose="020B0604020202020204" pitchFamily="34" charset="0"/>
          </a:endParaRPr>
        </a:p>
      </dgm:t>
    </dgm:pt>
    <dgm:pt modelId="{C96A7E65-5512-4FB3-B889-1A76F30A1CDD}" type="sibTrans" cxnId="{A2E40E1E-9656-4C38-97F0-74851432A03D}">
      <dgm:prSet/>
      <dgm:spPr/>
      <dgm:t>
        <a:bodyPr/>
        <a:lstStyle/>
        <a:p>
          <a:endParaRPr lang="en-GB" sz="800">
            <a:latin typeface="Arial" panose="020B0604020202020204" pitchFamily="34" charset="0"/>
            <a:cs typeface="Arial" panose="020B0604020202020204" pitchFamily="34" charset="0"/>
          </a:endParaRPr>
        </a:p>
      </dgm:t>
    </dgm:pt>
    <dgm:pt modelId="{068674BD-2091-4A15-8292-4EC404B18A0D}" type="pres">
      <dgm:prSet presAssocID="{37626AB2-2B78-4B47-AADF-940F6102EB7C}" presName="Name0" presStyleCnt="0">
        <dgm:presLayoutVars>
          <dgm:dir/>
          <dgm:animLvl val="lvl"/>
          <dgm:resizeHandles val="exact"/>
        </dgm:presLayoutVars>
      </dgm:prSet>
      <dgm:spPr/>
      <dgm:t>
        <a:bodyPr/>
        <a:lstStyle/>
        <a:p>
          <a:endParaRPr lang="en-US"/>
        </a:p>
      </dgm:t>
    </dgm:pt>
    <dgm:pt modelId="{ED14808C-F7C2-4845-B701-44DDD64000E7}" type="pres">
      <dgm:prSet presAssocID="{9681876F-EECC-41E9-82A7-750B7D741B2C}" presName="Name8" presStyleCnt="0"/>
      <dgm:spPr/>
    </dgm:pt>
    <dgm:pt modelId="{A22FF8F4-5CAB-4D53-8AD8-DE3FE2A74A72}" type="pres">
      <dgm:prSet presAssocID="{9681876F-EECC-41E9-82A7-750B7D741B2C}" presName="level" presStyleLbl="node1" presStyleIdx="0" presStyleCnt="4">
        <dgm:presLayoutVars>
          <dgm:chMax val="1"/>
          <dgm:bulletEnabled val="1"/>
        </dgm:presLayoutVars>
      </dgm:prSet>
      <dgm:spPr/>
      <dgm:t>
        <a:bodyPr/>
        <a:lstStyle/>
        <a:p>
          <a:endParaRPr lang="en-US"/>
        </a:p>
      </dgm:t>
    </dgm:pt>
    <dgm:pt modelId="{EB1CCA46-363F-4A05-86BA-EBAE47B2F86F}" type="pres">
      <dgm:prSet presAssocID="{9681876F-EECC-41E9-82A7-750B7D741B2C}" presName="levelTx" presStyleLbl="revTx" presStyleIdx="0" presStyleCnt="0">
        <dgm:presLayoutVars>
          <dgm:chMax val="1"/>
          <dgm:bulletEnabled val="1"/>
        </dgm:presLayoutVars>
      </dgm:prSet>
      <dgm:spPr/>
      <dgm:t>
        <a:bodyPr/>
        <a:lstStyle/>
        <a:p>
          <a:endParaRPr lang="en-US"/>
        </a:p>
      </dgm:t>
    </dgm:pt>
    <dgm:pt modelId="{10D00E1D-813B-435E-B963-9F6C3B112064}" type="pres">
      <dgm:prSet presAssocID="{EF10B49A-2392-487C-8820-CE3BCF09EABF}" presName="Name8" presStyleCnt="0"/>
      <dgm:spPr/>
    </dgm:pt>
    <dgm:pt modelId="{2A80C906-D5F3-48A2-B155-0161B077B8FF}" type="pres">
      <dgm:prSet presAssocID="{EF10B49A-2392-487C-8820-CE3BCF09EABF}" presName="level" presStyleLbl="node1" presStyleIdx="1" presStyleCnt="4">
        <dgm:presLayoutVars>
          <dgm:chMax val="1"/>
          <dgm:bulletEnabled val="1"/>
        </dgm:presLayoutVars>
      </dgm:prSet>
      <dgm:spPr/>
      <dgm:t>
        <a:bodyPr/>
        <a:lstStyle/>
        <a:p>
          <a:endParaRPr lang="en-US"/>
        </a:p>
      </dgm:t>
    </dgm:pt>
    <dgm:pt modelId="{D6A6DDE5-1FAB-45D3-AB97-47BC57560E36}" type="pres">
      <dgm:prSet presAssocID="{EF10B49A-2392-487C-8820-CE3BCF09EABF}" presName="levelTx" presStyleLbl="revTx" presStyleIdx="0" presStyleCnt="0">
        <dgm:presLayoutVars>
          <dgm:chMax val="1"/>
          <dgm:bulletEnabled val="1"/>
        </dgm:presLayoutVars>
      </dgm:prSet>
      <dgm:spPr/>
      <dgm:t>
        <a:bodyPr/>
        <a:lstStyle/>
        <a:p>
          <a:endParaRPr lang="en-US"/>
        </a:p>
      </dgm:t>
    </dgm:pt>
    <dgm:pt modelId="{3A63E114-7ECF-40C3-B494-D426404D8DB1}" type="pres">
      <dgm:prSet presAssocID="{89814B32-5538-4E46-8087-32E8EE677691}" presName="Name8" presStyleCnt="0"/>
      <dgm:spPr/>
    </dgm:pt>
    <dgm:pt modelId="{5920FDD8-1D09-43EB-8689-5086E0834F3F}" type="pres">
      <dgm:prSet presAssocID="{89814B32-5538-4E46-8087-32E8EE677691}" presName="level" presStyleLbl="node1" presStyleIdx="2" presStyleCnt="4">
        <dgm:presLayoutVars>
          <dgm:chMax val="1"/>
          <dgm:bulletEnabled val="1"/>
        </dgm:presLayoutVars>
      </dgm:prSet>
      <dgm:spPr/>
      <dgm:t>
        <a:bodyPr/>
        <a:lstStyle/>
        <a:p>
          <a:endParaRPr lang="en-US"/>
        </a:p>
      </dgm:t>
    </dgm:pt>
    <dgm:pt modelId="{D5A35C2F-2A6C-4535-8A2A-06BC7E26E9A3}" type="pres">
      <dgm:prSet presAssocID="{89814B32-5538-4E46-8087-32E8EE677691}" presName="levelTx" presStyleLbl="revTx" presStyleIdx="0" presStyleCnt="0">
        <dgm:presLayoutVars>
          <dgm:chMax val="1"/>
          <dgm:bulletEnabled val="1"/>
        </dgm:presLayoutVars>
      </dgm:prSet>
      <dgm:spPr/>
      <dgm:t>
        <a:bodyPr/>
        <a:lstStyle/>
        <a:p>
          <a:endParaRPr lang="en-US"/>
        </a:p>
      </dgm:t>
    </dgm:pt>
    <dgm:pt modelId="{EF30FF46-2EDB-4B92-941D-6982B66F3E3B}" type="pres">
      <dgm:prSet presAssocID="{34EA98E9-19E6-4ACD-B866-F6417A5303C7}" presName="Name8" presStyleCnt="0"/>
      <dgm:spPr/>
    </dgm:pt>
    <dgm:pt modelId="{6EFF4A2C-7687-45BE-9F4C-21080903868B}" type="pres">
      <dgm:prSet presAssocID="{34EA98E9-19E6-4ACD-B866-F6417A5303C7}" presName="level" presStyleLbl="node1" presStyleIdx="3" presStyleCnt="4">
        <dgm:presLayoutVars>
          <dgm:chMax val="1"/>
          <dgm:bulletEnabled val="1"/>
        </dgm:presLayoutVars>
      </dgm:prSet>
      <dgm:spPr/>
      <dgm:t>
        <a:bodyPr/>
        <a:lstStyle/>
        <a:p>
          <a:endParaRPr lang="en-US"/>
        </a:p>
      </dgm:t>
    </dgm:pt>
    <dgm:pt modelId="{D01B4B51-A040-45E3-A7E6-AB565ACB57D8}" type="pres">
      <dgm:prSet presAssocID="{34EA98E9-19E6-4ACD-B866-F6417A5303C7}" presName="levelTx" presStyleLbl="revTx" presStyleIdx="0" presStyleCnt="0">
        <dgm:presLayoutVars>
          <dgm:chMax val="1"/>
          <dgm:bulletEnabled val="1"/>
        </dgm:presLayoutVars>
      </dgm:prSet>
      <dgm:spPr/>
      <dgm:t>
        <a:bodyPr/>
        <a:lstStyle/>
        <a:p>
          <a:endParaRPr lang="en-US"/>
        </a:p>
      </dgm:t>
    </dgm:pt>
  </dgm:ptLst>
  <dgm:cxnLst>
    <dgm:cxn modelId="{8C6EC254-58F6-407A-874E-1EB5E34D776A}" type="presOf" srcId="{89814B32-5538-4E46-8087-32E8EE677691}" destId="{5920FDD8-1D09-43EB-8689-5086E0834F3F}" srcOrd="0" destOrd="0" presId="urn:microsoft.com/office/officeart/2005/8/layout/pyramid1"/>
    <dgm:cxn modelId="{FB9ACBC7-7195-4A70-8630-E74BFCF93AFA}" type="presOf" srcId="{89814B32-5538-4E46-8087-32E8EE677691}" destId="{D5A35C2F-2A6C-4535-8A2A-06BC7E26E9A3}" srcOrd="1" destOrd="0" presId="urn:microsoft.com/office/officeart/2005/8/layout/pyramid1"/>
    <dgm:cxn modelId="{A2E40E1E-9656-4C38-97F0-74851432A03D}" srcId="{37626AB2-2B78-4B47-AADF-940F6102EB7C}" destId="{34EA98E9-19E6-4ACD-B866-F6417A5303C7}" srcOrd="3" destOrd="0" parTransId="{6C5E1F4F-33A5-43DB-A6C0-A51DCC626F8A}" sibTransId="{C96A7E65-5512-4FB3-B889-1A76F30A1CDD}"/>
    <dgm:cxn modelId="{7A5A1C8F-4A2A-4973-83D3-C4206F0CBBE6}" type="presOf" srcId="{34EA98E9-19E6-4ACD-B866-F6417A5303C7}" destId="{6EFF4A2C-7687-45BE-9F4C-21080903868B}" srcOrd="0" destOrd="0" presId="urn:microsoft.com/office/officeart/2005/8/layout/pyramid1"/>
    <dgm:cxn modelId="{36D770C0-23AE-4997-A4F1-657D5B6161DB}" srcId="{37626AB2-2B78-4B47-AADF-940F6102EB7C}" destId="{9681876F-EECC-41E9-82A7-750B7D741B2C}" srcOrd="0" destOrd="0" parTransId="{FBE675AD-3587-4389-8C87-F22836E4706B}" sibTransId="{B308E373-A6D5-4264-A330-C93E58187B63}"/>
    <dgm:cxn modelId="{CBD5477B-208F-407F-B81E-30CF871C4E6A}" type="presOf" srcId="{EF10B49A-2392-487C-8820-CE3BCF09EABF}" destId="{D6A6DDE5-1FAB-45D3-AB97-47BC57560E36}" srcOrd="1" destOrd="0" presId="urn:microsoft.com/office/officeart/2005/8/layout/pyramid1"/>
    <dgm:cxn modelId="{70537784-1D8B-4566-8806-57FDFBA316E6}" type="presOf" srcId="{EF10B49A-2392-487C-8820-CE3BCF09EABF}" destId="{2A80C906-D5F3-48A2-B155-0161B077B8FF}" srcOrd="0" destOrd="0" presId="urn:microsoft.com/office/officeart/2005/8/layout/pyramid1"/>
    <dgm:cxn modelId="{86459CC9-CD52-4FDA-8C5B-2E66ADC50111}" type="presOf" srcId="{9681876F-EECC-41E9-82A7-750B7D741B2C}" destId="{A22FF8F4-5CAB-4D53-8AD8-DE3FE2A74A72}" srcOrd="0" destOrd="0" presId="urn:microsoft.com/office/officeart/2005/8/layout/pyramid1"/>
    <dgm:cxn modelId="{73E85D25-F744-4039-9BC1-61AD5500E877}" srcId="{37626AB2-2B78-4B47-AADF-940F6102EB7C}" destId="{89814B32-5538-4E46-8087-32E8EE677691}" srcOrd="2" destOrd="0" parTransId="{28D243B8-A534-46C0-B606-E5BE4F954E5C}" sibTransId="{F3253060-BE3E-4D42-8276-262F69623407}"/>
    <dgm:cxn modelId="{E11BB14D-034E-4AB5-A06C-8C7C9884F2DC}" type="presOf" srcId="{9681876F-EECC-41E9-82A7-750B7D741B2C}" destId="{EB1CCA46-363F-4A05-86BA-EBAE47B2F86F}" srcOrd="1" destOrd="0" presId="urn:microsoft.com/office/officeart/2005/8/layout/pyramid1"/>
    <dgm:cxn modelId="{29B76C19-8571-4C84-BB3F-48DF04B0BC44}" type="presOf" srcId="{34EA98E9-19E6-4ACD-B866-F6417A5303C7}" destId="{D01B4B51-A040-45E3-A7E6-AB565ACB57D8}" srcOrd="1" destOrd="0" presId="urn:microsoft.com/office/officeart/2005/8/layout/pyramid1"/>
    <dgm:cxn modelId="{C6C58B2C-14E4-4061-9B9E-14194AB7A909}" type="presOf" srcId="{37626AB2-2B78-4B47-AADF-940F6102EB7C}" destId="{068674BD-2091-4A15-8292-4EC404B18A0D}" srcOrd="0" destOrd="0" presId="urn:microsoft.com/office/officeart/2005/8/layout/pyramid1"/>
    <dgm:cxn modelId="{A3C58A10-0AB4-45E8-87DA-77C24567C13B}" srcId="{37626AB2-2B78-4B47-AADF-940F6102EB7C}" destId="{EF10B49A-2392-487C-8820-CE3BCF09EABF}" srcOrd="1" destOrd="0" parTransId="{E61F31BD-CF0C-44F3-B7FE-185FDD74C4C2}" sibTransId="{A219AE40-82A5-4AB5-A673-B26F6FF23409}"/>
    <dgm:cxn modelId="{A54124C6-7728-46D8-8596-31579C6BBCB2}" type="presParOf" srcId="{068674BD-2091-4A15-8292-4EC404B18A0D}" destId="{ED14808C-F7C2-4845-B701-44DDD64000E7}" srcOrd="0" destOrd="0" presId="urn:microsoft.com/office/officeart/2005/8/layout/pyramid1"/>
    <dgm:cxn modelId="{3CC88714-D5AE-42F4-A802-9F6D12EC0F8D}" type="presParOf" srcId="{ED14808C-F7C2-4845-B701-44DDD64000E7}" destId="{A22FF8F4-5CAB-4D53-8AD8-DE3FE2A74A72}" srcOrd="0" destOrd="0" presId="urn:microsoft.com/office/officeart/2005/8/layout/pyramid1"/>
    <dgm:cxn modelId="{E3880881-607E-44B0-85E2-AD7A794C336D}" type="presParOf" srcId="{ED14808C-F7C2-4845-B701-44DDD64000E7}" destId="{EB1CCA46-363F-4A05-86BA-EBAE47B2F86F}" srcOrd="1" destOrd="0" presId="urn:microsoft.com/office/officeart/2005/8/layout/pyramid1"/>
    <dgm:cxn modelId="{A050A9A5-E5BA-48C7-B9DD-18FE53A2B1C8}" type="presParOf" srcId="{068674BD-2091-4A15-8292-4EC404B18A0D}" destId="{10D00E1D-813B-435E-B963-9F6C3B112064}" srcOrd="1" destOrd="0" presId="urn:microsoft.com/office/officeart/2005/8/layout/pyramid1"/>
    <dgm:cxn modelId="{228F3557-3BA1-4A7F-BAD3-5AFE60580B1B}" type="presParOf" srcId="{10D00E1D-813B-435E-B963-9F6C3B112064}" destId="{2A80C906-D5F3-48A2-B155-0161B077B8FF}" srcOrd="0" destOrd="0" presId="urn:microsoft.com/office/officeart/2005/8/layout/pyramid1"/>
    <dgm:cxn modelId="{ED0AF06F-63BE-41DB-8300-657813487394}" type="presParOf" srcId="{10D00E1D-813B-435E-B963-9F6C3B112064}" destId="{D6A6DDE5-1FAB-45D3-AB97-47BC57560E36}" srcOrd="1" destOrd="0" presId="urn:microsoft.com/office/officeart/2005/8/layout/pyramid1"/>
    <dgm:cxn modelId="{3170FC95-742C-47FF-968F-E752663CCF97}" type="presParOf" srcId="{068674BD-2091-4A15-8292-4EC404B18A0D}" destId="{3A63E114-7ECF-40C3-B494-D426404D8DB1}" srcOrd="2" destOrd="0" presId="urn:microsoft.com/office/officeart/2005/8/layout/pyramid1"/>
    <dgm:cxn modelId="{7373F282-35E9-4E26-A482-D20237A579C9}" type="presParOf" srcId="{3A63E114-7ECF-40C3-B494-D426404D8DB1}" destId="{5920FDD8-1D09-43EB-8689-5086E0834F3F}" srcOrd="0" destOrd="0" presId="urn:microsoft.com/office/officeart/2005/8/layout/pyramid1"/>
    <dgm:cxn modelId="{399CA9A1-B33E-460D-BC3D-92645FA52A9F}" type="presParOf" srcId="{3A63E114-7ECF-40C3-B494-D426404D8DB1}" destId="{D5A35C2F-2A6C-4535-8A2A-06BC7E26E9A3}" srcOrd="1" destOrd="0" presId="urn:microsoft.com/office/officeart/2005/8/layout/pyramid1"/>
    <dgm:cxn modelId="{1191BB8A-ABA1-4A2C-BEE9-15E28B3211E8}" type="presParOf" srcId="{068674BD-2091-4A15-8292-4EC404B18A0D}" destId="{EF30FF46-2EDB-4B92-941D-6982B66F3E3B}" srcOrd="3" destOrd="0" presId="urn:microsoft.com/office/officeart/2005/8/layout/pyramid1"/>
    <dgm:cxn modelId="{24384DA8-C839-4110-BB00-86FAB9C77AE2}" type="presParOf" srcId="{EF30FF46-2EDB-4B92-941D-6982B66F3E3B}" destId="{6EFF4A2C-7687-45BE-9F4C-21080903868B}" srcOrd="0" destOrd="0" presId="urn:microsoft.com/office/officeart/2005/8/layout/pyramid1"/>
    <dgm:cxn modelId="{3BDD1556-E874-4306-AC0C-F3C2E60421CC}" type="presParOf" srcId="{EF30FF46-2EDB-4B92-941D-6982B66F3E3B}" destId="{D01B4B51-A040-45E3-A7E6-AB565ACB57D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602EB5-D44B-4123-B035-3E958BE933F9}" type="doc">
      <dgm:prSet loTypeId="urn:microsoft.com/office/officeart/2005/8/layout/pyramid1" loCatId="pyramid" qsTypeId="urn:microsoft.com/office/officeart/2005/8/quickstyle/simple1" qsCatId="simple" csTypeId="urn:microsoft.com/office/officeart/2005/8/colors/accent2_3" csCatId="accent2" phldr="1"/>
      <dgm:spPr/>
    </dgm:pt>
    <dgm:pt modelId="{01D61E5D-F569-4243-BDF6-6ECBF56393C2}">
      <dgm:prSet phldrT="[Text]" custT="1"/>
      <dgm:spPr/>
      <dgm:t>
        <a:bodyPr anchor="b"/>
        <a:lstStyle/>
        <a:p>
          <a:r>
            <a:rPr lang="en-GB" sz="1200" dirty="0">
              <a:solidFill>
                <a:schemeClr val="bg1"/>
              </a:solidFill>
              <a:latin typeface="Arial" panose="020B0604020202020204" pitchFamily="34" charset="0"/>
              <a:cs typeface="Arial" panose="020B0604020202020204" pitchFamily="34" charset="0"/>
            </a:rPr>
            <a:t>Death</a:t>
          </a:r>
        </a:p>
      </dgm:t>
    </dgm:pt>
    <dgm:pt modelId="{326BC17B-999A-4DEB-B316-69781E500FDA}" type="parTrans" cxnId="{5193E11D-D8ED-4B74-967C-533F5E57D3C6}">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F42C3C15-8055-4763-B0FC-D6AF622971F8}" type="sibTrans" cxnId="{5193E11D-D8ED-4B74-967C-533F5E57D3C6}">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37D71460-6D77-480F-9B17-2D4346BCDC28}">
      <dgm:prSet phldrT="[Text]" custT="1"/>
      <dgm:spPr/>
      <dgm:t>
        <a:bodyPr/>
        <a:lstStyle/>
        <a:p>
          <a:r>
            <a:rPr lang="en-GB" sz="1200" dirty="0">
              <a:solidFill>
                <a:schemeClr val="bg1"/>
              </a:solidFill>
              <a:latin typeface="Arial" panose="020B0604020202020204" pitchFamily="34" charset="0"/>
              <a:cs typeface="Arial" panose="020B0604020202020204" pitchFamily="34" charset="0"/>
            </a:rPr>
            <a:t>Hospital admissions</a:t>
          </a:r>
        </a:p>
      </dgm:t>
    </dgm:pt>
    <dgm:pt modelId="{17FA92C9-AF92-4C35-B8B1-48A6423E9234}" type="parTrans" cxnId="{09E5C5C0-A476-4B34-97F5-6309C81FEA29}">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28E37AA9-ABD4-4848-AA23-27E10B03CC6C}" type="sibTrans" cxnId="{09E5C5C0-A476-4B34-97F5-6309C81FEA29}">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2D78CF0E-E605-4DF7-8DDF-AA649EF97ABB}">
      <dgm:prSet phldrT="[Text]" custT="1"/>
      <dgm:spPr/>
      <dgm:t>
        <a:bodyPr/>
        <a:lstStyle/>
        <a:p>
          <a:r>
            <a:rPr lang="en-GB" sz="1200" dirty="0">
              <a:solidFill>
                <a:schemeClr val="bg1"/>
              </a:solidFill>
              <a:latin typeface="Arial" panose="020B0604020202020204" pitchFamily="34" charset="0"/>
              <a:cs typeface="Arial" panose="020B0604020202020204" pitchFamily="34" charset="0"/>
            </a:rPr>
            <a:t>Emergency department visits</a:t>
          </a:r>
        </a:p>
      </dgm:t>
    </dgm:pt>
    <dgm:pt modelId="{381CAE70-1701-44E5-9868-7F076C7A99CB}" type="parTrans" cxnId="{479D872D-E282-4046-84E7-C816F7E36502}">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06E364E3-65C5-4CE1-963C-EC7F0DE11B83}" type="sibTrans" cxnId="{479D872D-E282-4046-84E7-C816F7E36502}">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706915E6-C21E-4680-A4B7-79097E79FABF}">
      <dgm:prSet phldrT="[Text]" custT="1"/>
      <dgm:spPr/>
      <dgm:t>
        <a:bodyPr/>
        <a:lstStyle/>
        <a:p>
          <a:r>
            <a:rPr lang="en-GB" sz="1200" dirty="0">
              <a:solidFill>
                <a:schemeClr val="bg1"/>
              </a:solidFill>
              <a:latin typeface="Arial" panose="020B0604020202020204" pitchFamily="34" charset="0"/>
              <a:cs typeface="Arial" panose="020B0604020202020204" pitchFamily="34" charset="0"/>
            </a:rPr>
            <a:t>Doctor visits</a:t>
          </a:r>
        </a:p>
      </dgm:t>
    </dgm:pt>
    <dgm:pt modelId="{231A5617-7170-41B9-8B3E-2CE7FB4CD145}" type="parTrans" cxnId="{5FCDDD59-7385-44D1-BF74-B66155EB2DCF}">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A748BEFC-A6C5-4E18-9A19-F19A2EE6F325}" type="sibTrans" cxnId="{5FCDDD59-7385-44D1-BF74-B66155EB2DCF}">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7A2CA559-4554-46A5-B81E-F14162D30CB8}">
      <dgm:prSet phldrT="[Text]" custT="1"/>
      <dgm:spPr/>
      <dgm:t>
        <a:bodyPr/>
        <a:lstStyle/>
        <a:p>
          <a:r>
            <a:rPr lang="en-GB" sz="1200" dirty="0">
              <a:solidFill>
                <a:schemeClr val="bg1"/>
              </a:solidFill>
              <a:latin typeface="Arial" panose="020B0604020202020204" pitchFamily="34" charset="0"/>
              <a:cs typeface="Arial" panose="020B0604020202020204" pitchFamily="34" charset="0"/>
            </a:rPr>
            <a:t>Asthma attacks, medication use, symptoms</a:t>
          </a:r>
        </a:p>
      </dgm:t>
    </dgm:pt>
    <dgm:pt modelId="{D7A9AEA4-9FA5-4EBC-A42F-A863ABEF03A1}" type="parTrans" cxnId="{A8B756BF-6BCC-4960-A6C7-3C9A136F0488}">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84582382-233C-42EA-AA14-25CF893F6DB7}" type="sibTrans" cxnId="{A8B756BF-6BCC-4960-A6C7-3C9A136F0488}">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BACABF34-BCB8-442E-A5BE-217F75B90281}">
      <dgm:prSet phldrT="[Text]" custT="1"/>
      <dgm:spPr/>
      <dgm:t>
        <a:bodyPr/>
        <a:lstStyle/>
        <a:p>
          <a:r>
            <a:rPr lang="en-GB" sz="1200" dirty="0">
              <a:solidFill>
                <a:schemeClr val="bg1"/>
              </a:solidFill>
              <a:latin typeface="Arial" panose="020B0604020202020204" pitchFamily="34" charset="0"/>
              <a:cs typeface="Arial" panose="020B0604020202020204" pitchFamily="34" charset="0"/>
            </a:rPr>
            <a:t>Unnoticed physiological changes</a:t>
          </a:r>
        </a:p>
      </dgm:t>
    </dgm:pt>
    <dgm:pt modelId="{C5EB537A-4BCE-49A7-900B-24B70A86D992}" type="parTrans" cxnId="{CF0B0558-9DBF-4728-90A4-B87275522BC7}">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BCBBBF40-8326-439F-9DEC-820A52DCAA8E}" type="sibTrans" cxnId="{CF0B0558-9DBF-4728-90A4-B87275522BC7}">
      <dgm:prSet/>
      <dgm:spPr/>
      <dgm:t>
        <a:bodyPr/>
        <a:lstStyle/>
        <a:p>
          <a:endParaRPr lang="en-GB" sz="1200">
            <a:solidFill>
              <a:schemeClr val="bg1"/>
            </a:solidFill>
            <a:latin typeface="Arial" panose="020B0604020202020204" pitchFamily="34" charset="0"/>
            <a:cs typeface="Arial" panose="020B0604020202020204" pitchFamily="34" charset="0"/>
          </a:endParaRPr>
        </a:p>
      </dgm:t>
    </dgm:pt>
    <dgm:pt modelId="{593B4758-33FA-488B-8754-BC81AE997418}" type="pres">
      <dgm:prSet presAssocID="{4C602EB5-D44B-4123-B035-3E958BE933F9}" presName="Name0" presStyleCnt="0">
        <dgm:presLayoutVars>
          <dgm:dir/>
          <dgm:animLvl val="lvl"/>
          <dgm:resizeHandles val="exact"/>
        </dgm:presLayoutVars>
      </dgm:prSet>
      <dgm:spPr/>
    </dgm:pt>
    <dgm:pt modelId="{45D342E3-E74F-4A44-A28A-2D1467F1717B}" type="pres">
      <dgm:prSet presAssocID="{01D61E5D-F569-4243-BDF6-6ECBF56393C2}" presName="Name8" presStyleCnt="0"/>
      <dgm:spPr/>
    </dgm:pt>
    <dgm:pt modelId="{CAB7F362-396A-4E85-80F8-4B567B1449F1}" type="pres">
      <dgm:prSet presAssocID="{01D61E5D-F569-4243-BDF6-6ECBF56393C2}" presName="level" presStyleLbl="node1" presStyleIdx="0" presStyleCnt="6">
        <dgm:presLayoutVars>
          <dgm:chMax val="1"/>
          <dgm:bulletEnabled val="1"/>
        </dgm:presLayoutVars>
      </dgm:prSet>
      <dgm:spPr/>
      <dgm:t>
        <a:bodyPr/>
        <a:lstStyle/>
        <a:p>
          <a:endParaRPr lang="en-US"/>
        </a:p>
      </dgm:t>
    </dgm:pt>
    <dgm:pt modelId="{2480E11E-8082-4601-BBEC-3A31E4ED5580}" type="pres">
      <dgm:prSet presAssocID="{01D61E5D-F569-4243-BDF6-6ECBF56393C2}" presName="levelTx" presStyleLbl="revTx" presStyleIdx="0" presStyleCnt="0">
        <dgm:presLayoutVars>
          <dgm:chMax val="1"/>
          <dgm:bulletEnabled val="1"/>
        </dgm:presLayoutVars>
      </dgm:prSet>
      <dgm:spPr/>
      <dgm:t>
        <a:bodyPr/>
        <a:lstStyle/>
        <a:p>
          <a:endParaRPr lang="en-US"/>
        </a:p>
      </dgm:t>
    </dgm:pt>
    <dgm:pt modelId="{DE396414-62E2-4B77-9E3B-7545DB213454}" type="pres">
      <dgm:prSet presAssocID="{37D71460-6D77-480F-9B17-2D4346BCDC28}" presName="Name8" presStyleCnt="0"/>
      <dgm:spPr/>
    </dgm:pt>
    <dgm:pt modelId="{356164D9-F939-4FD4-8704-0D17D55E416B}" type="pres">
      <dgm:prSet presAssocID="{37D71460-6D77-480F-9B17-2D4346BCDC28}" presName="level" presStyleLbl="node1" presStyleIdx="1" presStyleCnt="6">
        <dgm:presLayoutVars>
          <dgm:chMax val="1"/>
          <dgm:bulletEnabled val="1"/>
        </dgm:presLayoutVars>
      </dgm:prSet>
      <dgm:spPr/>
      <dgm:t>
        <a:bodyPr/>
        <a:lstStyle/>
        <a:p>
          <a:endParaRPr lang="en-US"/>
        </a:p>
      </dgm:t>
    </dgm:pt>
    <dgm:pt modelId="{B83D9BFC-CAB6-43A8-A0D8-1C2B3841E995}" type="pres">
      <dgm:prSet presAssocID="{37D71460-6D77-480F-9B17-2D4346BCDC28}" presName="levelTx" presStyleLbl="revTx" presStyleIdx="0" presStyleCnt="0">
        <dgm:presLayoutVars>
          <dgm:chMax val="1"/>
          <dgm:bulletEnabled val="1"/>
        </dgm:presLayoutVars>
      </dgm:prSet>
      <dgm:spPr/>
      <dgm:t>
        <a:bodyPr/>
        <a:lstStyle/>
        <a:p>
          <a:endParaRPr lang="en-US"/>
        </a:p>
      </dgm:t>
    </dgm:pt>
    <dgm:pt modelId="{A72A9D02-1A6C-4EBF-AA20-A436C775530D}" type="pres">
      <dgm:prSet presAssocID="{2D78CF0E-E605-4DF7-8DDF-AA649EF97ABB}" presName="Name8" presStyleCnt="0"/>
      <dgm:spPr/>
    </dgm:pt>
    <dgm:pt modelId="{89836D1F-7E3F-49CF-9BF3-648FF9D55F79}" type="pres">
      <dgm:prSet presAssocID="{2D78CF0E-E605-4DF7-8DDF-AA649EF97ABB}" presName="level" presStyleLbl="node1" presStyleIdx="2" presStyleCnt="6">
        <dgm:presLayoutVars>
          <dgm:chMax val="1"/>
          <dgm:bulletEnabled val="1"/>
        </dgm:presLayoutVars>
      </dgm:prSet>
      <dgm:spPr/>
      <dgm:t>
        <a:bodyPr/>
        <a:lstStyle/>
        <a:p>
          <a:endParaRPr lang="en-US"/>
        </a:p>
      </dgm:t>
    </dgm:pt>
    <dgm:pt modelId="{7342416C-1D2C-44CF-A617-1418A8A17063}" type="pres">
      <dgm:prSet presAssocID="{2D78CF0E-E605-4DF7-8DDF-AA649EF97ABB}" presName="levelTx" presStyleLbl="revTx" presStyleIdx="0" presStyleCnt="0">
        <dgm:presLayoutVars>
          <dgm:chMax val="1"/>
          <dgm:bulletEnabled val="1"/>
        </dgm:presLayoutVars>
      </dgm:prSet>
      <dgm:spPr/>
      <dgm:t>
        <a:bodyPr/>
        <a:lstStyle/>
        <a:p>
          <a:endParaRPr lang="en-US"/>
        </a:p>
      </dgm:t>
    </dgm:pt>
    <dgm:pt modelId="{577A6FFC-5538-44B6-8A97-8D6682ACECD8}" type="pres">
      <dgm:prSet presAssocID="{706915E6-C21E-4680-A4B7-79097E79FABF}" presName="Name8" presStyleCnt="0"/>
      <dgm:spPr/>
    </dgm:pt>
    <dgm:pt modelId="{484F77B1-E3AA-4CA0-99A4-0B5F08DBF462}" type="pres">
      <dgm:prSet presAssocID="{706915E6-C21E-4680-A4B7-79097E79FABF}" presName="level" presStyleLbl="node1" presStyleIdx="3" presStyleCnt="6">
        <dgm:presLayoutVars>
          <dgm:chMax val="1"/>
          <dgm:bulletEnabled val="1"/>
        </dgm:presLayoutVars>
      </dgm:prSet>
      <dgm:spPr/>
      <dgm:t>
        <a:bodyPr/>
        <a:lstStyle/>
        <a:p>
          <a:endParaRPr lang="en-US"/>
        </a:p>
      </dgm:t>
    </dgm:pt>
    <dgm:pt modelId="{ECFA5333-2C88-482C-963C-0AB2C463D230}" type="pres">
      <dgm:prSet presAssocID="{706915E6-C21E-4680-A4B7-79097E79FABF}" presName="levelTx" presStyleLbl="revTx" presStyleIdx="0" presStyleCnt="0">
        <dgm:presLayoutVars>
          <dgm:chMax val="1"/>
          <dgm:bulletEnabled val="1"/>
        </dgm:presLayoutVars>
      </dgm:prSet>
      <dgm:spPr/>
      <dgm:t>
        <a:bodyPr/>
        <a:lstStyle/>
        <a:p>
          <a:endParaRPr lang="en-US"/>
        </a:p>
      </dgm:t>
    </dgm:pt>
    <dgm:pt modelId="{6FC511F1-0DF2-4E9E-93F7-8651A2EA588C}" type="pres">
      <dgm:prSet presAssocID="{7A2CA559-4554-46A5-B81E-F14162D30CB8}" presName="Name8" presStyleCnt="0"/>
      <dgm:spPr/>
    </dgm:pt>
    <dgm:pt modelId="{9E54551C-805F-4F67-81DE-275B97B8C20D}" type="pres">
      <dgm:prSet presAssocID="{7A2CA559-4554-46A5-B81E-F14162D30CB8}" presName="level" presStyleLbl="node1" presStyleIdx="4" presStyleCnt="6">
        <dgm:presLayoutVars>
          <dgm:chMax val="1"/>
          <dgm:bulletEnabled val="1"/>
        </dgm:presLayoutVars>
      </dgm:prSet>
      <dgm:spPr/>
      <dgm:t>
        <a:bodyPr/>
        <a:lstStyle/>
        <a:p>
          <a:endParaRPr lang="en-US"/>
        </a:p>
      </dgm:t>
    </dgm:pt>
    <dgm:pt modelId="{D349F649-CA50-4B6F-9AF4-5686F96611E3}" type="pres">
      <dgm:prSet presAssocID="{7A2CA559-4554-46A5-B81E-F14162D30CB8}" presName="levelTx" presStyleLbl="revTx" presStyleIdx="0" presStyleCnt="0">
        <dgm:presLayoutVars>
          <dgm:chMax val="1"/>
          <dgm:bulletEnabled val="1"/>
        </dgm:presLayoutVars>
      </dgm:prSet>
      <dgm:spPr/>
      <dgm:t>
        <a:bodyPr/>
        <a:lstStyle/>
        <a:p>
          <a:endParaRPr lang="en-US"/>
        </a:p>
      </dgm:t>
    </dgm:pt>
    <dgm:pt modelId="{D565C7D1-D02D-4A83-8150-5777DDF844C0}" type="pres">
      <dgm:prSet presAssocID="{BACABF34-BCB8-442E-A5BE-217F75B90281}" presName="Name8" presStyleCnt="0"/>
      <dgm:spPr/>
    </dgm:pt>
    <dgm:pt modelId="{18076EEF-F2DB-4E52-8C0C-3199CAEA1B8C}" type="pres">
      <dgm:prSet presAssocID="{BACABF34-BCB8-442E-A5BE-217F75B90281}" presName="level" presStyleLbl="node1" presStyleIdx="5" presStyleCnt="6">
        <dgm:presLayoutVars>
          <dgm:chMax val="1"/>
          <dgm:bulletEnabled val="1"/>
        </dgm:presLayoutVars>
      </dgm:prSet>
      <dgm:spPr/>
      <dgm:t>
        <a:bodyPr/>
        <a:lstStyle/>
        <a:p>
          <a:endParaRPr lang="en-US"/>
        </a:p>
      </dgm:t>
    </dgm:pt>
    <dgm:pt modelId="{4F416607-077C-4362-B29F-C7F4B33A9B37}" type="pres">
      <dgm:prSet presAssocID="{BACABF34-BCB8-442E-A5BE-217F75B90281}" presName="levelTx" presStyleLbl="revTx" presStyleIdx="0" presStyleCnt="0">
        <dgm:presLayoutVars>
          <dgm:chMax val="1"/>
          <dgm:bulletEnabled val="1"/>
        </dgm:presLayoutVars>
      </dgm:prSet>
      <dgm:spPr/>
      <dgm:t>
        <a:bodyPr/>
        <a:lstStyle/>
        <a:p>
          <a:endParaRPr lang="en-US"/>
        </a:p>
      </dgm:t>
    </dgm:pt>
  </dgm:ptLst>
  <dgm:cxnLst>
    <dgm:cxn modelId="{85A64DA7-B144-4B5A-95FC-914CCC7147A0}" type="presOf" srcId="{7A2CA559-4554-46A5-B81E-F14162D30CB8}" destId="{D349F649-CA50-4B6F-9AF4-5686F96611E3}" srcOrd="1" destOrd="0" presId="urn:microsoft.com/office/officeart/2005/8/layout/pyramid1"/>
    <dgm:cxn modelId="{DD1C5064-1147-448C-9E7E-F471FB2D100D}" type="presOf" srcId="{706915E6-C21E-4680-A4B7-79097E79FABF}" destId="{ECFA5333-2C88-482C-963C-0AB2C463D230}" srcOrd="1" destOrd="0" presId="urn:microsoft.com/office/officeart/2005/8/layout/pyramid1"/>
    <dgm:cxn modelId="{5168C6F7-9EF0-4B23-B03C-47A2F555C619}" type="presOf" srcId="{01D61E5D-F569-4243-BDF6-6ECBF56393C2}" destId="{2480E11E-8082-4601-BBEC-3A31E4ED5580}" srcOrd="1" destOrd="0" presId="urn:microsoft.com/office/officeart/2005/8/layout/pyramid1"/>
    <dgm:cxn modelId="{479D872D-E282-4046-84E7-C816F7E36502}" srcId="{4C602EB5-D44B-4123-B035-3E958BE933F9}" destId="{2D78CF0E-E605-4DF7-8DDF-AA649EF97ABB}" srcOrd="2" destOrd="0" parTransId="{381CAE70-1701-44E5-9868-7F076C7A99CB}" sibTransId="{06E364E3-65C5-4CE1-963C-EC7F0DE11B83}"/>
    <dgm:cxn modelId="{5FCDDD59-7385-44D1-BF74-B66155EB2DCF}" srcId="{4C602EB5-D44B-4123-B035-3E958BE933F9}" destId="{706915E6-C21E-4680-A4B7-79097E79FABF}" srcOrd="3" destOrd="0" parTransId="{231A5617-7170-41B9-8B3E-2CE7FB4CD145}" sibTransId="{A748BEFC-A6C5-4E18-9A19-F19A2EE6F325}"/>
    <dgm:cxn modelId="{A8B756BF-6BCC-4960-A6C7-3C9A136F0488}" srcId="{4C602EB5-D44B-4123-B035-3E958BE933F9}" destId="{7A2CA559-4554-46A5-B81E-F14162D30CB8}" srcOrd="4" destOrd="0" parTransId="{D7A9AEA4-9FA5-4EBC-A42F-A863ABEF03A1}" sibTransId="{84582382-233C-42EA-AA14-25CF893F6DB7}"/>
    <dgm:cxn modelId="{B223D428-F604-4E46-8D87-48450116E2A0}" type="presOf" srcId="{706915E6-C21E-4680-A4B7-79097E79FABF}" destId="{484F77B1-E3AA-4CA0-99A4-0B5F08DBF462}" srcOrd="0" destOrd="0" presId="urn:microsoft.com/office/officeart/2005/8/layout/pyramid1"/>
    <dgm:cxn modelId="{F96E8774-A9AB-47C0-A60A-8BEE56FB584F}" type="presOf" srcId="{BACABF34-BCB8-442E-A5BE-217F75B90281}" destId="{18076EEF-F2DB-4E52-8C0C-3199CAEA1B8C}" srcOrd="0" destOrd="0" presId="urn:microsoft.com/office/officeart/2005/8/layout/pyramid1"/>
    <dgm:cxn modelId="{CF0B0558-9DBF-4728-90A4-B87275522BC7}" srcId="{4C602EB5-D44B-4123-B035-3E958BE933F9}" destId="{BACABF34-BCB8-442E-A5BE-217F75B90281}" srcOrd="5" destOrd="0" parTransId="{C5EB537A-4BCE-49A7-900B-24B70A86D992}" sibTransId="{BCBBBF40-8326-439F-9DEC-820A52DCAA8E}"/>
    <dgm:cxn modelId="{28C17895-9B73-48A3-B6A9-F37B9977CED8}" type="presOf" srcId="{2D78CF0E-E605-4DF7-8DDF-AA649EF97ABB}" destId="{89836D1F-7E3F-49CF-9BF3-648FF9D55F79}" srcOrd="0" destOrd="0" presId="urn:microsoft.com/office/officeart/2005/8/layout/pyramid1"/>
    <dgm:cxn modelId="{5D3A00E6-8280-4E4C-8D8C-46C8839ADC87}" type="presOf" srcId="{37D71460-6D77-480F-9B17-2D4346BCDC28}" destId="{B83D9BFC-CAB6-43A8-A0D8-1C2B3841E995}" srcOrd="1" destOrd="0" presId="urn:microsoft.com/office/officeart/2005/8/layout/pyramid1"/>
    <dgm:cxn modelId="{76D325EE-BEB4-4D95-B39D-DBCB5095CA89}" type="presOf" srcId="{BACABF34-BCB8-442E-A5BE-217F75B90281}" destId="{4F416607-077C-4362-B29F-C7F4B33A9B37}" srcOrd="1" destOrd="0" presId="urn:microsoft.com/office/officeart/2005/8/layout/pyramid1"/>
    <dgm:cxn modelId="{C10BBCB8-6F94-4448-A3C8-F562272CD726}" type="presOf" srcId="{7A2CA559-4554-46A5-B81E-F14162D30CB8}" destId="{9E54551C-805F-4F67-81DE-275B97B8C20D}" srcOrd="0" destOrd="0" presId="urn:microsoft.com/office/officeart/2005/8/layout/pyramid1"/>
    <dgm:cxn modelId="{5193E11D-D8ED-4B74-967C-533F5E57D3C6}" srcId="{4C602EB5-D44B-4123-B035-3E958BE933F9}" destId="{01D61E5D-F569-4243-BDF6-6ECBF56393C2}" srcOrd="0" destOrd="0" parTransId="{326BC17B-999A-4DEB-B316-69781E500FDA}" sibTransId="{F42C3C15-8055-4763-B0FC-D6AF622971F8}"/>
    <dgm:cxn modelId="{81E76A8F-85ED-4BCF-816E-05280546602D}" type="presOf" srcId="{4C602EB5-D44B-4123-B035-3E958BE933F9}" destId="{593B4758-33FA-488B-8754-BC81AE997418}" srcOrd="0" destOrd="0" presId="urn:microsoft.com/office/officeart/2005/8/layout/pyramid1"/>
    <dgm:cxn modelId="{2C6BC186-9847-4120-B892-05058FC7A001}" type="presOf" srcId="{01D61E5D-F569-4243-BDF6-6ECBF56393C2}" destId="{CAB7F362-396A-4E85-80F8-4B567B1449F1}" srcOrd="0" destOrd="0" presId="urn:microsoft.com/office/officeart/2005/8/layout/pyramid1"/>
    <dgm:cxn modelId="{6425B872-1A6F-40D9-9923-4BA1AD16737B}" type="presOf" srcId="{2D78CF0E-E605-4DF7-8DDF-AA649EF97ABB}" destId="{7342416C-1D2C-44CF-A617-1418A8A17063}" srcOrd="1" destOrd="0" presId="urn:microsoft.com/office/officeart/2005/8/layout/pyramid1"/>
    <dgm:cxn modelId="{09E5C5C0-A476-4B34-97F5-6309C81FEA29}" srcId="{4C602EB5-D44B-4123-B035-3E958BE933F9}" destId="{37D71460-6D77-480F-9B17-2D4346BCDC28}" srcOrd="1" destOrd="0" parTransId="{17FA92C9-AF92-4C35-B8B1-48A6423E9234}" sibTransId="{28E37AA9-ABD4-4848-AA23-27E10B03CC6C}"/>
    <dgm:cxn modelId="{04F450F7-BA79-417E-B9C3-15CE877ABE9D}" type="presOf" srcId="{37D71460-6D77-480F-9B17-2D4346BCDC28}" destId="{356164D9-F939-4FD4-8704-0D17D55E416B}" srcOrd="0" destOrd="0" presId="urn:microsoft.com/office/officeart/2005/8/layout/pyramid1"/>
    <dgm:cxn modelId="{ED325FA4-2567-43BE-B05C-05BA3EE4E611}" type="presParOf" srcId="{593B4758-33FA-488B-8754-BC81AE997418}" destId="{45D342E3-E74F-4A44-A28A-2D1467F1717B}" srcOrd="0" destOrd="0" presId="urn:microsoft.com/office/officeart/2005/8/layout/pyramid1"/>
    <dgm:cxn modelId="{54BE5382-2A22-4A49-8CD2-104D68B92B15}" type="presParOf" srcId="{45D342E3-E74F-4A44-A28A-2D1467F1717B}" destId="{CAB7F362-396A-4E85-80F8-4B567B1449F1}" srcOrd="0" destOrd="0" presId="urn:microsoft.com/office/officeart/2005/8/layout/pyramid1"/>
    <dgm:cxn modelId="{128DC167-1618-4AD0-8BF9-F1FC7810C7E1}" type="presParOf" srcId="{45D342E3-E74F-4A44-A28A-2D1467F1717B}" destId="{2480E11E-8082-4601-BBEC-3A31E4ED5580}" srcOrd="1" destOrd="0" presId="urn:microsoft.com/office/officeart/2005/8/layout/pyramid1"/>
    <dgm:cxn modelId="{10512943-51DA-422E-ADB8-8FD05C810C0F}" type="presParOf" srcId="{593B4758-33FA-488B-8754-BC81AE997418}" destId="{DE396414-62E2-4B77-9E3B-7545DB213454}" srcOrd="1" destOrd="0" presId="urn:microsoft.com/office/officeart/2005/8/layout/pyramid1"/>
    <dgm:cxn modelId="{83E64277-524A-4E58-9129-8FBCA3EFD918}" type="presParOf" srcId="{DE396414-62E2-4B77-9E3B-7545DB213454}" destId="{356164D9-F939-4FD4-8704-0D17D55E416B}" srcOrd="0" destOrd="0" presId="urn:microsoft.com/office/officeart/2005/8/layout/pyramid1"/>
    <dgm:cxn modelId="{9EB02B79-DCD5-4885-A8B5-243E8D0831C0}" type="presParOf" srcId="{DE396414-62E2-4B77-9E3B-7545DB213454}" destId="{B83D9BFC-CAB6-43A8-A0D8-1C2B3841E995}" srcOrd="1" destOrd="0" presId="urn:microsoft.com/office/officeart/2005/8/layout/pyramid1"/>
    <dgm:cxn modelId="{79274632-62C9-478D-9F56-8F74B8A43CFE}" type="presParOf" srcId="{593B4758-33FA-488B-8754-BC81AE997418}" destId="{A72A9D02-1A6C-4EBF-AA20-A436C775530D}" srcOrd="2" destOrd="0" presId="urn:microsoft.com/office/officeart/2005/8/layout/pyramid1"/>
    <dgm:cxn modelId="{FECD1C75-9DF8-404E-94B6-E434B3969BAB}" type="presParOf" srcId="{A72A9D02-1A6C-4EBF-AA20-A436C775530D}" destId="{89836D1F-7E3F-49CF-9BF3-648FF9D55F79}" srcOrd="0" destOrd="0" presId="urn:microsoft.com/office/officeart/2005/8/layout/pyramid1"/>
    <dgm:cxn modelId="{530F80D7-9C6A-4659-83CE-F57A85081AB9}" type="presParOf" srcId="{A72A9D02-1A6C-4EBF-AA20-A436C775530D}" destId="{7342416C-1D2C-44CF-A617-1418A8A17063}" srcOrd="1" destOrd="0" presId="urn:microsoft.com/office/officeart/2005/8/layout/pyramid1"/>
    <dgm:cxn modelId="{1F3E9EB8-28B8-4F43-8725-D8A40C1222C7}" type="presParOf" srcId="{593B4758-33FA-488B-8754-BC81AE997418}" destId="{577A6FFC-5538-44B6-8A97-8D6682ACECD8}" srcOrd="3" destOrd="0" presId="urn:microsoft.com/office/officeart/2005/8/layout/pyramid1"/>
    <dgm:cxn modelId="{E1785BFF-D7DC-4E14-ADCC-B23D35583B2F}" type="presParOf" srcId="{577A6FFC-5538-44B6-8A97-8D6682ACECD8}" destId="{484F77B1-E3AA-4CA0-99A4-0B5F08DBF462}" srcOrd="0" destOrd="0" presId="urn:microsoft.com/office/officeart/2005/8/layout/pyramid1"/>
    <dgm:cxn modelId="{06C3EBA0-3461-495B-AED4-20EDFBE88D95}" type="presParOf" srcId="{577A6FFC-5538-44B6-8A97-8D6682ACECD8}" destId="{ECFA5333-2C88-482C-963C-0AB2C463D230}" srcOrd="1" destOrd="0" presId="urn:microsoft.com/office/officeart/2005/8/layout/pyramid1"/>
    <dgm:cxn modelId="{FBC192EE-00DC-4B28-970A-263CBF61DDDF}" type="presParOf" srcId="{593B4758-33FA-488B-8754-BC81AE997418}" destId="{6FC511F1-0DF2-4E9E-93F7-8651A2EA588C}" srcOrd="4" destOrd="0" presId="urn:microsoft.com/office/officeart/2005/8/layout/pyramid1"/>
    <dgm:cxn modelId="{6E27530E-1E56-432C-854F-E8C49B94DCD6}" type="presParOf" srcId="{6FC511F1-0DF2-4E9E-93F7-8651A2EA588C}" destId="{9E54551C-805F-4F67-81DE-275B97B8C20D}" srcOrd="0" destOrd="0" presId="urn:microsoft.com/office/officeart/2005/8/layout/pyramid1"/>
    <dgm:cxn modelId="{69DD4096-9941-44D9-A824-800D6A405C86}" type="presParOf" srcId="{6FC511F1-0DF2-4E9E-93F7-8651A2EA588C}" destId="{D349F649-CA50-4B6F-9AF4-5686F96611E3}" srcOrd="1" destOrd="0" presId="urn:microsoft.com/office/officeart/2005/8/layout/pyramid1"/>
    <dgm:cxn modelId="{0512685C-704F-4A1A-B4A1-1059D0C092BB}" type="presParOf" srcId="{593B4758-33FA-488B-8754-BC81AE997418}" destId="{D565C7D1-D02D-4A83-8150-5777DDF844C0}" srcOrd="5" destOrd="0" presId="urn:microsoft.com/office/officeart/2005/8/layout/pyramid1"/>
    <dgm:cxn modelId="{07137C09-5EBE-41C9-A59C-04DFEA52B054}" type="presParOf" srcId="{D565C7D1-D02D-4A83-8150-5777DDF844C0}" destId="{18076EEF-F2DB-4E52-8C0C-3199CAEA1B8C}" srcOrd="0" destOrd="0" presId="urn:microsoft.com/office/officeart/2005/8/layout/pyramid1"/>
    <dgm:cxn modelId="{1D969D19-D58B-4F07-8AB9-0F19C3DC0C60}" type="presParOf" srcId="{D565C7D1-D02D-4A83-8150-5777DDF844C0}" destId="{4F416607-077C-4362-B29F-C7F4B33A9B3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FF8F4-5CAB-4D53-8AD8-DE3FE2A74A72}">
      <dsp:nvSpPr>
        <dsp:cNvPr id="0" name=""/>
        <dsp:cNvSpPr/>
      </dsp:nvSpPr>
      <dsp:spPr>
        <a:xfrm>
          <a:off x="1117996" y="0"/>
          <a:ext cx="745331" cy="555856"/>
        </a:xfrm>
        <a:prstGeom prst="trapezoid">
          <a:avLst>
            <a:gd name="adj" fmla="val 67044"/>
          </a:avLst>
        </a:prstGeom>
        <a:solidFill>
          <a:srgbClr val="0065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endParaRPr lang="en-GB" sz="800" b="1" kern="1200" dirty="0">
            <a:solidFill>
              <a:schemeClr val="bg1"/>
            </a:solidFill>
            <a:latin typeface="Arial" panose="020B0604020202020204" pitchFamily="34" charset="0"/>
            <a:cs typeface="Arial" panose="020B0604020202020204" pitchFamily="34" charset="0"/>
          </a:endParaRPr>
        </a:p>
        <a:p>
          <a:pPr lvl="0" algn="ctr" defTabSz="355600">
            <a:lnSpc>
              <a:spcPct val="90000"/>
            </a:lnSpc>
            <a:spcBef>
              <a:spcPct val="0"/>
            </a:spcBef>
            <a:spcAft>
              <a:spcPct val="35000"/>
            </a:spcAft>
          </a:pPr>
          <a:r>
            <a:rPr lang="en-GB" sz="800" b="1" kern="1200" dirty="0">
              <a:solidFill>
                <a:schemeClr val="bg1"/>
              </a:solidFill>
              <a:latin typeface="Arial" panose="020B0604020202020204" pitchFamily="34" charset="0"/>
              <a:cs typeface="Arial" panose="020B0604020202020204" pitchFamily="34" charset="0"/>
            </a:rPr>
            <a:t>APHR</a:t>
          </a:r>
        </a:p>
      </dsp:txBody>
      <dsp:txXfrm>
        <a:off x="1117996" y="0"/>
        <a:ext cx="745331" cy="555856"/>
      </dsp:txXfrm>
    </dsp:sp>
    <dsp:sp modelId="{2A80C906-D5F3-48A2-B155-0161B077B8FF}">
      <dsp:nvSpPr>
        <dsp:cNvPr id="0" name=""/>
        <dsp:cNvSpPr/>
      </dsp:nvSpPr>
      <dsp:spPr>
        <a:xfrm>
          <a:off x="745331" y="555856"/>
          <a:ext cx="1490662" cy="555856"/>
        </a:xfrm>
        <a:prstGeom prst="trapezoid">
          <a:avLst>
            <a:gd name="adj" fmla="val 67044"/>
          </a:avLst>
        </a:prstGeom>
        <a:solidFill>
          <a:srgbClr val="00A9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b="1" kern="1200" dirty="0">
              <a:solidFill>
                <a:schemeClr val="bg1"/>
              </a:solidFill>
              <a:latin typeface="Arial" panose="020B0604020202020204" pitchFamily="34" charset="0"/>
              <a:cs typeface="Arial" panose="020B0604020202020204" pitchFamily="34" charset="0"/>
            </a:rPr>
            <a:t>JSNA Factsheets</a:t>
          </a:r>
        </a:p>
      </dsp:txBody>
      <dsp:txXfrm>
        <a:off x="1006196" y="555856"/>
        <a:ext cx="968930" cy="555856"/>
      </dsp:txXfrm>
    </dsp:sp>
    <dsp:sp modelId="{5920FDD8-1D09-43EB-8689-5086E0834F3F}">
      <dsp:nvSpPr>
        <dsp:cNvPr id="0" name=""/>
        <dsp:cNvSpPr/>
      </dsp:nvSpPr>
      <dsp:spPr>
        <a:xfrm>
          <a:off x="372665" y="1111712"/>
          <a:ext cx="2235993" cy="555856"/>
        </a:xfrm>
        <a:prstGeom prst="trapezoid">
          <a:avLst>
            <a:gd name="adj" fmla="val 67044"/>
          </a:avLst>
        </a:prstGeom>
        <a:solidFill>
          <a:srgbClr val="00C0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b="1" kern="1200" dirty="0">
              <a:solidFill>
                <a:schemeClr val="bg1"/>
              </a:solidFill>
              <a:latin typeface="Arial" panose="020B0604020202020204" pitchFamily="34" charset="0"/>
              <a:cs typeface="Arial" panose="020B0604020202020204" pitchFamily="34" charset="0"/>
            </a:rPr>
            <a:t>Health Needs Assessments</a:t>
          </a:r>
        </a:p>
      </dsp:txBody>
      <dsp:txXfrm>
        <a:off x="763964" y="1111712"/>
        <a:ext cx="1453395" cy="555856"/>
      </dsp:txXfrm>
    </dsp:sp>
    <dsp:sp modelId="{6EFF4A2C-7687-45BE-9F4C-21080903868B}">
      <dsp:nvSpPr>
        <dsp:cNvPr id="0" name=""/>
        <dsp:cNvSpPr/>
      </dsp:nvSpPr>
      <dsp:spPr>
        <a:xfrm>
          <a:off x="0" y="1667568"/>
          <a:ext cx="2981324" cy="555856"/>
        </a:xfrm>
        <a:prstGeom prst="trapezoid">
          <a:avLst>
            <a:gd name="adj" fmla="val 67044"/>
          </a:avLst>
        </a:prstGeom>
        <a:solidFill>
          <a:srgbClr val="34B2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b="1" kern="1200" dirty="0">
              <a:solidFill>
                <a:schemeClr val="bg1"/>
              </a:solidFill>
              <a:latin typeface="Arial" panose="020B0604020202020204" pitchFamily="34" charset="0"/>
              <a:cs typeface="Arial" panose="020B0604020202020204" pitchFamily="34" charset="0"/>
            </a:rPr>
            <a:t>Other Intelligence Sources </a:t>
          </a:r>
        </a:p>
      </dsp:txBody>
      <dsp:txXfrm>
        <a:off x="521731" y="1667568"/>
        <a:ext cx="1937860" cy="555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7F362-396A-4E85-80F8-4B567B1449F1}">
      <dsp:nvSpPr>
        <dsp:cNvPr id="0" name=""/>
        <dsp:cNvSpPr/>
      </dsp:nvSpPr>
      <dsp:spPr>
        <a:xfrm>
          <a:off x="1806172" y="0"/>
          <a:ext cx="722468" cy="657248"/>
        </a:xfrm>
        <a:prstGeom prst="trapezoid">
          <a:avLst>
            <a:gd name="adj" fmla="val 54962"/>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b" anchorCtr="0">
          <a:noAutofit/>
        </a:bodyPr>
        <a:lstStyle/>
        <a:p>
          <a:pPr lvl="0" algn="ctr" defTabSz="533400">
            <a:lnSpc>
              <a:spcPct val="90000"/>
            </a:lnSpc>
            <a:spcBef>
              <a:spcPct val="0"/>
            </a:spcBef>
            <a:spcAft>
              <a:spcPct val="35000"/>
            </a:spcAft>
          </a:pPr>
          <a:r>
            <a:rPr lang="en-GB" sz="1200" kern="1200" dirty="0">
              <a:solidFill>
                <a:schemeClr val="bg1"/>
              </a:solidFill>
              <a:latin typeface="Arial" panose="020B0604020202020204" pitchFamily="34" charset="0"/>
              <a:cs typeface="Arial" panose="020B0604020202020204" pitchFamily="34" charset="0"/>
            </a:rPr>
            <a:t>Death</a:t>
          </a:r>
        </a:p>
      </dsp:txBody>
      <dsp:txXfrm>
        <a:off x="1806172" y="0"/>
        <a:ext cx="722468" cy="657248"/>
      </dsp:txXfrm>
    </dsp:sp>
    <dsp:sp modelId="{356164D9-F939-4FD4-8704-0D17D55E416B}">
      <dsp:nvSpPr>
        <dsp:cNvPr id="0" name=""/>
        <dsp:cNvSpPr/>
      </dsp:nvSpPr>
      <dsp:spPr>
        <a:xfrm>
          <a:off x="1444937" y="657248"/>
          <a:ext cx="1444937" cy="657248"/>
        </a:xfrm>
        <a:prstGeom prst="trapezoid">
          <a:avLst>
            <a:gd name="adj" fmla="val 54962"/>
          </a:avLst>
        </a:prstGeom>
        <a:solidFill>
          <a:schemeClr val="accent2">
            <a:shade val="80000"/>
            <a:hueOff val="164180"/>
            <a:satOff val="-11593"/>
            <a:lumOff val="74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solidFill>
                <a:schemeClr val="bg1"/>
              </a:solidFill>
              <a:latin typeface="Arial" panose="020B0604020202020204" pitchFamily="34" charset="0"/>
              <a:cs typeface="Arial" panose="020B0604020202020204" pitchFamily="34" charset="0"/>
            </a:rPr>
            <a:t>Hospital admissions</a:t>
          </a:r>
        </a:p>
      </dsp:txBody>
      <dsp:txXfrm>
        <a:off x="1697801" y="657248"/>
        <a:ext cx="939209" cy="657248"/>
      </dsp:txXfrm>
    </dsp:sp>
    <dsp:sp modelId="{89836D1F-7E3F-49CF-9BF3-648FF9D55F79}">
      <dsp:nvSpPr>
        <dsp:cNvPr id="0" name=""/>
        <dsp:cNvSpPr/>
      </dsp:nvSpPr>
      <dsp:spPr>
        <a:xfrm>
          <a:off x="1083703" y="1314496"/>
          <a:ext cx="2167406" cy="657248"/>
        </a:xfrm>
        <a:prstGeom prst="trapezoid">
          <a:avLst>
            <a:gd name="adj" fmla="val 54962"/>
          </a:avLst>
        </a:prstGeom>
        <a:solidFill>
          <a:schemeClr val="accent2">
            <a:shade val="80000"/>
            <a:hueOff val="328360"/>
            <a:satOff val="-23186"/>
            <a:lumOff val="148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solidFill>
                <a:schemeClr val="bg1"/>
              </a:solidFill>
              <a:latin typeface="Arial" panose="020B0604020202020204" pitchFamily="34" charset="0"/>
              <a:cs typeface="Arial" panose="020B0604020202020204" pitchFamily="34" charset="0"/>
            </a:rPr>
            <a:t>Emergency department visits</a:t>
          </a:r>
        </a:p>
      </dsp:txBody>
      <dsp:txXfrm>
        <a:off x="1462999" y="1314496"/>
        <a:ext cx="1408814" cy="657248"/>
      </dsp:txXfrm>
    </dsp:sp>
    <dsp:sp modelId="{484F77B1-E3AA-4CA0-99A4-0B5F08DBF462}">
      <dsp:nvSpPr>
        <dsp:cNvPr id="0" name=""/>
        <dsp:cNvSpPr/>
      </dsp:nvSpPr>
      <dsp:spPr>
        <a:xfrm>
          <a:off x="722468" y="1971744"/>
          <a:ext cx="2889875" cy="657248"/>
        </a:xfrm>
        <a:prstGeom prst="trapezoid">
          <a:avLst>
            <a:gd name="adj" fmla="val 54962"/>
          </a:avLst>
        </a:prstGeom>
        <a:solidFill>
          <a:schemeClr val="accent2">
            <a:shade val="80000"/>
            <a:hueOff val="492540"/>
            <a:satOff val="-34778"/>
            <a:lumOff val="223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solidFill>
                <a:schemeClr val="bg1"/>
              </a:solidFill>
              <a:latin typeface="Arial" panose="020B0604020202020204" pitchFamily="34" charset="0"/>
              <a:cs typeface="Arial" panose="020B0604020202020204" pitchFamily="34" charset="0"/>
            </a:rPr>
            <a:t>Doctor visits</a:t>
          </a:r>
        </a:p>
      </dsp:txBody>
      <dsp:txXfrm>
        <a:off x="1228197" y="1971744"/>
        <a:ext cx="1878418" cy="657248"/>
      </dsp:txXfrm>
    </dsp:sp>
    <dsp:sp modelId="{9E54551C-805F-4F67-81DE-275B97B8C20D}">
      <dsp:nvSpPr>
        <dsp:cNvPr id="0" name=""/>
        <dsp:cNvSpPr/>
      </dsp:nvSpPr>
      <dsp:spPr>
        <a:xfrm>
          <a:off x="361234" y="2628992"/>
          <a:ext cx="3612344" cy="657248"/>
        </a:xfrm>
        <a:prstGeom prst="trapezoid">
          <a:avLst>
            <a:gd name="adj" fmla="val 54962"/>
          </a:avLst>
        </a:prstGeom>
        <a:solidFill>
          <a:schemeClr val="accent2">
            <a:shade val="80000"/>
            <a:hueOff val="656719"/>
            <a:satOff val="-46371"/>
            <a:lumOff val="297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solidFill>
                <a:schemeClr val="bg1"/>
              </a:solidFill>
              <a:latin typeface="Arial" panose="020B0604020202020204" pitchFamily="34" charset="0"/>
              <a:cs typeface="Arial" panose="020B0604020202020204" pitchFamily="34" charset="0"/>
            </a:rPr>
            <a:t>Asthma attacks, medication use, symptoms</a:t>
          </a:r>
        </a:p>
      </dsp:txBody>
      <dsp:txXfrm>
        <a:off x="993394" y="2628992"/>
        <a:ext cx="2348023" cy="657248"/>
      </dsp:txXfrm>
    </dsp:sp>
    <dsp:sp modelId="{18076EEF-F2DB-4E52-8C0C-3199CAEA1B8C}">
      <dsp:nvSpPr>
        <dsp:cNvPr id="0" name=""/>
        <dsp:cNvSpPr/>
      </dsp:nvSpPr>
      <dsp:spPr>
        <a:xfrm>
          <a:off x="0" y="3286239"/>
          <a:ext cx="4334812" cy="657248"/>
        </a:xfrm>
        <a:prstGeom prst="trapezoid">
          <a:avLst>
            <a:gd name="adj" fmla="val 54962"/>
          </a:avLst>
        </a:prstGeom>
        <a:solidFill>
          <a:schemeClr val="accent2">
            <a:shade val="80000"/>
            <a:hueOff val="820899"/>
            <a:satOff val="-57964"/>
            <a:lumOff val="37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solidFill>
                <a:schemeClr val="bg1"/>
              </a:solidFill>
              <a:latin typeface="Arial" panose="020B0604020202020204" pitchFamily="34" charset="0"/>
              <a:cs typeface="Arial" panose="020B0604020202020204" pitchFamily="34" charset="0"/>
            </a:rPr>
            <a:t>Unnoticed physiological changes</a:t>
          </a:r>
        </a:p>
      </dsp:txBody>
      <dsp:txXfrm>
        <a:off x="758592" y="3286239"/>
        <a:ext cx="2817628" cy="65724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0.89539</cdr:x>
      <cdr:y>0.56435</cdr:y>
    </cdr:from>
    <cdr:to>
      <cdr:x>1</cdr:x>
      <cdr:y>0.86006</cdr:y>
    </cdr:to>
    <cdr:sp macro="" textlink="">
      <cdr:nvSpPr>
        <cdr:cNvPr id="2" name="TextBox 1"/>
        <cdr:cNvSpPr txBox="1"/>
      </cdr:nvSpPr>
      <cdr:spPr>
        <a:xfrm xmlns:a="http://schemas.openxmlformats.org/drawingml/2006/main">
          <a:off x="7679260" y="1424811"/>
          <a:ext cx="897182" cy="7465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100" b="0" dirty="0">
              <a:solidFill>
                <a:srgbClr val="0070C0"/>
              </a:solidFill>
              <a:latin typeface="Arial" panose="020B0604020202020204" pitchFamily="34" charset="0"/>
              <a:cs typeface="Arial" panose="020B0604020202020204" pitchFamily="34" charset="0"/>
            </a:rPr>
            <a:t>Legal</a:t>
          </a:r>
          <a:r>
            <a:rPr lang="en-GB" sz="1100" b="0" baseline="0" dirty="0">
              <a:solidFill>
                <a:srgbClr val="0070C0"/>
              </a:solidFill>
              <a:latin typeface="Arial" panose="020B0604020202020204" pitchFamily="34" charset="0"/>
              <a:cs typeface="Arial" panose="020B0604020202020204" pitchFamily="34" charset="0"/>
            </a:rPr>
            <a:t> </a:t>
          </a:r>
          <a:r>
            <a:rPr lang="en-GB" sz="1100" b="0" baseline="0" dirty="0" smtClean="0">
              <a:solidFill>
                <a:srgbClr val="0070C0"/>
              </a:solidFill>
              <a:latin typeface="Arial" panose="020B0604020202020204" pitchFamily="34" charset="0"/>
              <a:cs typeface="Arial" panose="020B0604020202020204" pitchFamily="34" charset="0"/>
            </a:rPr>
            <a:t>NO</a:t>
          </a:r>
          <a:r>
            <a:rPr lang="en-GB" sz="1100" b="0" baseline="-25000" dirty="0" smtClean="0">
              <a:solidFill>
                <a:srgbClr val="0070C0"/>
              </a:solidFill>
              <a:latin typeface="Arial" panose="020B0604020202020204" pitchFamily="34" charset="0"/>
              <a:cs typeface="Arial" panose="020B0604020202020204" pitchFamily="34" charset="0"/>
            </a:rPr>
            <a:t>2 </a:t>
          </a:r>
          <a:r>
            <a:rPr lang="en-GB" sz="1100" b="0" baseline="0" dirty="0" smtClean="0">
              <a:solidFill>
                <a:srgbClr val="0070C0"/>
              </a:solidFill>
              <a:latin typeface="Arial" panose="020B0604020202020204" pitchFamily="34" charset="0"/>
              <a:cs typeface="Arial" panose="020B0604020202020204" pitchFamily="34" charset="0"/>
            </a:rPr>
            <a:t>limit</a:t>
          </a:r>
          <a:r>
            <a:rPr lang="en-GB" sz="1100" b="0" baseline="0" dirty="0">
              <a:solidFill>
                <a:srgbClr val="0070C0"/>
              </a:solidFill>
              <a:latin typeface="Arial" panose="020B0604020202020204" pitchFamily="34" charset="0"/>
              <a:cs typeface="Arial" panose="020B0604020202020204" pitchFamily="34" charset="0"/>
            </a:rPr>
            <a:t>: </a:t>
          </a:r>
          <a:endParaRPr lang="en-GB" sz="1100" b="0" baseline="0" dirty="0" smtClean="0">
            <a:solidFill>
              <a:srgbClr val="0070C0"/>
            </a:solidFill>
            <a:latin typeface="Arial" panose="020B0604020202020204" pitchFamily="34" charset="0"/>
            <a:cs typeface="Arial" panose="020B0604020202020204" pitchFamily="34" charset="0"/>
          </a:endParaRPr>
        </a:p>
        <a:p xmlns:a="http://schemas.openxmlformats.org/drawingml/2006/main">
          <a:pPr algn="ctr"/>
          <a:r>
            <a:rPr lang="en-GB" sz="1100" b="0" baseline="0" dirty="0" smtClean="0">
              <a:solidFill>
                <a:srgbClr val="0070C0"/>
              </a:solidFill>
              <a:latin typeface="Arial" panose="020B0604020202020204" pitchFamily="34" charset="0"/>
              <a:cs typeface="Arial" panose="020B0604020202020204" pitchFamily="34" charset="0"/>
            </a:rPr>
            <a:t>40 </a:t>
          </a:r>
          <a:r>
            <a:rPr lang="en-GB" sz="1100" b="0" i="1" baseline="0" dirty="0">
              <a:solidFill>
                <a:srgbClr val="0070C0"/>
              </a:solidFill>
              <a:latin typeface="Arial" panose="020B0604020202020204" pitchFamily="34" charset="0"/>
              <a:cs typeface="Arial" panose="020B0604020202020204" pitchFamily="34" charset="0"/>
            </a:rPr>
            <a:t>µ</a:t>
          </a:r>
          <a:r>
            <a:rPr lang="en-GB" sz="1100" b="0" baseline="0" dirty="0">
              <a:solidFill>
                <a:srgbClr val="0070C0"/>
              </a:solidFill>
              <a:latin typeface="Arial" panose="020B0604020202020204" pitchFamily="34" charset="0"/>
              <a:cs typeface="Arial" panose="020B0604020202020204" pitchFamily="34" charset="0"/>
            </a:rPr>
            <a:t>g/m</a:t>
          </a:r>
          <a:r>
            <a:rPr lang="en-GB" sz="1100" b="0" baseline="30000" dirty="0">
              <a:solidFill>
                <a:srgbClr val="0070C0"/>
              </a:solidFill>
              <a:latin typeface="Arial" panose="020B0604020202020204" pitchFamily="34" charset="0"/>
              <a:cs typeface="Arial" panose="020B0604020202020204" pitchFamily="34" charset="0"/>
            </a:rPr>
            <a:t>3</a:t>
          </a:r>
        </a:p>
      </cdr:txBody>
    </cdr:sp>
  </cdr:relSizeAnchor>
  <cdr:relSizeAnchor xmlns:cdr="http://schemas.openxmlformats.org/drawingml/2006/chartDrawing">
    <cdr:from>
      <cdr:x>0.8933</cdr:x>
      <cdr:y>0.68206</cdr:y>
    </cdr:from>
    <cdr:to>
      <cdr:x>0.91163</cdr:x>
      <cdr:y>0.68206</cdr:y>
    </cdr:to>
    <cdr:cxnSp macro="">
      <cdr:nvCxnSpPr>
        <cdr:cNvPr id="4" name="Straight Arrow Connector 3"/>
        <cdr:cNvCxnSpPr/>
      </cdr:nvCxnSpPr>
      <cdr:spPr>
        <a:xfrm xmlns:a="http://schemas.openxmlformats.org/drawingml/2006/main" flipH="1">
          <a:off x="12068147" y="4032264"/>
          <a:ext cx="247632" cy="0"/>
        </a:xfrm>
        <a:prstGeom xmlns:a="http://schemas.openxmlformats.org/drawingml/2006/main" prst="straightConnector1">
          <a:avLst/>
        </a:prstGeom>
        <a:ln xmlns:a="http://schemas.openxmlformats.org/drawingml/2006/main" w="19050">
          <a:solidFill>
            <a:srgbClr val="0070C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0.70279</cdr:x>
      <cdr:y>0.07066</cdr:y>
    </cdr:from>
    <cdr:to>
      <cdr:x>0.79113</cdr:x>
      <cdr:y>0.43996</cdr:y>
    </cdr:to>
    <cdr:sp macro="" textlink="">
      <cdr:nvSpPr>
        <cdr:cNvPr id="8" name="TextBox 7"/>
        <cdr:cNvSpPr txBox="1"/>
      </cdr:nvSpPr>
      <cdr:spPr>
        <a:xfrm xmlns:a="http://schemas.openxmlformats.org/drawingml/2006/main">
          <a:off x="6027410" y="178395"/>
          <a:ext cx="757643" cy="9323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100" dirty="0">
              <a:solidFill>
                <a:srgbClr val="FF0000"/>
              </a:solidFill>
              <a:latin typeface="Arial" panose="020B0604020202020204" pitchFamily="34" charset="0"/>
              <a:cs typeface="Arial" panose="020B0604020202020204" pitchFamily="34" charset="0"/>
            </a:rPr>
            <a:t>23/3/20: first national </a:t>
          </a:r>
          <a:r>
            <a:rPr lang="en-GB" sz="1100" dirty="0" err="1">
              <a:solidFill>
                <a:srgbClr val="FF0000"/>
              </a:solidFill>
              <a:latin typeface="Arial" panose="020B0604020202020204" pitchFamily="34" charset="0"/>
              <a:cs typeface="Arial" panose="020B0604020202020204" pitchFamily="34" charset="0"/>
            </a:rPr>
            <a:t>Covid</a:t>
          </a:r>
          <a:r>
            <a:rPr lang="en-GB" sz="1100" dirty="0">
              <a:solidFill>
                <a:srgbClr val="FF0000"/>
              </a:solidFill>
              <a:latin typeface="Arial" panose="020B0604020202020204" pitchFamily="34" charset="0"/>
              <a:cs typeface="Arial" panose="020B0604020202020204" pitchFamily="34" charset="0"/>
            </a:rPr>
            <a:t> lockdow</a:t>
          </a:r>
          <a:r>
            <a:rPr lang="en-GB" sz="1100" dirty="0">
              <a:solidFill>
                <a:schemeClr val="tx1">
                  <a:lumMod val="50000"/>
                  <a:lumOff val="50000"/>
                </a:schemeClr>
              </a:solidFill>
              <a:latin typeface="Arial" panose="020B0604020202020204" pitchFamily="34" charset="0"/>
              <a:cs typeface="Arial" panose="020B0604020202020204" pitchFamily="34" charset="0"/>
            </a:rPr>
            <a:t>n</a:t>
          </a:r>
        </a:p>
      </cdr:txBody>
    </cdr:sp>
  </cdr:relSizeAnchor>
  <cdr:relSizeAnchor xmlns:cdr="http://schemas.openxmlformats.org/drawingml/2006/chartDrawing">
    <cdr:from>
      <cdr:x>0.74595</cdr:x>
      <cdr:y>0.44683</cdr:y>
    </cdr:from>
    <cdr:to>
      <cdr:x>0.74618</cdr:x>
      <cdr:y>0.55872</cdr:y>
    </cdr:to>
    <cdr:cxnSp macro="">
      <cdr:nvCxnSpPr>
        <cdr:cNvPr id="10" name="Straight Arrow Connector 9"/>
        <cdr:cNvCxnSpPr/>
      </cdr:nvCxnSpPr>
      <cdr:spPr>
        <a:xfrm xmlns:a="http://schemas.openxmlformats.org/drawingml/2006/main" flipH="1">
          <a:off x="6295697" y="1128118"/>
          <a:ext cx="1918" cy="282499"/>
        </a:xfrm>
        <a:prstGeom xmlns:a="http://schemas.openxmlformats.org/drawingml/2006/main" prst="straightConnector1">
          <a:avLst/>
        </a:prstGeom>
        <a:ln xmlns:a="http://schemas.openxmlformats.org/drawingml/2006/main" w="1905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0.6264</cdr:x>
      <cdr:y>0.01927</cdr:y>
    </cdr:from>
    <cdr:to>
      <cdr:x>0.70811</cdr:x>
      <cdr:y>0.37139</cdr:y>
    </cdr:to>
    <cdr:sp macro="" textlink="">
      <cdr:nvSpPr>
        <cdr:cNvPr id="22" name="TextBox 21"/>
        <cdr:cNvSpPr txBox="1"/>
      </cdr:nvSpPr>
      <cdr:spPr>
        <a:xfrm xmlns:a="http://schemas.openxmlformats.org/drawingml/2006/main">
          <a:off x="5286704" y="48649"/>
          <a:ext cx="689608" cy="8890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100" dirty="0">
              <a:solidFill>
                <a:schemeClr val="tx1">
                  <a:lumMod val="50000"/>
                  <a:lumOff val="50000"/>
                </a:schemeClr>
              </a:solidFill>
              <a:latin typeface="Arial" panose="020B0604020202020204" pitchFamily="34" charset="0"/>
              <a:cs typeface="Arial" panose="020B0604020202020204" pitchFamily="34" charset="0"/>
            </a:rPr>
            <a:t>8/4/19: London ULEZ starts</a:t>
          </a:r>
        </a:p>
      </cdr:txBody>
    </cdr:sp>
  </cdr:relSizeAnchor>
  <cdr:relSizeAnchor xmlns:cdr="http://schemas.openxmlformats.org/drawingml/2006/chartDrawing">
    <cdr:from>
      <cdr:x>0.66392</cdr:x>
      <cdr:y>0.30934</cdr:y>
    </cdr:from>
    <cdr:to>
      <cdr:x>0.66486</cdr:x>
      <cdr:y>0.50376</cdr:y>
    </cdr:to>
    <cdr:cxnSp macro="">
      <cdr:nvCxnSpPr>
        <cdr:cNvPr id="24" name="Straight Arrow Connector 23"/>
        <cdr:cNvCxnSpPr/>
      </cdr:nvCxnSpPr>
      <cdr:spPr>
        <a:xfrm xmlns:a="http://schemas.openxmlformats.org/drawingml/2006/main">
          <a:off x="8969376" y="1828800"/>
          <a:ext cx="12700" cy="1149350"/>
        </a:xfrm>
        <a:prstGeom xmlns:a="http://schemas.openxmlformats.org/drawingml/2006/main" prst="straightConnector1">
          <a:avLst/>
        </a:prstGeom>
        <a:ln xmlns:a="http://schemas.openxmlformats.org/drawingml/2006/main" w="19050">
          <a:solidFill>
            <a:schemeClr val="tx1">
              <a:lumMod val="50000"/>
              <a:lumOff val="50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0.05509</cdr:x>
      <cdr:y>0.0474</cdr:y>
    </cdr:from>
    <cdr:to>
      <cdr:x>0.15839</cdr:x>
      <cdr:y>0.3024</cdr:y>
    </cdr:to>
    <cdr:sp macro="" textlink="">
      <cdr:nvSpPr>
        <cdr:cNvPr id="26" name="TextBox 25"/>
        <cdr:cNvSpPr txBox="1"/>
      </cdr:nvSpPr>
      <cdr:spPr>
        <a:xfrm xmlns:a="http://schemas.openxmlformats.org/drawingml/2006/main">
          <a:off x="472487" y="119673"/>
          <a:ext cx="885946" cy="6438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dirty="0">
              <a:solidFill>
                <a:schemeClr val="tx1">
                  <a:lumMod val="50000"/>
                  <a:lumOff val="50000"/>
                </a:schemeClr>
              </a:solidFill>
              <a:latin typeface="Arial" panose="020B0604020202020204" pitchFamily="34" charset="0"/>
              <a:cs typeface="Arial" panose="020B0604020202020204" pitchFamily="34" charset="0"/>
            </a:rPr>
            <a:t>3/1/12:</a:t>
          </a:r>
        </a:p>
        <a:p xmlns:a="http://schemas.openxmlformats.org/drawingml/2006/main">
          <a:r>
            <a:rPr lang="en-GB" sz="1100" dirty="0">
              <a:solidFill>
                <a:schemeClr val="tx1">
                  <a:lumMod val="50000"/>
                  <a:lumOff val="50000"/>
                </a:schemeClr>
              </a:solidFill>
              <a:latin typeface="Arial" panose="020B0604020202020204" pitchFamily="34" charset="0"/>
              <a:cs typeface="Arial" panose="020B0604020202020204" pitchFamily="34" charset="0"/>
            </a:rPr>
            <a:t>London LEZ</a:t>
          </a:r>
          <a:r>
            <a:rPr lang="en-GB" sz="1100" baseline="0" dirty="0">
              <a:solidFill>
                <a:schemeClr val="tx1">
                  <a:lumMod val="50000"/>
                  <a:lumOff val="50000"/>
                </a:schemeClr>
              </a:solidFill>
              <a:latin typeface="Arial" panose="020B0604020202020204" pitchFamily="34" charset="0"/>
              <a:cs typeface="Arial" panose="020B0604020202020204" pitchFamily="34" charset="0"/>
            </a:rPr>
            <a:t> starts</a:t>
          </a:r>
          <a:endParaRPr lang="en-GB" sz="1100" dirty="0">
            <a:solidFill>
              <a:schemeClr val="tx1">
                <a:lumMod val="50000"/>
                <a:lumOff val="50000"/>
              </a:schemeClr>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6DD3831-F068-49F4-8F18-BA693A5D44E4}" type="datetimeFigureOut">
              <a:rPr lang="en-GB" smtClean="0"/>
              <a:t>16/12/2022</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20E3006-5664-4913-B347-CC0E250E7631}" type="slidenum">
              <a:rPr lang="en-GB" smtClean="0"/>
              <a:t>‹#›</a:t>
            </a:fld>
            <a:endParaRPr lang="en-GB"/>
          </a:p>
        </p:txBody>
      </p:sp>
    </p:spTree>
    <p:extLst>
      <p:ext uri="{BB962C8B-B14F-4D97-AF65-F5344CB8AC3E}">
        <p14:creationId xmlns:p14="http://schemas.microsoft.com/office/powerpoint/2010/main" val="4220708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94550B1-D57E-3344-A258-A4489C3A0F92}" type="datetimeFigureOut">
              <a:rPr lang="en-US" smtClean="0"/>
              <a:t>12/16/2022</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3920516-AA53-C240-9956-211695846ADB}" type="slidenum">
              <a:rPr lang="en-US" smtClean="0"/>
              <a:t>‹#›</a:t>
            </a:fld>
            <a:endParaRPr lang="en-US"/>
          </a:p>
        </p:txBody>
      </p:sp>
    </p:spTree>
    <p:extLst>
      <p:ext uri="{BB962C8B-B14F-4D97-AF65-F5344CB8AC3E}">
        <p14:creationId xmlns:p14="http://schemas.microsoft.com/office/powerpoint/2010/main" val="1199917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20516-AA53-C240-9956-211695846ADB}" type="slidenum">
              <a:rPr lang="en-US" smtClean="0"/>
              <a:t>1</a:t>
            </a:fld>
            <a:endParaRPr lang="en-US"/>
          </a:p>
        </p:txBody>
      </p:sp>
    </p:spTree>
    <p:extLst>
      <p:ext uri="{BB962C8B-B14F-4D97-AF65-F5344CB8AC3E}">
        <p14:creationId xmlns:p14="http://schemas.microsoft.com/office/powerpoint/2010/main" val="142291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20516-AA53-C240-9956-211695846ADB}" type="slidenum">
              <a:rPr lang="en-US" smtClean="0"/>
              <a:t>3</a:t>
            </a:fld>
            <a:endParaRPr lang="en-US" dirty="0"/>
          </a:p>
        </p:txBody>
      </p:sp>
    </p:spTree>
    <p:extLst>
      <p:ext uri="{BB962C8B-B14F-4D97-AF65-F5344CB8AC3E}">
        <p14:creationId xmlns:p14="http://schemas.microsoft.com/office/powerpoint/2010/main" val="191256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20516-AA53-C240-9956-211695846AD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22141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20516-AA53-C240-9956-211695846ADB}" type="slidenum">
              <a:rPr lang="en-US" smtClean="0"/>
              <a:t>33</a:t>
            </a:fld>
            <a:endParaRPr lang="en-US"/>
          </a:p>
        </p:txBody>
      </p:sp>
    </p:spTree>
    <p:extLst>
      <p:ext uri="{BB962C8B-B14F-4D97-AF65-F5344CB8AC3E}">
        <p14:creationId xmlns:p14="http://schemas.microsoft.com/office/powerpoint/2010/main" val="1380553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20516-AA53-C240-9956-211695846ADB}" type="slidenum">
              <a:rPr lang="en-US" smtClean="0"/>
              <a:t>38</a:t>
            </a:fld>
            <a:endParaRPr lang="en-US"/>
          </a:p>
        </p:txBody>
      </p:sp>
    </p:spTree>
    <p:extLst>
      <p:ext uri="{BB962C8B-B14F-4D97-AF65-F5344CB8AC3E}">
        <p14:creationId xmlns:p14="http://schemas.microsoft.com/office/powerpoint/2010/main" val="3501841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920516-AA53-C240-9956-211695846ADB}" type="slidenum">
              <a:rPr lang="en-US" smtClean="0"/>
              <a:t>50</a:t>
            </a:fld>
            <a:endParaRPr lang="en-US"/>
          </a:p>
        </p:txBody>
      </p:sp>
    </p:spTree>
    <p:extLst>
      <p:ext uri="{BB962C8B-B14F-4D97-AF65-F5344CB8AC3E}">
        <p14:creationId xmlns:p14="http://schemas.microsoft.com/office/powerpoint/2010/main" val="422417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8803BA-4121-4784-9550-25A471FB7482}"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199805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EF737-BCAF-46D9-A2E3-4DC91D312A3C}"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47870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DAB19E-9B7A-4B0A-B9FB-7AE52D39ACEA}"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410535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Coloured Background">
    <p:spTree>
      <p:nvGrpSpPr>
        <p:cNvPr id="1" name=""/>
        <p:cNvGrpSpPr/>
        <p:nvPr/>
      </p:nvGrpSpPr>
      <p:grpSpPr>
        <a:xfrm>
          <a:off x="0" y="0"/>
          <a:ext cx="0" cy="0"/>
          <a:chOff x="0" y="0"/>
          <a:chExt cx="0" cy="0"/>
        </a:xfrm>
      </p:grpSpPr>
      <p:sp>
        <p:nvSpPr>
          <p:cNvPr id="9" name="Rectangle 8"/>
          <p:cNvSpPr/>
          <p:nvPr userDrawn="1"/>
        </p:nvSpPr>
        <p:spPr>
          <a:xfrm>
            <a:off x="360000" y="360000"/>
            <a:ext cx="8409350" cy="5112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sp>
        <p:nvSpPr>
          <p:cNvPr id="2" name="Title 1"/>
          <p:cNvSpPr>
            <a:spLocks noGrp="1"/>
          </p:cNvSpPr>
          <p:nvPr>
            <p:ph type="ctrTitle"/>
          </p:nvPr>
        </p:nvSpPr>
        <p:spPr>
          <a:xfrm>
            <a:off x="720000" y="720000"/>
            <a:ext cx="6559200" cy="1692771"/>
          </a:xfrm>
        </p:spPr>
        <p:txBody>
          <a:bodyPr/>
          <a:lstStyle>
            <a:lvl1pPr>
              <a:defRPr>
                <a:solidFill>
                  <a:srgbClr val="FFFFFF"/>
                </a:solidFill>
              </a:defRPr>
            </a:lvl1pPr>
          </a:lstStyle>
          <a:p>
            <a:r>
              <a:rPr lang="en-US"/>
              <a:t>Click to edit Master title style</a:t>
            </a:r>
            <a:endParaRPr lang="en-GB"/>
          </a:p>
        </p:txBody>
      </p:sp>
      <p:sp>
        <p:nvSpPr>
          <p:cNvPr id="3" name="Subtitle 2"/>
          <p:cNvSpPr>
            <a:spLocks noGrp="1"/>
          </p:cNvSpPr>
          <p:nvPr>
            <p:ph type="subTitle" idx="1"/>
          </p:nvPr>
        </p:nvSpPr>
        <p:spPr>
          <a:xfrm>
            <a:off x="720000" y="2566800"/>
            <a:ext cx="6559200" cy="359073"/>
          </a:xfrm>
        </p:spPr>
        <p:txBody>
          <a:bodyPr>
            <a:noAutofit/>
          </a:bodyPr>
          <a:lstStyle>
            <a:lvl1pPr marL="0" indent="0" algn="l">
              <a:lnSpc>
                <a:spcPts val="2800"/>
              </a:lnSpc>
              <a:buNone/>
              <a:defRPr sz="26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8" name="Rectangle 7"/>
          <p:cNvSpPr/>
          <p:nvPr userDrawn="1"/>
        </p:nvSpPr>
        <p:spPr>
          <a:xfrm>
            <a:off x="360000" y="5472000"/>
            <a:ext cx="8401050" cy="1476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5922000"/>
            <a:ext cx="1296000" cy="57483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298" y="5661248"/>
            <a:ext cx="3224791" cy="344425"/>
          </a:xfrm>
          <a:prstGeom prst="rect">
            <a:avLst/>
          </a:prstGeom>
        </p:spPr>
      </p:pic>
      <p:sp>
        <p:nvSpPr>
          <p:cNvPr id="15" name="Picture Placeholder 14"/>
          <p:cNvSpPr>
            <a:spLocks noGrp="1"/>
          </p:cNvSpPr>
          <p:nvPr>
            <p:ph type="pic" sz="quarter" idx="10" hasCustomPrompt="1"/>
          </p:nvPr>
        </p:nvSpPr>
        <p:spPr>
          <a:xfrm>
            <a:off x="36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6" name="Picture Placeholder 14"/>
          <p:cNvSpPr>
            <a:spLocks noGrp="1"/>
          </p:cNvSpPr>
          <p:nvPr>
            <p:ph type="pic" sz="quarter" idx="11" hasCustomPrompt="1"/>
          </p:nvPr>
        </p:nvSpPr>
        <p:spPr>
          <a:xfrm>
            <a:off x="153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7" name="Picture Placeholder 14"/>
          <p:cNvSpPr>
            <a:spLocks noGrp="1"/>
          </p:cNvSpPr>
          <p:nvPr>
            <p:ph type="pic" sz="quarter" idx="12" hasCustomPrompt="1"/>
          </p:nvPr>
        </p:nvSpPr>
        <p:spPr>
          <a:xfrm>
            <a:off x="270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CAMPAIGN</a:t>
            </a:r>
          </a:p>
          <a:p>
            <a:r>
              <a:rPr lang="en-GB"/>
              <a:t>LOGO</a:t>
            </a:r>
          </a:p>
        </p:txBody>
      </p:sp>
    </p:spTree>
    <p:extLst>
      <p:ext uri="{BB962C8B-B14F-4D97-AF65-F5344CB8AC3E}">
        <p14:creationId xmlns:p14="http://schemas.microsoft.com/office/powerpoint/2010/main" val="1414541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93C188-C167-412F-8AEE-D883346C7F51}"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57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401DCE-61B9-4DBA-AA99-5D17E9AE87CC}"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69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0CC7A6-4884-4D5C-B38E-78D067B7BD4F}"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92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616BB-7FA5-4020-8F6A-2ED1AEAC5843}"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287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B82D3A-4C4C-4CA3-9F7E-495057321837}" type="datetime1">
              <a:rPr lang="en-US" smtClean="0">
                <a:solidFill>
                  <a:prstClr val="black">
                    <a:tint val="75000"/>
                  </a:prstClr>
                </a:solidFill>
              </a:rPr>
              <a:t>12/16/2022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887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336910-FAA9-4681-B07E-128BB2F0E603}" type="datetime1">
              <a:rPr lang="en-US" smtClean="0">
                <a:solidFill>
                  <a:prstClr val="black">
                    <a:tint val="75000"/>
                  </a:prstClr>
                </a:solidFill>
              </a:rPr>
              <a:t>12/16/2022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822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41B10-D5F0-455C-8AC4-EF5CF8C9F9D8}" type="datetime1">
              <a:rPr lang="en-US" smtClean="0">
                <a:solidFill>
                  <a:prstClr val="black">
                    <a:tint val="75000"/>
                  </a:prstClr>
                </a:solidFill>
              </a:rPr>
              <a:t>12/16/2022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430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B9889-D6CF-423C-A42C-41C0A69831C0}"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546747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09C676-F225-408E-B4F5-F66E52A5C0AE}"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56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D069B5-803A-4889-A92A-2466C9A260AB}"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825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258A7-2D3A-4D79-8555-D23FCE29FDDB}"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932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BA759-1828-47D8-AED0-783837F9FEEC}"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888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Slide with Coloured Background">
    <p:spTree>
      <p:nvGrpSpPr>
        <p:cNvPr id="1" name=""/>
        <p:cNvGrpSpPr/>
        <p:nvPr/>
      </p:nvGrpSpPr>
      <p:grpSpPr>
        <a:xfrm>
          <a:off x="0" y="0"/>
          <a:ext cx="0" cy="0"/>
          <a:chOff x="0" y="0"/>
          <a:chExt cx="0" cy="0"/>
        </a:xfrm>
      </p:grpSpPr>
      <p:sp>
        <p:nvSpPr>
          <p:cNvPr id="9" name="Rectangle 8"/>
          <p:cNvSpPr/>
          <p:nvPr userDrawn="1"/>
        </p:nvSpPr>
        <p:spPr>
          <a:xfrm>
            <a:off x="360000" y="360000"/>
            <a:ext cx="8409350" cy="5112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sp>
        <p:nvSpPr>
          <p:cNvPr id="2" name="Title 1"/>
          <p:cNvSpPr>
            <a:spLocks noGrp="1"/>
          </p:cNvSpPr>
          <p:nvPr>
            <p:ph type="ctrTitle"/>
          </p:nvPr>
        </p:nvSpPr>
        <p:spPr>
          <a:xfrm>
            <a:off x="720000" y="720000"/>
            <a:ext cx="6559200" cy="1692771"/>
          </a:xfrm>
        </p:spPr>
        <p:txBody>
          <a:bodyPr/>
          <a:lstStyle>
            <a:lvl1pPr>
              <a:defRPr>
                <a:solidFill>
                  <a:srgbClr val="FFFFFF"/>
                </a:solidFill>
              </a:defRPr>
            </a:lvl1pPr>
          </a:lstStyle>
          <a:p>
            <a:r>
              <a:rPr lang="en-US"/>
              <a:t>Click to edit Master title style</a:t>
            </a:r>
            <a:endParaRPr lang="en-GB"/>
          </a:p>
        </p:txBody>
      </p:sp>
      <p:sp>
        <p:nvSpPr>
          <p:cNvPr id="3" name="Subtitle 2"/>
          <p:cNvSpPr>
            <a:spLocks noGrp="1"/>
          </p:cNvSpPr>
          <p:nvPr>
            <p:ph type="subTitle" idx="1"/>
          </p:nvPr>
        </p:nvSpPr>
        <p:spPr>
          <a:xfrm>
            <a:off x="720000" y="2566800"/>
            <a:ext cx="6559200" cy="359073"/>
          </a:xfrm>
        </p:spPr>
        <p:txBody>
          <a:bodyPr>
            <a:noAutofit/>
          </a:bodyPr>
          <a:lstStyle>
            <a:lvl1pPr marL="0" indent="0" algn="l">
              <a:lnSpc>
                <a:spcPts val="2800"/>
              </a:lnSpc>
              <a:buNone/>
              <a:defRPr sz="26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8" name="Rectangle 7"/>
          <p:cNvSpPr/>
          <p:nvPr userDrawn="1"/>
        </p:nvSpPr>
        <p:spPr>
          <a:xfrm>
            <a:off x="360000" y="5472000"/>
            <a:ext cx="8401050" cy="1476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5922000"/>
            <a:ext cx="1296000" cy="57483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298" y="5661248"/>
            <a:ext cx="3224791" cy="344425"/>
          </a:xfrm>
          <a:prstGeom prst="rect">
            <a:avLst/>
          </a:prstGeom>
        </p:spPr>
      </p:pic>
      <p:sp>
        <p:nvSpPr>
          <p:cNvPr id="15" name="Picture Placeholder 14"/>
          <p:cNvSpPr>
            <a:spLocks noGrp="1"/>
          </p:cNvSpPr>
          <p:nvPr>
            <p:ph type="pic" sz="quarter" idx="10" hasCustomPrompt="1"/>
          </p:nvPr>
        </p:nvSpPr>
        <p:spPr>
          <a:xfrm>
            <a:off x="36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6" name="Picture Placeholder 14"/>
          <p:cNvSpPr>
            <a:spLocks noGrp="1"/>
          </p:cNvSpPr>
          <p:nvPr>
            <p:ph type="pic" sz="quarter" idx="11" hasCustomPrompt="1"/>
          </p:nvPr>
        </p:nvSpPr>
        <p:spPr>
          <a:xfrm>
            <a:off x="153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7" name="Picture Placeholder 14"/>
          <p:cNvSpPr>
            <a:spLocks noGrp="1"/>
          </p:cNvSpPr>
          <p:nvPr>
            <p:ph type="pic" sz="quarter" idx="12" hasCustomPrompt="1"/>
          </p:nvPr>
        </p:nvSpPr>
        <p:spPr>
          <a:xfrm>
            <a:off x="270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CAMPAIGN</a:t>
            </a:r>
          </a:p>
          <a:p>
            <a:r>
              <a:rPr lang="en-GB"/>
              <a:t>LOGO</a:t>
            </a:r>
          </a:p>
        </p:txBody>
      </p:sp>
    </p:spTree>
    <p:extLst>
      <p:ext uri="{BB962C8B-B14F-4D97-AF65-F5344CB8AC3E}">
        <p14:creationId xmlns:p14="http://schemas.microsoft.com/office/powerpoint/2010/main" val="3531409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D56ED8-6773-4F77-864C-CD36C9BCB5DB}" type="datetime1">
              <a:rPr lang="en-US" smtClean="0">
                <a:solidFill>
                  <a:prstClr val="black">
                    <a:tint val="75000"/>
                  </a:prstClr>
                </a:solidFill>
              </a:rPr>
              <a:t>12/16/2022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2540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F1B61D0-B9D2-4C4B-9651-BECF8A1953AC}" type="datetime1">
              <a:rPr lang="en-US" smtClean="0">
                <a:solidFill>
                  <a:prstClr val="black">
                    <a:tint val="75000"/>
                  </a:prstClr>
                </a:solidFill>
              </a:rPr>
              <a:t>12/16/2022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7768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D782C3-FE7C-4E4B-B9ED-479AB236A3F2}" type="datetime1">
              <a:rPr lang="en-US" smtClean="0">
                <a:solidFill>
                  <a:prstClr val="black">
                    <a:tint val="75000"/>
                  </a:prstClr>
                </a:solidFill>
              </a:rPr>
              <a:t>12/16/2022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0588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3831F3-8B5E-4D10-BAB8-CA33B040E21B}" type="datetime1">
              <a:rPr lang="en-US" smtClean="0">
                <a:solidFill>
                  <a:prstClr val="black">
                    <a:tint val="75000"/>
                  </a:prstClr>
                </a:solidFill>
              </a:rPr>
              <a:t>12/16/2022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4775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7A3E86-DD60-4F28-A443-805BE0603333}" type="datetime1">
              <a:rPr lang="en-US" smtClean="0">
                <a:solidFill>
                  <a:prstClr val="black">
                    <a:tint val="75000"/>
                  </a:prstClr>
                </a:solidFill>
              </a:rPr>
              <a:t>12/16/2022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604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A97B3B-7EC8-47B6-AA50-C705BF2AAC19}"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6168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0986A99-5738-4F89-8259-87DBA5AC2599}" type="datetime1">
              <a:rPr lang="en-US" smtClean="0">
                <a:solidFill>
                  <a:prstClr val="black">
                    <a:tint val="75000"/>
                  </a:prstClr>
                </a:solidFill>
              </a:rPr>
              <a:t>12/16/2022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58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E6613-2C1E-4F9A-B329-8BC3303CC354}" type="datetime1">
              <a:rPr lang="en-US" smtClean="0">
                <a:solidFill>
                  <a:prstClr val="black">
                    <a:tint val="75000"/>
                  </a:prstClr>
                </a:solidFill>
              </a:rPr>
              <a:t>12/16/2022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555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CAFA8D-278C-4EA1-BC9E-BE3B349E6CAE}" type="datetime1">
              <a:rPr lang="en-US" smtClean="0">
                <a:solidFill>
                  <a:prstClr val="black">
                    <a:tint val="75000"/>
                  </a:prstClr>
                </a:solidFill>
              </a:rPr>
              <a:t>12/16/2022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972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A8FB1D-8882-470C-B824-644D99FAC913}" type="datetime1">
              <a:rPr lang="en-US" smtClean="0">
                <a:solidFill>
                  <a:prstClr val="black">
                    <a:tint val="75000"/>
                  </a:prstClr>
                </a:solidFill>
              </a:rPr>
              <a:t>12/16/2022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2940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7D0291-CCB9-409F-AD9C-872CC77A17E6}" type="datetime1">
              <a:rPr lang="en-US" smtClean="0">
                <a:solidFill>
                  <a:prstClr val="black">
                    <a:tint val="75000"/>
                  </a:prstClr>
                </a:solidFill>
              </a:rPr>
              <a:t>12/16/2022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3802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0D986ED-25E6-49B5-9358-2F2500A26852}" type="datetime1">
              <a:rPr lang="en-US" smtClean="0">
                <a:solidFill>
                  <a:prstClr val="black">
                    <a:tint val="75000"/>
                  </a:prstClr>
                </a:solidFill>
              </a:rPr>
              <a:t>12/16/2022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CBFD0-8AD7-43F5-BCE6-451B23C7A48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4776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68D1CA-F54E-45D3-94D8-24B5D647D5B7}"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261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6F76D-1D0E-48FD-89CD-4F83947DB172}"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6874934" y="6488668"/>
            <a:ext cx="660758" cy="246221"/>
          </a:xfrm>
          <a:prstGeom prst="rect">
            <a:avLst/>
          </a:prstGeom>
          <a:noFill/>
        </p:spPr>
        <p:txBody>
          <a:bodyPr wrap="none" rtlCol="0">
            <a:spAutoFit/>
          </a:bodyPr>
          <a:lstStyle/>
          <a:p>
            <a:r>
              <a:rPr lang="en-GB" sz="1000" dirty="0">
                <a:solidFill>
                  <a:prstClr val="black">
                    <a:lumMod val="50000"/>
                    <a:lumOff val="50000"/>
                  </a:prstClr>
                </a:solidFill>
                <a:latin typeface="Arial" pitchFamily="34" charset="0"/>
                <a:cs typeface="Arial" pitchFamily="34" charset="0"/>
              </a:rPr>
              <a:t>Slide </a:t>
            </a:r>
            <a:fld id="{6E13D522-C3E8-4D98-B602-83E2D495B990}" type="slidenum">
              <a:rPr lang="en-GB" sz="1000">
                <a:solidFill>
                  <a:prstClr val="black">
                    <a:lumMod val="50000"/>
                    <a:lumOff val="50000"/>
                  </a:prstClr>
                </a:solidFill>
                <a:latin typeface="Arial" pitchFamily="34" charset="0"/>
                <a:cs typeface="Arial" pitchFamily="34" charset="0"/>
              </a:rPr>
              <a:pPr/>
              <a:t>‹#›</a:t>
            </a:fld>
            <a:endParaRPr lang="en-GB" sz="1000" dirty="0">
              <a:solidFill>
                <a:prstClr val="black">
                  <a:lumMod val="50000"/>
                  <a:lumOff val="50000"/>
                </a:prstClr>
              </a:solidFill>
              <a:latin typeface="Arial" pitchFamily="34" charset="0"/>
              <a:cs typeface="Arial" pitchFamily="34" charset="0"/>
            </a:endParaRPr>
          </a:p>
        </p:txBody>
      </p:sp>
    </p:spTree>
    <p:extLst>
      <p:ext uri="{BB962C8B-B14F-4D97-AF65-F5344CB8AC3E}">
        <p14:creationId xmlns:p14="http://schemas.microsoft.com/office/powerpoint/2010/main" val="2466858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8F6335-E030-447E-B7B9-312829053964}"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544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278631-F276-4AB4-A6A0-8E620DF77EE5}"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8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32B924-AF9A-4767-B009-5E381BC0AB2C}" type="datetime1">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36604227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05E02F-FCA8-45A6-AC73-113760EEABFA}" type="datetime1">
              <a:rPr lang="en-US" smtClean="0">
                <a:solidFill>
                  <a:prstClr val="black">
                    <a:tint val="75000"/>
                  </a:prstClr>
                </a:solidFill>
              </a:rPr>
              <a:t>12/16/2022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252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FDCDD5-B44C-4E0B-9857-FFCC083AAEB5}" type="datetime1">
              <a:rPr lang="en-US" smtClean="0">
                <a:solidFill>
                  <a:prstClr val="black">
                    <a:tint val="75000"/>
                  </a:prstClr>
                </a:solidFill>
              </a:rPr>
              <a:t>12/16/2022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447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A639B-2F13-4E75-B6B6-E1854BFF66CD}" type="datetime1">
              <a:rPr lang="en-US" smtClean="0">
                <a:solidFill>
                  <a:prstClr val="black">
                    <a:tint val="75000"/>
                  </a:prstClr>
                </a:solidFill>
              </a:rPr>
              <a:t>12/16/2022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115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1A6A6-B811-44FB-8C68-841FDFDBD616}"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71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E70904-06AD-4C05-800B-6F6D3F28C3D9}"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321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BEBDF8-2F01-429B-BB0B-EE820CEB4114}"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839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D39C5E-EF87-4E47-9151-70C844577598}"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623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le Slide with Coloured Background">
    <p:spTree>
      <p:nvGrpSpPr>
        <p:cNvPr id="1" name=""/>
        <p:cNvGrpSpPr/>
        <p:nvPr/>
      </p:nvGrpSpPr>
      <p:grpSpPr>
        <a:xfrm>
          <a:off x="0" y="0"/>
          <a:ext cx="0" cy="0"/>
          <a:chOff x="0" y="0"/>
          <a:chExt cx="0" cy="0"/>
        </a:xfrm>
      </p:grpSpPr>
      <p:sp>
        <p:nvSpPr>
          <p:cNvPr id="9" name="Rectangle 8"/>
          <p:cNvSpPr/>
          <p:nvPr userDrawn="1"/>
        </p:nvSpPr>
        <p:spPr>
          <a:xfrm>
            <a:off x="360000" y="360000"/>
            <a:ext cx="8409350" cy="5112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sp>
        <p:nvSpPr>
          <p:cNvPr id="2" name="Title 1"/>
          <p:cNvSpPr>
            <a:spLocks noGrp="1"/>
          </p:cNvSpPr>
          <p:nvPr>
            <p:ph type="ctrTitle"/>
          </p:nvPr>
        </p:nvSpPr>
        <p:spPr>
          <a:xfrm>
            <a:off x="720000" y="720000"/>
            <a:ext cx="6559200" cy="1692771"/>
          </a:xfrm>
        </p:spPr>
        <p:txBody>
          <a:bodyPr/>
          <a:lstStyle>
            <a:lvl1pPr>
              <a:defRPr>
                <a:solidFill>
                  <a:srgbClr val="FFFFFF"/>
                </a:solidFill>
              </a:defRPr>
            </a:lvl1pPr>
          </a:lstStyle>
          <a:p>
            <a:r>
              <a:rPr lang="en-US"/>
              <a:t>Click to edit Master title style</a:t>
            </a:r>
            <a:endParaRPr lang="en-GB"/>
          </a:p>
        </p:txBody>
      </p:sp>
      <p:sp>
        <p:nvSpPr>
          <p:cNvPr id="3" name="Subtitle 2"/>
          <p:cNvSpPr>
            <a:spLocks noGrp="1"/>
          </p:cNvSpPr>
          <p:nvPr>
            <p:ph type="subTitle" idx="1"/>
          </p:nvPr>
        </p:nvSpPr>
        <p:spPr>
          <a:xfrm>
            <a:off x="720000" y="2566800"/>
            <a:ext cx="6559200" cy="359073"/>
          </a:xfrm>
        </p:spPr>
        <p:txBody>
          <a:bodyPr>
            <a:noAutofit/>
          </a:bodyPr>
          <a:lstStyle>
            <a:lvl1pPr marL="0" indent="0" algn="l">
              <a:lnSpc>
                <a:spcPts val="2800"/>
              </a:lnSpc>
              <a:buNone/>
              <a:defRPr sz="26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8" name="Rectangle 7"/>
          <p:cNvSpPr/>
          <p:nvPr userDrawn="1"/>
        </p:nvSpPr>
        <p:spPr>
          <a:xfrm>
            <a:off x="360000" y="5472000"/>
            <a:ext cx="8401050" cy="1476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5922000"/>
            <a:ext cx="1296000" cy="57483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298" y="5661248"/>
            <a:ext cx="3224791" cy="344425"/>
          </a:xfrm>
          <a:prstGeom prst="rect">
            <a:avLst/>
          </a:prstGeom>
        </p:spPr>
      </p:pic>
      <p:sp>
        <p:nvSpPr>
          <p:cNvPr id="15" name="Picture Placeholder 14"/>
          <p:cNvSpPr>
            <a:spLocks noGrp="1"/>
          </p:cNvSpPr>
          <p:nvPr>
            <p:ph type="pic" sz="quarter" idx="10" hasCustomPrompt="1"/>
          </p:nvPr>
        </p:nvSpPr>
        <p:spPr>
          <a:xfrm>
            <a:off x="36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6" name="Picture Placeholder 14"/>
          <p:cNvSpPr>
            <a:spLocks noGrp="1"/>
          </p:cNvSpPr>
          <p:nvPr>
            <p:ph type="pic" sz="quarter" idx="11" hasCustomPrompt="1"/>
          </p:nvPr>
        </p:nvSpPr>
        <p:spPr>
          <a:xfrm>
            <a:off x="153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7" name="Picture Placeholder 14"/>
          <p:cNvSpPr>
            <a:spLocks noGrp="1"/>
          </p:cNvSpPr>
          <p:nvPr>
            <p:ph type="pic" sz="quarter" idx="12" hasCustomPrompt="1"/>
          </p:nvPr>
        </p:nvSpPr>
        <p:spPr>
          <a:xfrm>
            <a:off x="270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CAMPAIGN</a:t>
            </a:r>
          </a:p>
          <a:p>
            <a:r>
              <a:rPr lang="en-GB"/>
              <a:t>LOGO</a:t>
            </a:r>
          </a:p>
        </p:txBody>
      </p:sp>
    </p:spTree>
    <p:extLst>
      <p:ext uri="{BB962C8B-B14F-4D97-AF65-F5344CB8AC3E}">
        <p14:creationId xmlns:p14="http://schemas.microsoft.com/office/powerpoint/2010/main" val="787937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8CC71A-3693-42EB-853E-21EC62F2A422}"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872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3B2BF9-91FA-44D1-BD73-6089B5830DDA}"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882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353F53-86B4-459E-8282-B59D83C8F410}" type="datetime1">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2654864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03177-207F-4C26-A5BD-1ED6D29D1435}"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836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A953D7-7B32-461B-A6CF-00CCE731D7B5}"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8109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1152C-5E5B-4F1D-9C69-FCB695A0D6CF}" type="datetime1">
              <a:rPr lang="en-US" smtClean="0">
                <a:solidFill>
                  <a:prstClr val="black">
                    <a:tint val="75000"/>
                  </a:prstClr>
                </a:solidFill>
              </a:rPr>
              <a:t>12/16/2022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526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375BE-75C5-4932-BC3D-E6F6B519B280}" type="datetime1">
              <a:rPr lang="en-US" smtClean="0">
                <a:solidFill>
                  <a:prstClr val="black">
                    <a:tint val="75000"/>
                  </a:prstClr>
                </a:solidFill>
              </a:rPr>
              <a:t>12/16/2022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638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48F923-36A7-4BFD-81EA-7959EC7FFE05}" type="datetime1">
              <a:rPr lang="en-US" smtClean="0">
                <a:solidFill>
                  <a:prstClr val="black">
                    <a:tint val="75000"/>
                  </a:prstClr>
                </a:solidFill>
              </a:rPr>
              <a:t>12/16/2022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908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6B90F2-F47C-41AD-9791-90C1982EF808}"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785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66EA0A-B504-4009-9AA1-A1AECABAD476}" type="datetime1">
              <a:rPr lang="en-US" smtClean="0">
                <a:solidFill>
                  <a:prstClr val="black">
                    <a:tint val="75000"/>
                  </a:prstClr>
                </a:solidFill>
              </a:rPr>
              <a:t>12/16/2022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90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17F79-5720-4A28-88C1-931679209A9F}"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12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5BA96B-78DA-4B55-8299-117012FC06B8}" type="datetime1">
              <a:rPr lang="en-US" smtClean="0">
                <a:solidFill>
                  <a:prstClr val="black">
                    <a:tint val="75000"/>
                  </a:prstClr>
                </a:solidFill>
              </a:rPr>
              <a:t>12/16/2022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492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Slide with Coloured Background">
    <p:spTree>
      <p:nvGrpSpPr>
        <p:cNvPr id="1" name=""/>
        <p:cNvGrpSpPr/>
        <p:nvPr/>
      </p:nvGrpSpPr>
      <p:grpSpPr>
        <a:xfrm>
          <a:off x="0" y="0"/>
          <a:ext cx="0" cy="0"/>
          <a:chOff x="0" y="0"/>
          <a:chExt cx="0" cy="0"/>
        </a:xfrm>
      </p:grpSpPr>
      <p:sp>
        <p:nvSpPr>
          <p:cNvPr id="9" name="Rectangle 8"/>
          <p:cNvSpPr/>
          <p:nvPr userDrawn="1"/>
        </p:nvSpPr>
        <p:spPr>
          <a:xfrm>
            <a:off x="360000" y="360000"/>
            <a:ext cx="8409350" cy="5112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sp>
        <p:nvSpPr>
          <p:cNvPr id="2" name="Title 1"/>
          <p:cNvSpPr>
            <a:spLocks noGrp="1"/>
          </p:cNvSpPr>
          <p:nvPr>
            <p:ph type="ctrTitle"/>
          </p:nvPr>
        </p:nvSpPr>
        <p:spPr>
          <a:xfrm>
            <a:off x="720000" y="720000"/>
            <a:ext cx="6559200" cy="1692771"/>
          </a:xfrm>
        </p:spPr>
        <p:txBody>
          <a:bodyPr/>
          <a:lstStyle>
            <a:lvl1pPr>
              <a:defRPr>
                <a:solidFill>
                  <a:srgbClr val="FFFFFF"/>
                </a:solidFill>
              </a:defRPr>
            </a:lvl1pPr>
          </a:lstStyle>
          <a:p>
            <a:r>
              <a:rPr lang="en-US"/>
              <a:t>Click to edit Master title style</a:t>
            </a:r>
            <a:endParaRPr lang="en-GB"/>
          </a:p>
        </p:txBody>
      </p:sp>
      <p:sp>
        <p:nvSpPr>
          <p:cNvPr id="3" name="Subtitle 2"/>
          <p:cNvSpPr>
            <a:spLocks noGrp="1"/>
          </p:cNvSpPr>
          <p:nvPr>
            <p:ph type="subTitle" idx="1"/>
          </p:nvPr>
        </p:nvSpPr>
        <p:spPr>
          <a:xfrm>
            <a:off x="720000" y="2566800"/>
            <a:ext cx="6559200" cy="359073"/>
          </a:xfrm>
        </p:spPr>
        <p:txBody>
          <a:bodyPr>
            <a:noAutofit/>
          </a:bodyPr>
          <a:lstStyle>
            <a:lvl1pPr marL="0" indent="0" algn="l">
              <a:lnSpc>
                <a:spcPts val="2800"/>
              </a:lnSpc>
              <a:buNone/>
              <a:defRPr sz="26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8" name="Rectangle 7"/>
          <p:cNvSpPr/>
          <p:nvPr userDrawn="1"/>
        </p:nvSpPr>
        <p:spPr>
          <a:xfrm>
            <a:off x="360000" y="5472000"/>
            <a:ext cx="8401050" cy="1476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srgbClr val="FFFFFF"/>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5922000"/>
            <a:ext cx="1296000" cy="57483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298" y="5661248"/>
            <a:ext cx="3224791" cy="344425"/>
          </a:xfrm>
          <a:prstGeom prst="rect">
            <a:avLst/>
          </a:prstGeom>
        </p:spPr>
      </p:pic>
      <p:sp>
        <p:nvSpPr>
          <p:cNvPr id="15" name="Picture Placeholder 14"/>
          <p:cNvSpPr>
            <a:spLocks noGrp="1"/>
          </p:cNvSpPr>
          <p:nvPr>
            <p:ph type="pic" sz="quarter" idx="10" hasCustomPrompt="1"/>
          </p:nvPr>
        </p:nvSpPr>
        <p:spPr>
          <a:xfrm>
            <a:off x="36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6" name="Picture Placeholder 14"/>
          <p:cNvSpPr>
            <a:spLocks noGrp="1"/>
          </p:cNvSpPr>
          <p:nvPr>
            <p:ph type="pic" sz="quarter" idx="11" hasCustomPrompt="1"/>
          </p:nvPr>
        </p:nvSpPr>
        <p:spPr>
          <a:xfrm>
            <a:off x="153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SECONDARY</a:t>
            </a:r>
          </a:p>
          <a:p>
            <a:r>
              <a:rPr lang="en-GB"/>
              <a:t>LOGO</a:t>
            </a:r>
          </a:p>
        </p:txBody>
      </p:sp>
      <p:sp>
        <p:nvSpPr>
          <p:cNvPr id="17" name="Picture Placeholder 14"/>
          <p:cNvSpPr>
            <a:spLocks noGrp="1"/>
          </p:cNvSpPr>
          <p:nvPr>
            <p:ph type="pic" sz="quarter" idx="12" hasCustomPrompt="1"/>
          </p:nvPr>
        </p:nvSpPr>
        <p:spPr>
          <a:xfrm>
            <a:off x="2700000" y="6084000"/>
            <a:ext cx="864000" cy="396000"/>
          </a:xfrm>
          <a:solidFill>
            <a:schemeClr val="bg1">
              <a:lumMod val="85000"/>
            </a:schemeClr>
          </a:solidFill>
        </p:spPr>
        <p:txBody>
          <a:bodyPr anchor="ctr" anchorCtr="0"/>
          <a:lstStyle>
            <a:lvl1pPr marL="0" indent="0" algn="ctr">
              <a:lnSpc>
                <a:spcPct val="100000"/>
              </a:lnSpc>
              <a:spcAft>
                <a:spcPts val="0"/>
              </a:spcAft>
              <a:buNone/>
              <a:defRPr sz="800"/>
            </a:lvl1pPr>
          </a:lstStyle>
          <a:p>
            <a:r>
              <a:rPr lang="en-GB"/>
              <a:t>CAMPAIGN</a:t>
            </a:r>
          </a:p>
          <a:p>
            <a:r>
              <a:rPr lang="en-GB"/>
              <a:t>LOGO</a:t>
            </a:r>
          </a:p>
        </p:txBody>
      </p:sp>
    </p:spTree>
    <p:extLst>
      <p:ext uri="{BB962C8B-B14F-4D97-AF65-F5344CB8AC3E}">
        <p14:creationId xmlns:p14="http://schemas.microsoft.com/office/powerpoint/2010/main" val="224048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34A048-8845-430D-A717-ED193E72C87F}" type="datetime1">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367304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AAF28-E3D8-4424-B6FD-E3E0F615BB87}" type="datetime1">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3337747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7EA559-7CA8-4F34-A811-3F0605BE2C56}" type="datetime1">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97510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E09303-D565-43B7-8C91-1E51D0F31053}" type="datetime1">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0ACD0-3F8D-1543-9A08-9C3AC4DE363A}" type="slidenum">
              <a:rPr lang="en-US" smtClean="0"/>
              <a:t>‹#›</a:t>
            </a:fld>
            <a:endParaRPr lang="en-US"/>
          </a:p>
        </p:txBody>
      </p:sp>
    </p:spTree>
    <p:extLst>
      <p:ext uri="{BB962C8B-B14F-4D97-AF65-F5344CB8AC3E}">
        <p14:creationId xmlns:p14="http://schemas.microsoft.com/office/powerpoint/2010/main" val="224912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64AC2F45-E047-4264-9207-9FF9F802E912}" type="datetime1">
              <a:rPr lang="en-US" smtClean="0"/>
              <a:t>12/16/2022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5DA0ACD0-3F8D-1543-9A08-9C3AC4DE363A}" type="slidenum">
              <a:rPr lang="en-US" smtClean="0"/>
              <a:pPr/>
              <a:t>‹#›</a:t>
            </a:fld>
            <a:endParaRPr lang="en-US"/>
          </a:p>
        </p:txBody>
      </p:sp>
      <p:pic>
        <p:nvPicPr>
          <p:cNvPr id="7" name="Picture 6"/>
          <p:cNvPicPr>
            <a:picLocks noChangeAspect="1"/>
          </p:cNvPicPr>
          <p:nvPr/>
        </p:nvPicPr>
        <p:blipFill rotWithShape="1">
          <a:blip r:embed="rId14"/>
          <a:srcRect b="20095"/>
          <a:stretch/>
        </p:blipFill>
        <p:spPr>
          <a:xfrm>
            <a:off x="7678016" y="6081636"/>
            <a:ext cx="1332673" cy="639839"/>
          </a:xfrm>
          <a:prstGeom prst="rect">
            <a:avLst/>
          </a:prstGeom>
        </p:spPr>
      </p:pic>
    </p:spTree>
    <p:extLst>
      <p:ext uri="{BB962C8B-B14F-4D97-AF65-F5344CB8AC3E}">
        <p14:creationId xmlns:p14="http://schemas.microsoft.com/office/powerpoint/2010/main" val="465404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457200" rtl="0" eaLnBrk="1" latinLnBrk="0" hangingPunct="1">
        <a:spcBef>
          <a:spcPct val="0"/>
        </a:spcBef>
        <a:buNone/>
        <a:defRPr sz="28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D31D52DE-C98D-4E32-AE10-4EF656076F3E}" type="datetime1">
              <a:rPr lang="en-US" smtClean="0">
                <a:solidFill>
                  <a:prstClr val="black">
                    <a:tint val="75000"/>
                  </a:prstClr>
                </a:solidFill>
              </a:rPr>
              <a:t>12/16/2022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14"/>
          <a:srcRect b="20095"/>
          <a:stretch/>
        </p:blipFill>
        <p:spPr>
          <a:xfrm>
            <a:off x="7678016" y="6081636"/>
            <a:ext cx="1332673" cy="639839"/>
          </a:xfrm>
          <a:prstGeom prst="rect">
            <a:avLst/>
          </a:prstGeom>
        </p:spPr>
      </p:pic>
    </p:spTree>
    <p:extLst>
      <p:ext uri="{BB962C8B-B14F-4D97-AF65-F5344CB8AC3E}">
        <p14:creationId xmlns:p14="http://schemas.microsoft.com/office/powerpoint/2010/main" val="35614517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457200" rtl="0" eaLnBrk="1" latinLnBrk="0" hangingPunct="1">
        <a:spcBef>
          <a:spcPct val="0"/>
        </a:spcBef>
        <a:buNone/>
        <a:defRPr sz="28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63C7A66-403A-4CE8-B7CC-A3C436DD5665}" type="datetime1">
              <a:rPr lang="en-US" smtClean="0">
                <a:solidFill>
                  <a:prstClr val="black">
                    <a:tint val="75000"/>
                  </a:prstClr>
                </a:solidFill>
              </a:rPr>
              <a:t>12/16/2022</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9ECBFD0-8AD7-43F5-BCE6-451B23C7A481}"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5802977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38AC2776-6984-4188-B77D-6B667F35A910}" type="datetime1">
              <a:rPr lang="en-US" smtClean="0">
                <a:solidFill>
                  <a:prstClr val="black">
                    <a:tint val="75000"/>
                  </a:prstClr>
                </a:solidFill>
              </a:rPr>
              <a:t>12/16/2022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14"/>
          <a:srcRect b="20095"/>
          <a:stretch/>
        </p:blipFill>
        <p:spPr>
          <a:xfrm>
            <a:off x="7678016" y="6081636"/>
            <a:ext cx="1332673" cy="639839"/>
          </a:xfrm>
          <a:prstGeom prst="rect">
            <a:avLst/>
          </a:prstGeom>
        </p:spPr>
      </p:pic>
    </p:spTree>
    <p:extLst>
      <p:ext uri="{BB962C8B-B14F-4D97-AF65-F5344CB8AC3E}">
        <p14:creationId xmlns:p14="http://schemas.microsoft.com/office/powerpoint/2010/main" val="35104153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457200" rtl="0" eaLnBrk="1" latinLnBrk="0" hangingPunct="1">
        <a:spcBef>
          <a:spcPct val="0"/>
        </a:spcBef>
        <a:buNone/>
        <a:defRPr sz="28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4A6E0008-FF54-48DE-BB64-A1A51724D49D}" type="datetime1">
              <a:rPr lang="en-US" smtClean="0">
                <a:solidFill>
                  <a:prstClr val="black">
                    <a:tint val="75000"/>
                  </a:prstClr>
                </a:solidFill>
              </a:rPr>
              <a:t>12/16/2022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5DA0ACD0-3F8D-1543-9A08-9C3AC4DE363A}"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rotWithShape="1">
          <a:blip r:embed="rId14"/>
          <a:srcRect b="20095"/>
          <a:stretch/>
        </p:blipFill>
        <p:spPr>
          <a:xfrm>
            <a:off x="7678016" y="6081636"/>
            <a:ext cx="1332673" cy="639839"/>
          </a:xfrm>
          <a:prstGeom prst="rect">
            <a:avLst/>
          </a:prstGeom>
        </p:spPr>
      </p:pic>
    </p:spTree>
    <p:extLst>
      <p:ext uri="{BB962C8B-B14F-4D97-AF65-F5344CB8AC3E}">
        <p14:creationId xmlns:p14="http://schemas.microsoft.com/office/powerpoint/2010/main" val="347600703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defTabSz="457200" rtl="0" eaLnBrk="1" latinLnBrk="0" hangingPunct="1">
        <a:spcBef>
          <a:spcPct val="0"/>
        </a:spcBef>
        <a:buNone/>
        <a:defRPr sz="28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uk/government/publications/health-matters-air-pollution/health-matters-air-pollution" TargetMode="External"/><Relationship Id="rId2" Type="http://schemas.openxmlformats.org/officeDocument/2006/relationships/hyperlink" Target="https://www.who.int/teams/environment-climate-change-and-health/air-quality-and-health/health-impacts/types-of-pollutant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eur-lex.europa.eu/legal-content/EN/LSU/?uri=CELEX:32008L0050" TargetMode="External"/><Relationship Id="rId2" Type="http://schemas.openxmlformats.org/officeDocument/2006/relationships/hyperlink" Target="https://www.who.int/publications/i/item/9789240034228?ua=1" TargetMode="External"/><Relationship Id="rId1" Type="http://schemas.openxmlformats.org/officeDocument/2006/relationships/slideLayout" Target="../slideLayouts/slideLayout2.xml"/><Relationship Id="rId6" Type="http://schemas.openxmlformats.org/officeDocument/2006/relationships/hyperlink" Target="https://bills.parliament.uk/bills/2593" TargetMode="External"/><Relationship Id="rId5" Type="http://schemas.openxmlformats.org/officeDocument/2006/relationships/hyperlink" Target="https://www.gov.uk/government/publications/clean-air-strategy-2019" TargetMode="External"/><Relationship Id="rId4" Type="http://schemas.openxmlformats.org/officeDocument/2006/relationships/hyperlink" Target="http://www.legislation.gov.uk/uksi/2010/1001/pdfs/uksi_20101001_en.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publications/i/item/9789240034228?ua=1" TargetMode="External"/><Relationship Id="rId2" Type="http://schemas.openxmlformats.org/officeDocument/2006/relationships/hyperlink" Target="https://www.euro.who.int/en/health-topics/environment-and-health/air-quality/publications/pre2009/air-quality-guidelines.-global-update-2005.-particulate-matter,-ozone,-nitrogen-dioxide-and-sulfur-dioxide" TargetMode="External"/><Relationship Id="rId1" Type="http://schemas.openxmlformats.org/officeDocument/2006/relationships/slideLayout" Target="../slideLayouts/slideLayout2.xml"/><Relationship Id="rId4" Type="http://schemas.openxmlformats.org/officeDocument/2006/relationships/hyperlink" Target="https://uk-air.defra.gov.uk/assets/documents/Air_Quality_Objectives_Update.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ov.uk/government/publications/ukhsa-priorities-in-2021-to-2022" TargetMode="External"/><Relationship Id="rId2" Type="http://schemas.openxmlformats.org/officeDocument/2006/relationships/hyperlink" Target="https://fingertips.phe.org.uk/profile/public-health-outcomes-framework/data#page/1/gid/1000043/pat/159/par/K02000001/ati/15/are/E92000001/yrr/1/cid/4/tbm/1" TargetMode="External"/><Relationship Id="rId1" Type="http://schemas.openxmlformats.org/officeDocument/2006/relationships/slideLayout" Target="../slideLayouts/slideLayout2.xml"/><Relationship Id="rId4" Type="http://schemas.openxmlformats.org/officeDocument/2006/relationships/hyperlink" Target="https://www.gov.uk/government/publications/chief-medical-officers-annual-report-2022-air-pollu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london.gov.uk/what-we-do/transport/our-vision-transport/mayors-transport-strategy-2018" TargetMode="External"/><Relationship Id="rId2" Type="http://schemas.openxmlformats.org/officeDocument/2006/relationships/hyperlink" Target="https://www.london.gov.uk/what-we-do/environment/london-environment-strategy" TargetMode="External"/><Relationship Id="rId1" Type="http://schemas.openxmlformats.org/officeDocument/2006/relationships/slideLayout" Target="../slideLayouts/slideLayout2.xml"/><Relationship Id="rId6" Type="http://schemas.openxmlformats.org/officeDocument/2006/relationships/hyperlink" Target="https://www.london.gov.uk/coronavirus/londons-recovery-coronavirus-crisis/recovery-context/green-new-deal#acc-i-61478" TargetMode="External"/><Relationship Id="rId5" Type="http://schemas.openxmlformats.org/officeDocument/2006/relationships/hyperlink" Target="https://www.london.gov.uk/what-we-do/planning/implementing-london-plan/london-plan-guidance#acc-i-63690" TargetMode="External"/><Relationship Id="rId4" Type="http://schemas.openxmlformats.org/officeDocument/2006/relationships/hyperlink" Target="https://www.london.gov.uk/what-we-do/planning/london-plan/new-london-plan/london-plan-202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london.gov.uk/press-releases/mayoral/mayor-announces-bold-plans-for-a-greener-london" TargetMode="External"/><Relationship Id="rId2" Type="http://schemas.openxmlformats.org/officeDocument/2006/relationships/hyperlink" Target="https://www.london.gov.uk/what-we-do/environment/pollution-and-air-quality/mayors-ultra-low-emission-zone-london"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london.gov.uk/programmes-strategies/environment-and-climate-change/pollution-and-air-quality/mayors-ultra-low-emission-zone-ulez-lond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southwark.gov.uk/environment/air-quality/strategies-plans-letters-and-report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outhwark.gov.uk/assets/attach/48607/Climate-Change-Strategy-July-2021-.pdf" TargetMode="External"/><Relationship Id="rId2" Type="http://schemas.openxmlformats.org/officeDocument/2006/relationships/hyperlink" Target="https://www.southwark.gov.uk/assets/attach/9415/Movement-Plan-2019.pdf"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hyperlink" Target="mailto:publichealth@southwark.gov.uk" TargetMode="Externa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hyperlink" Target="https://www.gov.uk/government/publications/chief-medical-officers-annual-report-2022-air-pollutio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southwark.gov.uk/JSNA" TargetMode="Externa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hyperlink" Target="https://eeb.org/library/where-theres-fire-theres-smoke-emissions-from-domestic-heating-with-wood/"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urbanhealth.org.uk/wp-content/uploads/2021/05/Modelling-the-health-impact-of-air-pollution-in-Lambeth-and-Southwark.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3.wdp"/><Relationship Id="rId7"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hyperlink" Target="http://www.southwark.gov.uk/environment/air-quality/strategies-plans-letters-and-reports"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urbanhealth.org.uk/our-work/health-effects-of-air-pollution" TargetMode="External"/><Relationship Id="rId2" Type="http://schemas.openxmlformats.org/officeDocument/2006/relationships/hyperlink" Target="https://urbanhealth.org.uk/who-we-are/about-u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08855/Estimation_of_costs_to_the_NHS_and_social_care_due_to_the_health_impacts_of_air_pollution_-_summary_report.pdf" TargetMode="External"/><Relationship Id="rId2" Type="http://schemas.openxmlformats.org/officeDocument/2006/relationships/hyperlink" Target="https://www.rcplondon.ac.uk/projects/outputs/every-breath-we-take-lifelong-impact-air-pollution"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hyperlink" Target="https://urbanhealth.org.uk/insights/reports/breathing-space" TargetMode="Externa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8" Type="http://schemas.openxmlformats.org/officeDocument/2006/relationships/hyperlink" Target="http://www.euro.who.int/en/health-topics/environment-and-health/air-quality/publications/2013/review-of-evidence-on-health-aspects-of-air-pollution-revihaap-project-final-technical-report" TargetMode="External"/><Relationship Id="rId3" Type="http://schemas.openxmlformats.org/officeDocument/2006/relationships/diagramLayout" Target="../diagrams/layout2.xml"/><Relationship Id="rId7" Type="http://schemas.openxmlformats.org/officeDocument/2006/relationships/hyperlink" Target="http://www.euro.who.int/__data/assets/pdf_file/0011/112160/E74256.pdf"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hyperlink" Target="https://www.nature.com/articles/s41467-021-27049-2" TargetMode="External"/><Relationship Id="rId2" Type="http://schemas.openxmlformats.org/officeDocument/2006/relationships/hyperlink" Target="https://www.ncbi.nlm.nih.gov/pmc/articles/PMC6700631/" TargetMode="External"/><Relationship Id="rId1" Type="http://schemas.openxmlformats.org/officeDocument/2006/relationships/slideLayout" Target="../slideLayouts/slideLayout2.xml"/><Relationship Id="rId6" Type="http://schemas.openxmlformats.org/officeDocument/2006/relationships/hyperlink" Target="https://www.imperial.ac.uk/school-public-health/environmental-research-group/research/air-pollution-epidemiology/air-pollution-and-covid-19/" TargetMode="External"/><Relationship Id="rId5" Type="http://schemas.openxmlformats.org/officeDocument/2006/relationships/hyperlink" Target="https://www.kcl.ac.uk/news/childhood-air-pollution-exposure-linked-to-poor-mental-health-at-age-18" TargetMode="External"/><Relationship Id="rId4" Type="http://schemas.openxmlformats.org/officeDocument/2006/relationships/hyperlink" Target="https://www.sciencedirect.com/science/article/abs/pii/S0013935119306140"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www.southwark.gov.uk/environment/air-quality/strategies-plans-letters-and-repor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103" y="362296"/>
            <a:ext cx="8388000" cy="5098902"/>
          </a:xfrm>
          <a:prstGeom prst="rect">
            <a:avLst/>
          </a:prstGeom>
          <a:solidFill>
            <a:srgbClr val="0065BD"/>
          </a:solidFill>
          <a:ln>
            <a:solidFill>
              <a:srgbClr val="006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p:cNvSpPr>
            <a:spLocks noGrp="1"/>
          </p:cNvSpPr>
          <p:nvPr>
            <p:ph type="ctrTitle"/>
          </p:nvPr>
        </p:nvSpPr>
        <p:spPr>
          <a:xfrm>
            <a:off x="757807" y="1870378"/>
            <a:ext cx="8128197" cy="1692771"/>
          </a:xfrm>
        </p:spPr>
        <p:txBody>
          <a:bodyPr>
            <a:normAutofit/>
          </a:bodyPr>
          <a:lstStyle/>
          <a:p>
            <a:r>
              <a:rPr lang="en-GB" sz="3200" dirty="0"/>
              <a:t>Air quality and health in Southwark</a:t>
            </a:r>
            <a:r>
              <a:rPr lang="en-GB" dirty="0"/>
              <a:t/>
            </a:r>
            <a:br>
              <a:rPr lang="en-GB" dirty="0"/>
            </a:br>
            <a:endParaRPr lang="en-GB" dirty="0"/>
          </a:p>
        </p:txBody>
      </p:sp>
      <p:sp>
        <p:nvSpPr>
          <p:cNvPr id="8" name="Subtitle 7"/>
          <p:cNvSpPr>
            <a:spLocks noGrp="1"/>
          </p:cNvSpPr>
          <p:nvPr>
            <p:ph type="subTitle" idx="1"/>
          </p:nvPr>
        </p:nvSpPr>
        <p:spPr>
          <a:xfrm>
            <a:off x="720000" y="2989589"/>
            <a:ext cx="7776300" cy="359073"/>
          </a:xfrm>
        </p:spPr>
        <p:txBody>
          <a:bodyPr/>
          <a:lstStyle/>
          <a:p>
            <a:r>
              <a:rPr lang="en-GB" i="1" dirty="0">
                <a:solidFill>
                  <a:schemeClr val="bg1"/>
                </a:solidFill>
                <a:latin typeface="Arial" panose="020B0604020202020204" pitchFamily="34" charset="0"/>
                <a:cs typeface="Arial" panose="020B0604020202020204" pitchFamily="34" charset="0"/>
              </a:rPr>
              <a:t>Southwark’s Joint Strategic Needs Assessment</a:t>
            </a:r>
          </a:p>
        </p:txBody>
      </p:sp>
      <p:sp>
        <p:nvSpPr>
          <p:cNvPr id="6" name="Subtitle 7"/>
          <p:cNvSpPr txBox="1">
            <a:spLocks/>
          </p:cNvSpPr>
          <p:nvPr/>
        </p:nvSpPr>
        <p:spPr>
          <a:xfrm>
            <a:off x="720000" y="4673029"/>
            <a:ext cx="5928450" cy="793779"/>
          </a:xfrm>
          <a:prstGeom prst="rect">
            <a:avLst/>
          </a:prstGeom>
        </p:spPr>
        <p:txBody>
          <a:bodyPr vert="horz" lIns="0" tIns="0" rIns="0" bIns="0" rtlCol="0">
            <a:noAutofit/>
          </a:bodyPr>
          <a:lstStyle>
            <a:lvl1pPr marL="0" indent="0" algn="l" defTabSz="914400" rtl="0" eaLnBrk="1" latinLnBrk="0" hangingPunct="1">
              <a:lnSpc>
                <a:spcPts val="2800"/>
              </a:lnSpc>
              <a:spcBef>
                <a:spcPts val="0"/>
              </a:spcBef>
              <a:spcAft>
                <a:spcPts val="1134"/>
              </a:spcAft>
              <a:buFont typeface="Arial" panose="020B0604020202020204" pitchFamily="34" charset="0"/>
              <a:buNone/>
              <a:defRPr sz="2600" kern="1200">
                <a:solidFill>
                  <a:srgbClr val="FFFFFF"/>
                </a:solidFill>
                <a:latin typeface="+mj-lt"/>
                <a:ea typeface="+mn-ea"/>
                <a:cs typeface="+mn-cs"/>
              </a:defRPr>
            </a:lvl1pPr>
            <a:lvl2pPr marL="4572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2pPr>
            <a:lvl3pPr marL="9144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600" dirty="0">
                <a:latin typeface="Arial" panose="020B0604020202020204" pitchFamily="34" charset="0"/>
                <a:cs typeface="Arial" panose="020B0604020202020204" pitchFamily="34" charset="0"/>
              </a:rPr>
              <a:t>Health Improvement &amp; Place				      Southwark Public </a:t>
            </a:r>
            <a:r>
              <a:rPr lang="en-GB" sz="1600" dirty="0" smtClean="0">
                <a:latin typeface="Arial" panose="020B0604020202020204" pitchFamily="34" charset="0"/>
                <a:cs typeface="Arial" panose="020B0604020202020204" pitchFamily="34" charset="0"/>
              </a:rPr>
              <a:t>Health Division</a:t>
            </a:r>
            <a:endParaRPr lang="en-GB" sz="1600" dirty="0">
              <a:latin typeface="Arial" panose="020B0604020202020204" pitchFamily="34" charset="0"/>
              <a:cs typeface="Arial" panose="020B0604020202020204" pitchFamily="34" charset="0"/>
            </a:endParaRPr>
          </a:p>
        </p:txBody>
      </p:sp>
      <p:sp>
        <p:nvSpPr>
          <p:cNvPr id="3" name="TextBox 2"/>
          <p:cNvSpPr txBox="1"/>
          <p:nvPr/>
        </p:nvSpPr>
        <p:spPr>
          <a:xfrm>
            <a:off x="5286375" y="5075512"/>
            <a:ext cx="3119155" cy="338554"/>
          </a:xfrm>
          <a:prstGeom prst="rect">
            <a:avLst/>
          </a:prstGeom>
          <a:noFill/>
        </p:spPr>
        <p:txBody>
          <a:bodyPr wrap="square" rtlCol="0">
            <a:spAutoFit/>
          </a:bodyPr>
          <a:lstStyle/>
          <a:p>
            <a:pPr algn="r"/>
            <a:r>
              <a:rPr lang="en-GB" sz="1600" dirty="0" smtClean="0">
                <a:solidFill>
                  <a:schemeClr val="bg1"/>
                </a:solidFill>
                <a:latin typeface="Arial" panose="020B0604020202020204" pitchFamily="34" charset="0"/>
                <a:cs typeface="Arial" panose="020B0604020202020204" pitchFamily="34" charset="0"/>
              </a:rPr>
              <a:t>Dec</a:t>
            </a:r>
            <a:r>
              <a:rPr lang="en-GB" sz="1600" dirty="0" smtClean="0">
                <a:solidFill>
                  <a:schemeClr val="bg1"/>
                </a:solidFill>
                <a:latin typeface="Arial" panose="020B0604020202020204" pitchFamily="34" charset="0"/>
                <a:cs typeface="Arial" panose="020B0604020202020204" pitchFamily="34" charset="0"/>
              </a:rPr>
              <a:t>ember </a:t>
            </a:r>
            <a:r>
              <a:rPr lang="en-GB" sz="1600" dirty="0" smtClean="0">
                <a:solidFill>
                  <a:schemeClr val="bg1"/>
                </a:solidFill>
                <a:latin typeface="Arial" panose="020B0604020202020204" pitchFamily="34" charset="0"/>
                <a:cs typeface="Arial" panose="020B0604020202020204" pitchFamily="34" charset="0"/>
              </a:rPr>
              <a:t>2022</a:t>
            </a:r>
            <a:endParaRPr lang="en-GB"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971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Indoor air pollution is important to consider as people spend up to 90% of their time indoors</a:t>
            </a:r>
            <a:endParaRPr lang="en-US" sz="2400" dirty="0">
              <a:solidFill>
                <a:srgbClr val="FF0000"/>
              </a:solidFill>
            </a:endParaRPr>
          </a:p>
        </p:txBody>
      </p:sp>
      <p:sp>
        <p:nvSpPr>
          <p:cNvPr id="4" name="TextBox 3"/>
          <p:cNvSpPr txBox="1"/>
          <p:nvPr/>
        </p:nvSpPr>
        <p:spPr>
          <a:xfrm>
            <a:off x="231960" y="1222021"/>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INTRODUCTION</a:t>
            </a:r>
          </a:p>
        </p:txBody>
      </p:sp>
      <p:sp>
        <p:nvSpPr>
          <p:cNvPr id="5" name="Content Placeholder 4"/>
          <p:cNvSpPr>
            <a:spLocks noGrp="1"/>
          </p:cNvSpPr>
          <p:nvPr>
            <p:ph idx="1"/>
          </p:nvPr>
        </p:nvSpPr>
        <p:spPr>
          <a:xfrm>
            <a:off x="231960" y="1685621"/>
            <a:ext cx="8229600" cy="4364038"/>
          </a:xfrm>
        </p:spPr>
        <p:txBody>
          <a:bodyPr>
            <a:normAutofit/>
          </a:bodyPr>
          <a:lstStyle/>
          <a:p>
            <a:pPr marL="0" indent="0" defTabSz="914400">
              <a:spcBef>
                <a:spcPts val="0"/>
              </a:spcBef>
              <a:buNone/>
            </a:pPr>
            <a:r>
              <a:rPr lang="en-GB" sz="1600" b="1" dirty="0"/>
              <a:t>T</a:t>
            </a:r>
            <a:r>
              <a:rPr lang="en-GB" sz="1600" b="1" dirty="0" smtClean="0"/>
              <a:t>here </a:t>
            </a:r>
            <a:r>
              <a:rPr lang="en-GB" sz="1600" b="1" dirty="0"/>
              <a:t>is a growing focus being placed on indoor air </a:t>
            </a:r>
            <a:r>
              <a:rPr lang="en-GB" sz="1600" b="1" dirty="0" smtClean="0"/>
              <a:t>pollution. </a:t>
            </a:r>
            <a:endParaRPr lang="en-GB" sz="1600" b="1" dirty="0"/>
          </a:p>
          <a:p>
            <a:pPr defTabSz="914400">
              <a:spcBef>
                <a:spcPts val="0"/>
              </a:spcBef>
              <a:buFont typeface="Wingdings" panose="05000000000000000000" pitchFamily="2" charset="2"/>
              <a:buChar char="§"/>
            </a:pPr>
            <a:r>
              <a:rPr lang="en-US" sz="1600" dirty="0" smtClean="0"/>
              <a:t>Indoor </a:t>
            </a:r>
            <a:r>
              <a:rPr lang="en-US" sz="1600" dirty="0"/>
              <a:t>air </a:t>
            </a:r>
            <a:r>
              <a:rPr lang="en-US" sz="1600" dirty="0" smtClean="0"/>
              <a:t>pollution impacts </a:t>
            </a:r>
            <a:r>
              <a:rPr lang="en-US" sz="1600" dirty="0"/>
              <a:t>outdoor </a:t>
            </a:r>
            <a:r>
              <a:rPr lang="en-US" sz="1600" dirty="0" smtClean="0"/>
              <a:t>environments. Domestic </a:t>
            </a:r>
            <a:r>
              <a:rPr lang="en-US" sz="1600" dirty="0" smtClean="0"/>
              <a:t>wood-burning </a:t>
            </a:r>
            <a:r>
              <a:rPr lang="en-US" sz="1600" dirty="0" smtClean="0"/>
              <a:t>in homes </a:t>
            </a:r>
            <a:r>
              <a:rPr lang="en-US" sz="1600" dirty="0"/>
              <a:t>is estimated to </a:t>
            </a:r>
            <a:r>
              <a:rPr lang="en-US" sz="1600" dirty="0" smtClean="0"/>
              <a:t>contribute </a:t>
            </a:r>
            <a:r>
              <a:rPr lang="en-US" sz="1600" dirty="0"/>
              <a:t>23% </a:t>
            </a:r>
            <a:r>
              <a:rPr lang="en-US" sz="1600" dirty="0" smtClean="0"/>
              <a:t>to </a:t>
            </a:r>
            <a:r>
              <a:rPr lang="en-US" sz="1600" dirty="0"/>
              <a:t>31% of PM</a:t>
            </a:r>
            <a:r>
              <a:rPr lang="en-US" sz="1600" baseline="-25000" dirty="0"/>
              <a:t>2.5</a:t>
            </a:r>
            <a:r>
              <a:rPr lang="en-US" sz="1600" dirty="0"/>
              <a:t> levels in outdoor air in London</a:t>
            </a:r>
            <a:r>
              <a:rPr lang="en-US" sz="1600" baseline="30000" dirty="0"/>
              <a:t>1</a:t>
            </a:r>
            <a:r>
              <a:rPr lang="en-US" sz="1600" dirty="0"/>
              <a:t>. </a:t>
            </a:r>
          </a:p>
          <a:p>
            <a:pPr defTabSz="914400">
              <a:spcBef>
                <a:spcPts val="0"/>
              </a:spcBef>
              <a:buFont typeface="Wingdings" panose="05000000000000000000" pitchFamily="2" charset="2"/>
              <a:buChar char="§"/>
            </a:pPr>
            <a:r>
              <a:rPr lang="en-US" sz="1600" dirty="0" smtClean="0"/>
              <a:t>Most people are unaware of the causes and effects of indoor air pollution</a:t>
            </a:r>
            <a:r>
              <a:rPr lang="en-US" sz="1600" baseline="30000" dirty="0" smtClean="0"/>
              <a:t>1</a:t>
            </a:r>
            <a:r>
              <a:rPr lang="en-US" sz="1600" dirty="0" smtClean="0"/>
              <a:t>. </a:t>
            </a:r>
          </a:p>
          <a:p>
            <a:pPr defTabSz="914400">
              <a:spcBef>
                <a:spcPts val="0"/>
              </a:spcBef>
              <a:buFont typeface="Wingdings" panose="05000000000000000000" pitchFamily="2" charset="2"/>
              <a:buChar char="§"/>
            </a:pPr>
            <a:r>
              <a:rPr lang="en-US" sz="1600" dirty="0" smtClean="0"/>
              <a:t>Indoor air quality comprises other pollutants in addition to </a:t>
            </a:r>
            <a:r>
              <a:rPr lang="en-GB" sz="1600" dirty="0" smtClean="0">
                <a:latin typeface="Arial" panose="020B0604020202020204" pitchFamily="34" charset="0"/>
                <a:cs typeface="Arial" panose="020B0604020202020204" pitchFamily="34" charset="0"/>
              </a:rPr>
              <a:t>NO</a:t>
            </a:r>
            <a:r>
              <a:rPr lang="en-GB" sz="1600" baseline="-25000" dirty="0" smtClean="0">
                <a:latin typeface="Arial" panose="020B0604020202020204" pitchFamily="34" charset="0"/>
                <a:cs typeface="Arial" panose="020B0604020202020204" pitchFamily="34" charset="0"/>
              </a:rPr>
              <a:t>2, </a:t>
            </a:r>
            <a:r>
              <a:rPr lang="en-GB" sz="1600" dirty="0" smtClean="0">
                <a:latin typeface="Arial" panose="020B0604020202020204" pitchFamily="34" charset="0"/>
                <a:cs typeface="Arial" panose="020B0604020202020204" pitchFamily="34" charset="0"/>
              </a:rPr>
              <a:t>PM</a:t>
            </a:r>
            <a:r>
              <a:rPr lang="en-GB" sz="1600" baseline="-25000" dirty="0" smtClean="0">
                <a:latin typeface="Arial" panose="020B0604020202020204" pitchFamily="34" charset="0"/>
                <a:cs typeface="Arial" panose="020B0604020202020204" pitchFamily="34" charset="0"/>
              </a:rPr>
              <a:t>10</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and </a:t>
            </a:r>
            <a:r>
              <a:rPr lang="en-GB" sz="1600" dirty="0" smtClean="0">
                <a:latin typeface="Arial" panose="020B0604020202020204" pitchFamily="34" charset="0"/>
                <a:cs typeface="Arial" panose="020B0604020202020204" pitchFamily="34" charset="0"/>
              </a:rPr>
              <a:t>PM</a:t>
            </a:r>
            <a:r>
              <a:rPr lang="en-GB" sz="1600" baseline="-25000" dirty="0" smtClean="0">
                <a:latin typeface="Arial" panose="020B0604020202020204" pitchFamily="34" charset="0"/>
                <a:cs typeface="Arial" panose="020B0604020202020204" pitchFamily="34" charset="0"/>
              </a:rPr>
              <a:t>2.5</a:t>
            </a:r>
            <a:r>
              <a:rPr lang="en-US" sz="1600" dirty="0"/>
              <a:t> </a:t>
            </a:r>
            <a:r>
              <a:rPr lang="en-US" sz="1600" dirty="0" smtClean="0"/>
              <a:t>(which come from domestic appliances that run off carbon containing fuels).</a:t>
            </a:r>
          </a:p>
          <a:p>
            <a:pPr marL="457200" lvl="1" indent="0" defTabSz="914400">
              <a:spcBef>
                <a:spcPts val="0"/>
              </a:spcBef>
              <a:buNone/>
            </a:pPr>
            <a:endParaRPr lang="en-US" sz="1600" dirty="0"/>
          </a:p>
        </p:txBody>
      </p:sp>
      <p:sp>
        <p:nvSpPr>
          <p:cNvPr id="7" name="TextBox 6"/>
          <p:cNvSpPr txBox="1"/>
          <p:nvPr/>
        </p:nvSpPr>
        <p:spPr>
          <a:xfrm>
            <a:off x="86260" y="6120686"/>
            <a:ext cx="7051387" cy="784830"/>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GB" sz="900" dirty="0">
                <a:solidFill>
                  <a:schemeClr val="bg1">
                    <a:lumMod val="50000"/>
                  </a:schemeClr>
                </a:solidFill>
                <a:latin typeface="Arial" charset="0"/>
                <a:ea typeface="Arial" charset="0"/>
                <a:cs typeface="Arial" charset="0"/>
              </a:rPr>
              <a:t>DEFRA. 2019. Clean Air Strategy.</a:t>
            </a:r>
          </a:p>
          <a:p>
            <a:pPr marL="228600" indent="-228600">
              <a:buFontTx/>
              <a:buAutoNum type="arabicPeriod"/>
            </a:pPr>
            <a:r>
              <a:rPr lang="en-GB" sz="900" dirty="0">
                <a:solidFill>
                  <a:schemeClr val="bg1">
                    <a:lumMod val="50000"/>
                  </a:schemeClr>
                </a:solidFill>
                <a:latin typeface="Arial" charset="0"/>
                <a:ea typeface="Arial" charset="0"/>
                <a:cs typeface="Arial" charset="0"/>
              </a:rPr>
              <a:t>GLA. 2022. Air Quality in Southwark: A Guide for Public Health Professionals</a:t>
            </a:r>
            <a:r>
              <a:rPr lang="en-GB" sz="900" dirty="0" smtClean="0">
                <a:solidFill>
                  <a:schemeClr val="bg1">
                    <a:lumMod val="50000"/>
                  </a:schemeClr>
                </a:solidFill>
                <a:latin typeface="Arial" charset="0"/>
                <a:ea typeface="Arial" charset="0"/>
                <a:cs typeface="Arial" charset="0"/>
              </a:rPr>
              <a:t>.</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WHO. 2022. </a:t>
            </a:r>
            <a:r>
              <a:rPr lang="en-GB" sz="900" dirty="0">
                <a:solidFill>
                  <a:schemeClr val="bg1">
                    <a:lumMod val="50000"/>
                  </a:schemeClr>
                </a:solidFill>
                <a:latin typeface="Arial" charset="0"/>
                <a:ea typeface="Arial" charset="0"/>
                <a:cs typeface="Arial" charset="0"/>
                <a:hlinkClick r:id="rId2"/>
              </a:rPr>
              <a:t>Air Quality and Health</a:t>
            </a:r>
            <a:r>
              <a:rPr lang="en-GB" sz="900" dirty="0">
                <a:solidFill>
                  <a:schemeClr val="bg1">
                    <a:lumMod val="50000"/>
                  </a:schemeClr>
                </a:solidFill>
                <a:latin typeface="Arial" charset="0"/>
                <a:ea typeface="Arial" charset="0"/>
                <a:cs typeface="Arial" charset="0"/>
              </a:rPr>
              <a:t>..</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PHE. 2018. </a:t>
            </a:r>
            <a:r>
              <a:rPr lang="en-GB" sz="900" dirty="0">
                <a:solidFill>
                  <a:schemeClr val="bg1">
                    <a:lumMod val="50000"/>
                  </a:schemeClr>
                </a:solidFill>
                <a:latin typeface="Arial" charset="0"/>
                <a:ea typeface="Arial" charset="0"/>
                <a:cs typeface="Arial" charset="0"/>
                <a:hlinkClick r:id="rId3"/>
              </a:rPr>
              <a:t>Health Matter: air pollution</a:t>
            </a:r>
            <a:r>
              <a:rPr lang="en-GB" sz="900" dirty="0" smtClean="0">
                <a:solidFill>
                  <a:schemeClr val="bg1">
                    <a:lumMod val="50000"/>
                  </a:schemeClr>
                </a:solidFill>
                <a:latin typeface="Arial" charset="0"/>
                <a:ea typeface="Arial" charset="0"/>
                <a:cs typeface="Arial" charset="0"/>
              </a:rPr>
              <a:t>. </a:t>
            </a:r>
            <a:endParaRPr lang="en-GB" sz="900"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10</a:t>
            </a:fld>
            <a:endParaRPr lang="en-US" sz="1000" dirty="0">
              <a:solidFill>
                <a:prstClr val="white">
                  <a:lumMod val="50000"/>
                </a:prstClr>
              </a:solidFill>
              <a:latin typeface="Arial" charset="0"/>
              <a:cs typeface="Arial"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617040352"/>
              </p:ext>
            </p:extLst>
          </p:nvPr>
        </p:nvGraphicFramePr>
        <p:xfrm>
          <a:off x="274854" y="3217768"/>
          <a:ext cx="8458437" cy="2898318"/>
        </p:xfrm>
        <a:graphic>
          <a:graphicData uri="http://schemas.openxmlformats.org/drawingml/2006/table">
            <a:tbl>
              <a:tblPr firstRow="1" bandRow="1">
                <a:tableStyleId>{21E4AEA4-8DFA-4A89-87EB-49C32662AFE0}</a:tableStyleId>
              </a:tblPr>
              <a:tblGrid>
                <a:gridCol w="1685485">
                  <a:extLst>
                    <a:ext uri="{9D8B030D-6E8A-4147-A177-3AD203B41FA5}">
                      <a16:colId xmlns:a16="http://schemas.microsoft.com/office/drawing/2014/main" val="20000"/>
                    </a:ext>
                  </a:extLst>
                </a:gridCol>
                <a:gridCol w="3386476">
                  <a:extLst>
                    <a:ext uri="{9D8B030D-6E8A-4147-A177-3AD203B41FA5}">
                      <a16:colId xmlns:a16="http://schemas.microsoft.com/office/drawing/2014/main" val="20001"/>
                    </a:ext>
                  </a:extLst>
                </a:gridCol>
                <a:gridCol w="3386476">
                  <a:extLst>
                    <a:ext uri="{9D8B030D-6E8A-4147-A177-3AD203B41FA5}">
                      <a16:colId xmlns:a16="http://schemas.microsoft.com/office/drawing/2014/main" val="20002"/>
                    </a:ext>
                  </a:extLst>
                </a:gridCol>
              </a:tblGrid>
              <a:tr h="303219">
                <a:tc>
                  <a:txBody>
                    <a:bodyPr/>
                    <a:lstStyle/>
                    <a:p>
                      <a:r>
                        <a:rPr lang="en-GB" sz="1600" dirty="0">
                          <a:latin typeface="Arial" panose="020B0604020202020204" pitchFamily="34" charset="0"/>
                          <a:cs typeface="Arial" panose="020B0604020202020204" pitchFamily="34" charset="0"/>
                        </a:rPr>
                        <a:t>Pollutant</a:t>
                      </a:r>
                    </a:p>
                  </a:txBody>
                  <a:tcPr anchor="ctr">
                    <a:solidFill>
                      <a:srgbClr val="0070C0"/>
                    </a:solidFill>
                  </a:tcPr>
                </a:tc>
                <a:tc>
                  <a:txBody>
                    <a:bodyPr/>
                    <a:lstStyle/>
                    <a:p>
                      <a:r>
                        <a:rPr lang="en-GB" sz="1600" dirty="0">
                          <a:latin typeface="Arial" panose="020B0604020202020204" pitchFamily="34" charset="0"/>
                          <a:cs typeface="Arial" panose="020B0604020202020204" pitchFamily="34" charset="0"/>
                        </a:rPr>
                        <a:t>Sources</a:t>
                      </a:r>
                    </a:p>
                  </a:txBody>
                  <a:tcPr anchor="ctr">
                    <a:solidFill>
                      <a:srgbClr val="0070C0"/>
                    </a:solidFill>
                  </a:tcPr>
                </a:tc>
                <a:tc>
                  <a:txBody>
                    <a:bodyPr/>
                    <a:lstStyle/>
                    <a:p>
                      <a:r>
                        <a:rPr lang="en-GB" sz="1600" dirty="0">
                          <a:latin typeface="Arial" panose="020B0604020202020204" pitchFamily="34" charset="0"/>
                          <a:cs typeface="Arial" panose="020B0604020202020204" pitchFamily="34" charset="0"/>
                        </a:rPr>
                        <a:t>Health effects</a:t>
                      </a:r>
                    </a:p>
                  </a:txBody>
                  <a:tcPr anchor="ctr">
                    <a:solidFill>
                      <a:srgbClr val="0070C0"/>
                    </a:solidFill>
                  </a:tcPr>
                </a:tc>
                <a:extLst>
                  <a:ext uri="{0D108BD9-81ED-4DB2-BD59-A6C34878D82A}">
                    <a16:rowId xmlns:a16="http://schemas.microsoft.com/office/drawing/2014/main" val="10000"/>
                  </a:ext>
                </a:extLst>
              </a:tr>
              <a:tr h="661568">
                <a:tc>
                  <a:txBody>
                    <a:bodyPr/>
                    <a:lstStyle/>
                    <a:p>
                      <a:r>
                        <a:rPr lang="en-GB" sz="1400" dirty="0">
                          <a:latin typeface="Arial" panose="020B0604020202020204" pitchFamily="34" charset="0"/>
                          <a:cs typeface="Arial" panose="020B0604020202020204" pitchFamily="34" charset="0"/>
                        </a:rPr>
                        <a:t>Carbon Monoxide (CO)</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Domestic</a:t>
                      </a:r>
                      <a:r>
                        <a:rPr lang="en-GB" sz="1400" baseline="0" dirty="0">
                          <a:latin typeface="Arial" panose="020B0604020202020204" pitchFamily="34" charset="0"/>
                          <a:cs typeface="Arial" panose="020B0604020202020204" pitchFamily="34" charset="0"/>
                        </a:rPr>
                        <a:t> appliances for heating and cooking that run off carbon containing fuels (e.g. gas boilers or cookers)</a:t>
                      </a:r>
                      <a:endParaRPr lang="en-GB" sz="1400" dirty="0">
                        <a:latin typeface="Arial" panose="020B0604020202020204" pitchFamily="34" charset="0"/>
                        <a:cs typeface="Arial" panose="020B0604020202020204" pitchFamily="34" charset="0"/>
                      </a:endParaRPr>
                    </a:p>
                  </a:txBody>
                  <a:tcPr anchor="ctr"/>
                </a:tc>
                <a:tc>
                  <a:txBody>
                    <a:bodyPr/>
                    <a:lstStyle/>
                    <a:p>
                      <a:r>
                        <a:rPr lang="en-GB" sz="1400" dirty="0">
                          <a:latin typeface="Arial" panose="020B0604020202020204" pitchFamily="34" charset="0"/>
                          <a:cs typeface="Arial" panose="020B0604020202020204" pitchFamily="34" charset="0"/>
                        </a:rPr>
                        <a:t>High</a:t>
                      </a:r>
                      <a:r>
                        <a:rPr lang="en-GB" sz="1400" baseline="0" dirty="0">
                          <a:latin typeface="Arial" panose="020B0604020202020204" pitchFamily="34" charset="0"/>
                          <a:cs typeface="Arial" panose="020B0604020202020204" pitchFamily="34" charset="0"/>
                        </a:rPr>
                        <a:t> levels of exposure can be fatal. Chronic, low levels of exposure may still damage the nervous system.</a:t>
                      </a:r>
                      <a:endParaRPr lang="en-GB"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65505826"/>
                  </a:ext>
                </a:extLst>
              </a:tr>
              <a:tr h="661568">
                <a:tc>
                  <a:txBody>
                    <a:bodyPr/>
                    <a:lstStyle/>
                    <a:p>
                      <a:r>
                        <a:rPr lang="en-GB" sz="1400" dirty="0">
                          <a:latin typeface="Arial" panose="020B0604020202020204" pitchFamily="34" charset="0"/>
                          <a:cs typeface="Arial" panose="020B0604020202020204" pitchFamily="34" charset="0"/>
                        </a:rPr>
                        <a:t>Volatile Organic Compounds (VOCs)</a:t>
                      </a:r>
                    </a:p>
                  </a:txBody>
                  <a:tcPr anchor="ctr"/>
                </a:tc>
                <a:tc>
                  <a:txBody>
                    <a:bodyPr/>
                    <a:lstStyle/>
                    <a:p>
                      <a:r>
                        <a:rPr lang="en-GB" sz="1400" dirty="0">
                          <a:latin typeface="Arial" panose="020B0604020202020204" pitchFamily="34" charset="0"/>
                          <a:cs typeface="Arial" panose="020B0604020202020204" pitchFamily="34" charset="0"/>
                        </a:rPr>
                        <a:t>Cleaning products,</a:t>
                      </a:r>
                      <a:r>
                        <a:rPr lang="en-GB" sz="1400" baseline="0" dirty="0">
                          <a:latin typeface="Arial" panose="020B0604020202020204" pitchFamily="34" charset="0"/>
                          <a:cs typeface="Arial" panose="020B0604020202020204" pitchFamily="34" charset="0"/>
                        </a:rPr>
                        <a:t> personal care products, building materials and household products </a:t>
                      </a:r>
                      <a:endParaRPr lang="en-GB" sz="1400" dirty="0">
                        <a:latin typeface="Arial" panose="020B0604020202020204" pitchFamily="34" charset="0"/>
                        <a:cs typeface="Arial" panose="020B0604020202020204" pitchFamily="34" charset="0"/>
                      </a:endParaRPr>
                    </a:p>
                  </a:txBody>
                  <a:tcPr anchor="ctr"/>
                </a:tc>
                <a:tc>
                  <a:txBody>
                    <a:bodyPr/>
                    <a:lstStyle/>
                    <a:p>
                      <a:r>
                        <a:rPr lang="en-GB" sz="1400" dirty="0">
                          <a:latin typeface="Arial" panose="020B0604020202020204" pitchFamily="34" charset="0"/>
                          <a:cs typeface="Arial" panose="020B0604020202020204" pitchFamily="34" charset="0"/>
                        </a:rPr>
                        <a:t>Respiratory</a:t>
                      </a:r>
                      <a:r>
                        <a:rPr lang="en-GB" sz="1400" baseline="0" dirty="0">
                          <a:latin typeface="Arial" panose="020B0604020202020204" pitchFamily="34" charset="0"/>
                          <a:cs typeface="Arial" panose="020B0604020202020204" pitchFamily="34" charset="0"/>
                        </a:rPr>
                        <a:t> irritation and increased risk of asthma </a:t>
                      </a:r>
                      <a:endParaRPr lang="en-GB"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91720933"/>
                  </a:ext>
                </a:extLst>
              </a:tr>
              <a:tr h="549999">
                <a:tc>
                  <a:txBody>
                    <a:bodyPr/>
                    <a:lstStyle/>
                    <a:p>
                      <a:r>
                        <a:rPr lang="en-GB" sz="1400" dirty="0">
                          <a:latin typeface="Arial" panose="020B0604020202020204" pitchFamily="34" charset="0"/>
                          <a:cs typeface="Arial" panose="020B0604020202020204" pitchFamily="34" charset="0"/>
                        </a:rPr>
                        <a:t>Damp and mould</a:t>
                      </a:r>
                    </a:p>
                  </a:txBody>
                  <a:tcPr anchor="ctr"/>
                </a:tc>
                <a:tc>
                  <a:txBody>
                    <a:bodyPr/>
                    <a:lstStyle/>
                    <a:p>
                      <a:r>
                        <a:rPr lang="en-GB" sz="1400" dirty="0">
                          <a:latin typeface="Arial" panose="020B0604020202020204" pitchFamily="34" charset="0"/>
                          <a:cs typeface="Arial" panose="020B0604020202020204" pitchFamily="34" charset="0"/>
                        </a:rPr>
                        <a:t>Poor heating, insulation</a:t>
                      </a:r>
                      <a:r>
                        <a:rPr lang="en-GB" sz="1400" baseline="0" dirty="0">
                          <a:latin typeface="Arial" panose="020B0604020202020204" pitchFamily="34" charset="0"/>
                          <a:cs typeface="Arial" panose="020B0604020202020204" pitchFamily="34" charset="0"/>
                        </a:rPr>
                        <a:t> and ventilation </a:t>
                      </a:r>
                      <a:endParaRPr lang="en-GB" sz="1400" dirty="0">
                        <a:latin typeface="Arial" panose="020B0604020202020204" pitchFamily="34" charset="0"/>
                        <a:cs typeface="Arial" panose="020B0604020202020204" pitchFamily="34" charset="0"/>
                      </a:endParaRPr>
                    </a:p>
                  </a:txBody>
                  <a:tcPr anchor="ctr"/>
                </a:tc>
                <a:tc>
                  <a:txBody>
                    <a:bodyPr/>
                    <a:lstStyle/>
                    <a:p>
                      <a:r>
                        <a:rPr lang="en-GB" sz="1400" dirty="0">
                          <a:latin typeface="Arial" panose="020B0604020202020204" pitchFamily="34" charset="0"/>
                          <a:cs typeface="Arial" panose="020B0604020202020204" pitchFamily="34" charset="0"/>
                        </a:rPr>
                        <a:t>Exacerbation of asthma</a:t>
                      </a:r>
                      <a:r>
                        <a:rPr lang="en-GB" sz="1400" baseline="0" dirty="0">
                          <a:latin typeface="Arial" panose="020B0604020202020204" pitchFamily="34" charset="0"/>
                          <a:cs typeface="Arial" panose="020B0604020202020204" pitchFamily="34" charset="0"/>
                        </a:rPr>
                        <a:t> and respiratory irritation</a:t>
                      </a:r>
                      <a:endParaRPr lang="en-GB"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68947060"/>
                  </a:ext>
                </a:extLst>
              </a:tr>
              <a:tr h="549999">
                <a:tc>
                  <a:txBody>
                    <a:bodyPr/>
                    <a:lstStyle/>
                    <a:p>
                      <a:r>
                        <a:rPr lang="en-GB" sz="1400" dirty="0">
                          <a:latin typeface="Arial" panose="020B0604020202020204" pitchFamily="34" charset="0"/>
                          <a:cs typeface="Arial" panose="020B0604020202020204" pitchFamily="34" charset="0"/>
                        </a:rPr>
                        <a:t>Radon</a:t>
                      </a:r>
                    </a:p>
                  </a:txBody>
                  <a:tcPr anchor="ctr"/>
                </a:tc>
                <a:tc>
                  <a:txBody>
                    <a:bodyPr/>
                    <a:lstStyle/>
                    <a:p>
                      <a:r>
                        <a:rPr lang="en-GB" sz="1400" dirty="0">
                          <a:latin typeface="Arial" panose="020B0604020202020204" pitchFamily="34" charset="0"/>
                          <a:cs typeface="Arial" panose="020B0604020202020204" pitchFamily="34" charset="0"/>
                        </a:rPr>
                        <a:t>Natural radioactive gas found in the ground in some locations</a:t>
                      </a:r>
                    </a:p>
                  </a:txBody>
                  <a:tcPr anchor="ctr"/>
                </a:tc>
                <a:tc>
                  <a:txBody>
                    <a:bodyPr/>
                    <a:lstStyle/>
                    <a:p>
                      <a:r>
                        <a:rPr lang="en-GB" sz="1400" dirty="0">
                          <a:latin typeface="Arial" panose="020B0604020202020204" pitchFamily="34" charset="0"/>
                          <a:cs typeface="Arial" panose="020B0604020202020204" pitchFamily="34" charset="0"/>
                        </a:rPr>
                        <a:t>Lung cancer</a:t>
                      </a:r>
                    </a:p>
                  </a:txBody>
                  <a:tcPr anchor="ctr"/>
                </a:tc>
                <a:extLst>
                  <a:ext uri="{0D108BD9-81ED-4DB2-BD59-A6C34878D82A}">
                    <a16:rowId xmlns:a16="http://schemas.microsoft.com/office/drawing/2014/main" val="1142502824"/>
                  </a:ext>
                </a:extLst>
              </a:tr>
            </a:tbl>
          </a:graphicData>
        </a:graphic>
      </p:graphicFrame>
    </p:spTree>
    <p:extLst>
      <p:ext uri="{BB962C8B-B14F-4D97-AF65-F5344CB8AC3E}">
        <p14:creationId xmlns:p14="http://schemas.microsoft.com/office/powerpoint/2010/main" val="2754142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Air pollution also has a detrimental impact on the health of our planet, increasing the need to act</a:t>
            </a:r>
            <a:endParaRPr lang="en-US" sz="2400" dirty="0">
              <a:solidFill>
                <a:srgbClr val="FF0000"/>
              </a:solidFill>
            </a:endParaRPr>
          </a:p>
        </p:txBody>
      </p:sp>
      <p:sp>
        <p:nvSpPr>
          <p:cNvPr id="4" name="TextBox 3"/>
          <p:cNvSpPr txBox="1"/>
          <p:nvPr/>
        </p:nvSpPr>
        <p:spPr>
          <a:xfrm>
            <a:off x="236278" y="1222021"/>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INTRODUCTION</a:t>
            </a:r>
          </a:p>
        </p:txBody>
      </p:sp>
      <p:sp>
        <p:nvSpPr>
          <p:cNvPr id="5" name="Content Placeholder 4"/>
          <p:cNvSpPr>
            <a:spLocks noGrp="1"/>
          </p:cNvSpPr>
          <p:nvPr>
            <p:ph idx="1"/>
          </p:nvPr>
        </p:nvSpPr>
        <p:spPr>
          <a:xfrm>
            <a:off x="231960" y="1670225"/>
            <a:ext cx="8532476" cy="4452298"/>
          </a:xfrm>
        </p:spPr>
        <p:txBody>
          <a:bodyPr>
            <a:normAutofit/>
          </a:bodyPr>
          <a:lstStyle/>
          <a:p>
            <a:pPr marL="0" indent="0" defTabSz="914400">
              <a:spcBef>
                <a:spcPts val="0"/>
              </a:spcBef>
              <a:buNone/>
            </a:pPr>
            <a:r>
              <a:rPr lang="en-GB" sz="1600" b="1" dirty="0"/>
              <a:t>Along with harming human health, air pollution can cause a variety of environmental impacts, harming the health of our </a:t>
            </a:r>
            <a:r>
              <a:rPr lang="en-GB" sz="1600" b="1" dirty="0" smtClean="0"/>
              <a:t>planet.</a:t>
            </a:r>
            <a:endParaRPr lang="en-GB" sz="1600" b="1" dirty="0"/>
          </a:p>
          <a:p>
            <a:pPr defTabSz="914400">
              <a:spcBef>
                <a:spcPts val="0"/>
              </a:spcBef>
              <a:buFont typeface="Wingdings" panose="05000000000000000000" pitchFamily="2" charset="2"/>
              <a:buChar char="§"/>
            </a:pPr>
            <a:r>
              <a:rPr lang="en-GB" sz="1600" dirty="0"/>
              <a:t>Large amounts of carbon dioxide and methane in the atmosphere are leading to a warming of our atmosphere, known as the Greenhouse Effect. This effect traps more of the sun's heat in the Earth’s atmosphere, causing the rising temperature of the planet. </a:t>
            </a:r>
          </a:p>
          <a:p>
            <a:pPr defTabSz="914400">
              <a:spcBef>
                <a:spcPts val="0"/>
              </a:spcBef>
              <a:buFont typeface="Wingdings" panose="05000000000000000000" pitchFamily="2" charset="2"/>
              <a:buChar char="§"/>
            </a:pPr>
            <a:r>
              <a:rPr lang="en-GB" sz="1600" dirty="0" smtClean="0"/>
              <a:t>Nitrogen compounds in the atmosphere can cause algal blooms, </a:t>
            </a:r>
            <a:r>
              <a:rPr lang="en-GB" sz="1600" dirty="0"/>
              <a:t>which in turn can kill fish and impact plant and animal diversity.</a:t>
            </a:r>
          </a:p>
          <a:p>
            <a:pPr defTabSz="914400">
              <a:spcBef>
                <a:spcPts val="0"/>
              </a:spcBef>
              <a:buFont typeface="Wingdings" panose="05000000000000000000" pitchFamily="2" charset="2"/>
              <a:buChar char="§"/>
            </a:pPr>
            <a:r>
              <a:rPr lang="en-GB" sz="1600" dirty="0"/>
              <a:t>Animals are also impacted by air pollutants alongside humans. Studies show that air </a:t>
            </a:r>
            <a:r>
              <a:rPr lang="en-GB" sz="1600" dirty="0" smtClean="0"/>
              <a:t>toxins </a:t>
            </a:r>
            <a:r>
              <a:rPr lang="en-GB" sz="1600" dirty="0"/>
              <a:t>are contributing to birth defects, reproductive failure, and disease in animals.</a:t>
            </a:r>
          </a:p>
          <a:p>
            <a:pPr defTabSz="914400">
              <a:spcBef>
                <a:spcPts val="0"/>
              </a:spcBef>
              <a:buFont typeface="Wingdings" panose="05000000000000000000" pitchFamily="2" charset="2"/>
              <a:buChar char="§"/>
            </a:pPr>
            <a:r>
              <a:rPr lang="en-GB" sz="1600" dirty="0"/>
              <a:t>Air pollutants can lead to reduced growth and survivability of tree seedlings, and increased plant susceptibility to disease, pests and other environmental stresses.</a:t>
            </a:r>
          </a:p>
          <a:p>
            <a:pPr lvl="1" defTabSz="914400">
              <a:spcBef>
                <a:spcPts val="0"/>
              </a:spcBef>
              <a:buFont typeface=".AppleSystemUIFont" charset="-120"/>
              <a:buChar char="-"/>
            </a:pPr>
            <a:endParaRPr lang="en-US" sz="1600" dirty="0"/>
          </a:p>
          <a:p>
            <a:pPr lvl="3" defTabSz="914400">
              <a:spcBef>
                <a:spcPts val="0"/>
              </a:spcBef>
              <a:buFont typeface=".AppleSystemUIFont" charset="-120"/>
              <a:buChar char="-"/>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11</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1623935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745241"/>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Wingdings" panose="05000000000000000000" pitchFamily="2" charset="2"/>
              <a:buChar char="§"/>
            </a:pPr>
            <a:r>
              <a:rPr lang="en-US" sz="1800" dirty="0"/>
              <a:t>International; National; Regional; Local</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Appendix</a:t>
            </a:r>
          </a:p>
          <a:p>
            <a:pPr marL="0" indent="0" defTabSz="914400">
              <a:spcBef>
                <a:spcPts val="0"/>
              </a:spcBef>
              <a:buNone/>
            </a:pPr>
            <a:endParaRPr lang="en-US" sz="1800" dirty="0"/>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12</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2321706"/>
            <a:ext cx="8325292" cy="702991"/>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31527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L</a:t>
            </a:r>
            <a:r>
              <a:rPr lang="en-US" sz="2400" dirty="0" smtClean="0">
                <a:solidFill>
                  <a:srgbClr val="0070C0"/>
                </a:solidFill>
              </a:rPr>
              <a:t>egislation </a:t>
            </a:r>
            <a:r>
              <a:rPr lang="en-US" sz="2400" dirty="0">
                <a:solidFill>
                  <a:srgbClr val="0070C0"/>
                </a:solidFill>
              </a:rPr>
              <a:t>both regulates the legal limits for key pollutants and sets out proposals to improve air quality </a:t>
            </a:r>
          </a:p>
        </p:txBody>
      </p:sp>
      <p:sp>
        <p:nvSpPr>
          <p:cNvPr id="4" name="TextBox 3"/>
          <p:cNvSpPr txBox="1"/>
          <p:nvPr/>
        </p:nvSpPr>
        <p:spPr>
          <a:xfrm>
            <a:off x="231959" y="1202357"/>
            <a:ext cx="6581795"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a:t>
            </a:r>
            <a:r>
              <a:rPr lang="en-US" b="1" dirty="0" smtClean="0">
                <a:solidFill>
                  <a:schemeClr val="bg1">
                    <a:lumMod val="50000"/>
                  </a:schemeClr>
                </a:solidFill>
                <a:latin typeface="Arial" charset="0"/>
                <a:ea typeface="Arial" charset="0"/>
                <a:cs typeface="Arial" charset="0"/>
              </a:rPr>
              <a:t>INTERNATIONAL AND NATIONAL</a:t>
            </a:r>
            <a:endParaRPr lang="en-US" b="1" dirty="0">
              <a:solidFill>
                <a:schemeClr val="bg1">
                  <a:lumMod val="50000"/>
                </a:schemeClr>
              </a:solidFill>
              <a:latin typeface="Arial" charset="0"/>
              <a:ea typeface="Arial" charset="0"/>
              <a:cs typeface="Arial" charset="0"/>
            </a:endParaRPr>
          </a:p>
        </p:txBody>
      </p:sp>
      <p:sp>
        <p:nvSpPr>
          <p:cNvPr id="5" name="Content Placeholder 4"/>
          <p:cNvSpPr>
            <a:spLocks noGrp="1"/>
          </p:cNvSpPr>
          <p:nvPr>
            <p:ph idx="1"/>
          </p:nvPr>
        </p:nvSpPr>
        <p:spPr>
          <a:xfrm>
            <a:off x="231960" y="1596557"/>
            <a:ext cx="8229600" cy="4668175"/>
          </a:xfrm>
        </p:spPr>
        <p:txBody>
          <a:bodyPr>
            <a:normAutofit fontScale="92500" lnSpcReduction="10000"/>
          </a:bodyPr>
          <a:lstStyle/>
          <a:p>
            <a:pPr marL="0" indent="0" defTabSz="914400">
              <a:lnSpc>
                <a:spcPct val="110000"/>
              </a:lnSpc>
              <a:spcBef>
                <a:spcPts val="0"/>
              </a:spcBef>
              <a:buNone/>
            </a:pPr>
            <a:r>
              <a:rPr lang="en-US" sz="1600" b="1" dirty="0" smtClean="0"/>
              <a:t>International</a:t>
            </a:r>
          </a:p>
          <a:p>
            <a:pPr defTabSz="914400">
              <a:lnSpc>
                <a:spcPct val="110000"/>
              </a:lnSpc>
              <a:spcBef>
                <a:spcPts val="0"/>
              </a:spcBef>
              <a:buFont typeface="Wingdings" charset="2"/>
              <a:buChar char="§"/>
            </a:pPr>
            <a:r>
              <a:rPr lang="en-US" sz="1600" b="1" dirty="0">
                <a:solidFill>
                  <a:schemeClr val="accent1"/>
                </a:solidFill>
              </a:rPr>
              <a:t>WHO guidelines</a:t>
            </a:r>
            <a:r>
              <a:rPr lang="en-US" sz="1600" b="1" baseline="30000" dirty="0">
                <a:solidFill>
                  <a:schemeClr val="accent1"/>
                </a:solidFill>
              </a:rPr>
              <a:t>1 </a:t>
            </a:r>
            <a:r>
              <a:rPr lang="en-US" sz="1100" dirty="0"/>
              <a:t>(UPDATED IN 2021)</a:t>
            </a:r>
            <a:endParaRPr lang="en-US" sz="1100" baseline="30000" dirty="0"/>
          </a:p>
          <a:p>
            <a:pPr lvl="1" defTabSz="914400">
              <a:lnSpc>
                <a:spcPct val="110000"/>
              </a:lnSpc>
              <a:spcBef>
                <a:spcPts val="0"/>
              </a:spcBef>
              <a:spcAft>
                <a:spcPts val="600"/>
              </a:spcAft>
              <a:buFont typeface=".AppleSystemUIFont" charset="-120"/>
              <a:buChar char="-"/>
            </a:pPr>
            <a:r>
              <a:rPr lang="en-US" sz="1600" dirty="0"/>
              <a:t>Designed to offer recommended air pollutant concentration limits based on expert guidance on the health impacts of air pollution</a:t>
            </a:r>
          </a:p>
          <a:p>
            <a:pPr defTabSz="914400">
              <a:lnSpc>
                <a:spcPct val="110000"/>
              </a:lnSpc>
              <a:spcBef>
                <a:spcPts val="0"/>
              </a:spcBef>
              <a:buFont typeface="Wingdings" charset="2"/>
              <a:buChar char="§"/>
            </a:pPr>
            <a:r>
              <a:rPr lang="en-US" sz="1600" b="1" dirty="0">
                <a:solidFill>
                  <a:schemeClr val="accent1"/>
                </a:solidFill>
              </a:rPr>
              <a:t>EU Directive</a:t>
            </a:r>
            <a:r>
              <a:rPr lang="en-US" sz="1600" b="1" baseline="30000" dirty="0">
                <a:solidFill>
                  <a:schemeClr val="accent1"/>
                </a:solidFill>
              </a:rPr>
              <a:t>2</a:t>
            </a:r>
          </a:p>
          <a:p>
            <a:pPr lvl="1" defTabSz="914400">
              <a:lnSpc>
                <a:spcPct val="110000"/>
              </a:lnSpc>
              <a:spcBef>
                <a:spcPts val="0"/>
              </a:spcBef>
              <a:spcAft>
                <a:spcPts val="600"/>
              </a:spcAft>
              <a:buFont typeface=".AppleSystemUIFont" charset="-120"/>
              <a:buChar char="-"/>
            </a:pPr>
            <a:r>
              <a:rPr lang="en-US" sz="1600" dirty="0"/>
              <a:t>Set legally binding limits for key pollutants. </a:t>
            </a:r>
            <a:r>
              <a:rPr lang="en-GB" sz="1600" dirty="0"/>
              <a:t>Since the UK left the EU, the limits have been incorporated into national law</a:t>
            </a:r>
            <a:r>
              <a:rPr lang="en-GB" sz="1600" dirty="0" smtClean="0"/>
              <a:t>.</a:t>
            </a:r>
            <a:endParaRPr lang="en-US" sz="1600" b="1" dirty="0" smtClean="0"/>
          </a:p>
          <a:p>
            <a:pPr marL="0" indent="0" defTabSz="914400">
              <a:lnSpc>
                <a:spcPct val="110000"/>
              </a:lnSpc>
              <a:spcBef>
                <a:spcPts val="0"/>
              </a:spcBef>
              <a:buNone/>
            </a:pPr>
            <a:r>
              <a:rPr lang="en-US" sz="1600" b="1" dirty="0" smtClean="0"/>
              <a:t>National</a:t>
            </a:r>
            <a:endParaRPr lang="en-US" sz="1600" b="1" dirty="0"/>
          </a:p>
          <a:p>
            <a:pPr defTabSz="914400">
              <a:lnSpc>
                <a:spcPct val="110000"/>
              </a:lnSpc>
              <a:spcBef>
                <a:spcPts val="0"/>
              </a:spcBef>
              <a:buFont typeface="Wingdings" charset="2"/>
              <a:buChar char="§"/>
            </a:pPr>
            <a:r>
              <a:rPr lang="en-US" sz="1600" b="1" dirty="0">
                <a:solidFill>
                  <a:schemeClr val="accent1"/>
                </a:solidFill>
              </a:rPr>
              <a:t>Air Quality Standards </a:t>
            </a:r>
            <a:r>
              <a:rPr lang="en-US" sz="1600" b="1" dirty="0" smtClean="0">
                <a:solidFill>
                  <a:schemeClr val="accent1"/>
                </a:solidFill>
              </a:rPr>
              <a:t>Regulations</a:t>
            </a:r>
            <a:r>
              <a:rPr lang="en-US" sz="1600" b="1" baseline="30000" dirty="0">
                <a:solidFill>
                  <a:schemeClr val="accent1"/>
                </a:solidFill>
              </a:rPr>
              <a:t>3</a:t>
            </a:r>
          </a:p>
          <a:p>
            <a:pPr lvl="1" defTabSz="914400">
              <a:lnSpc>
                <a:spcPct val="110000"/>
              </a:lnSpc>
              <a:spcBef>
                <a:spcPts val="0"/>
              </a:spcBef>
              <a:buFont typeface=".AppleSystemUIFont" charset="-120"/>
              <a:buChar char="-"/>
            </a:pPr>
            <a:r>
              <a:rPr lang="en-US" sz="1600" dirty="0"/>
              <a:t>Puts the former EU limits into national UK law </a:t>
            </a:r>
          </a:p>
          <a:p>
            <a:pPr lvl="1" defTabSz="914400">
              <a:lnSpc>
                <a:spcPct val="110000"/>
              </a:lnSpc>
              <a:spcBef>
                <a:spcPts val="0"/>
              </a:spcBef>
              <a:buFont typeface=".AppleSystemUIFont" charset="-120"/>
              <a:buChar char="-"/>
            </a:pPr>
            <a:r>
              <a:rPr lang="en-US" sz="1600" dirty="0"/>
              <a:t>Determines how achievement of the objective values should be assessed</a:t>
            </a:r>
          </a:p>
          <a:p>
            <a:pPr defTabSz="914400">
              <a:lnSpc>
                <a:spcPct val="110000"/>
              </a:lnSpc>
              <a:spcBef>
                <a:spcPts val="0"/>
              </a:spcBef>
              <a:buFont typeface="Wingdings" charset="2"/>
              <a:buChar char="§"/>
            </a:pPr>
            <a:r>
              <a:rPr lang="en-US" sz="1600" b="1" dirty="0">
                <a:solidFill>
                  <a:schemeClr val="accent1"/>
                </a:solidFill>
              </a:rPr>
              <a:t>National Clean Air </a:t>
            </a:r>
            <a:r>
              <a:rPr lang="en-US" sz="1600" b="1" dirty="0" smtClean="0">
                <a:solidFill>
                  <a:schemeClr val="accent1"/>
                </a:solidFill>
              </a:rPr>
              <a:t>Strategy</a:t>
            </a:r>
            <a:r>
              <a:rPr lang="en-US" sz="1600" b="1" baseline="30000" dirty="0" smtClean="0">
                <a:solidFill>
                  <a:schemeClr val="accent1"/>
                </a:solidFill>
              </a:rPr>
              <a:t>4 </a:t>
            </a:r>
            <a:r>
              <a:rPr lang="en-US" sz="1100" dirty="0"/>
              <a:t>(PUBLISHED IN 2019)</a:t>
            </a:r>
            <a:endParaRPr lang="en-US" sz="1100" baseline="30000" dirty="0"/>
          </a:p>
          <a:p>
            <a:pPr lvl="1" defTabSz="914400">
              <a:lnSpc>
                <a:spcPct val="110000"/>
              </a:lnSpc>
              <a:spcBef>
                <a:spcPts val="0"/>
              </a:spcBef>
              <a:spcAft>
                <a:spcPts val="600"/>
              </a:spcAft>
              <a:buFont typeface=".AppleSystemUIFont" charset="-120"/>
              <a:buChar char="-"/>
            </a:pPr>
            <a:r>
              <a:rPr lang="en-US" sz="1600" dirty="0"/>
              <a:t>A UK government policy framework articulating the need for action and setting out key proposals across a range of sectors for both indoor and outdoor air pollution</a:t>
            </a:r>
          </a:p>
          <a:p>
            <a:pPr defTabSz="914400">
              <a:lnSpc>
                <a:spcPct val="110000"/>
              </a:lnSpc>
              <a:spcBef>
                <a:spcPts val="0"/>
              </a:spcBef>
              <a:spcAft>
                <a:spcPts val="600"/>
              </a:spcAft>
              <a:buFont typeface="Wingdings" panose="05000000000000000000" pitchFamily="2" charset="2"/>
              <a:buChar char="§"/>
            </a:pPr>
            <a:r>
              <a:rPr lang="en-US" sz="1600" b="1" dirty="0">
                <a:solidFill>
                  <a:schemeClr val="accent1"/>
                </a:solidFill>
              </a:rPr>
              <a:t>Environment Act </a:t>
            </a:r>
            <a:r>
              <a:rPr lang="en-US" sz="1600" b="1" dirty="0" smtClean="0">
                <a:solidFill>
                  <a:schemeClr val="accent1"/>
                </a:solidFill>
              </a:rPr>
              <a:t>2021</a:t>
            </a:r>
            <a:r>
              <a:rPr lang="en-US" sz="1600" b="1" baseline="30000" dirty="0" smtClean="0">
                <a:solidFill>
                  <a:schemeClr val="accent1"/>
                </a:solidFill>
              </a:rPr>
              <a:t>5</a:t>
            </a:r>
            <a:r>
              <a:rPr lang="en-US" sz="1600" b="1" dirty="0" smtClean="0">
                <a:solidFill>
                  <a:schemeClr val="accent1"/>
                </a:solidFill>
              </a:rPr>
              <a:t> </a:t>
            </a:r>
            <a:r>
              <a:rPr lang="en-US" sz="1100" dirty="0"/>
              <a:t>(RECEIVED ROYAL ASSENT IN 2021) </a:t>
            </a:r>
            <a:endParaRPr lang="en-US" sz="1400" dirty="0"/>
          </a:p>
          <a:p>
            <a:pPr lvl="1" defTabSz="914400">
              <a:lnSpc>
                <a:spcPct val="110000"/>
              </a:lnSpc>
              <a:spcBef>
                <a:spcPts val="0"/>
              </a:spcBef>
              <a:spcAft>
                <a:spcPts val="600"/>
              </a:spcAft>
              <a:buFont typeface=".AppleSystemUIFont" charset="-120"/>
              <a:buChar char="-"/>
            </a:pPr>
            <a:r>
              <a:rPr lang="en-US" sz="1600" dirty="0"/>
              <a:t>UK legislation setting out environmental targets, plans and policies, including on air pollution</a:t>
            </a:r>
          </a:p>
          <a:p>
            <a:pPr lvl="1" defTabSz="914400">
              <a:lnSpc>
                <a:spcPct val="110000"/>
              </a:lnSpc>
              <a:spcBef>
                <a:spcPts val="0"/>
              </a:spcBef>
              <a:spcAft>
                <a:spcPts val="600"/>
              </a:spcAft>
              <a:buFont typeface=".AppleSystemUIFont" charset="-120"/>
              <a:buChar char="-"/>
            </a:pPr>
            <a:r>
              <a:rPr lang="en-US" sz="1600" dirty="0" smtClean="0"/>
              <a:t>PM</a:t>
            </a:r>
            <a:r>
              <a:rPr lang="en-US" sz="1600" baseline="-25000" dirty="0" smtClean="0"/>
              <a:t>2.5</a:t>
            </a:r>
            <a:r>
              <a:rPr lang="en-US" sz="1600" dirty="0" smtClean="0"/>
              <a:t> targets</a:t>
            </a:r>
            <a:r>
              <a:rPr lang="en-US" sz="1600" dirty="0" smtClean="0"/>
              <a:t> were due to be set by October 2022, but </a:t>
            </a:r>
            <a:r>
              <a:rPr lang="en-US" sz="1600" dirty="0"/>
              <a:t>this was </a:t>
            </a:r>
            <a:r>
              <a:rPr lang="en-US" sz="1600" dirty="0" smtClean="0"/>
              <a:t>delayed</a:t>
            </a:r>
            <a:endParaRPr lang="en-US" sz="1600" dirty="0"/>
          </a:p>
          <a:p>
            <a:pPr marL="457200" lvl="1" indent="0" defTabSz="914400">
              <a:lnSpc>
                <a:spcPct val="110000"/>
              </a:lnSpc>
              <a:spcBef>
                <a:spcPts val="0"/>
              </a:spcBef>
              <a:spcAft>
                <a:spcPts val="600"/>
              </a:spcAft>
              <a:buNone/>
            </a:pPr>
            <a:endParaRPr lang="en-US" sz="1600" dirty="0"/>
          </a:p>
          <a:p>
            <a:pPr lvl="1" defTabSz="914400">
              <a:lnSpc>
                <a:spcPct val="110000"/>
              </a:lnSpc>
              <a:spcBef>
                <a:spcPts val="0"/>
              </a:spcBef>
              <a:spcAft>
                <a:spcPts val="600"/>
              </a:spcAft>
              <a:buFont typeface=".AppleSystemUIFont" charset="-120"/>
              <a:buChar char="-"/>
            </a:pPr>
            <a:endParaRPr lang="en-US" sz="1600" dirty="0"/>
          </a:p>
        </p:txBody>
      </p:sp>
      <p:sp>
        <p:nvSpPr>
          <p:cNvPr id="7" name="TextBox 6"/>
          <p:cNvSpPr txBox="1"/>
          <p:nvPr/>
        </p:nvSpPr>
        <p:spPr>
          <a:xfrm>
            <a:off x="17793" y="5993697"/>
            <a:ext cx="6581423" cy="923330"/>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US" sz="900" dirty="0">
                <a:solidFill>
                  <a:schemeClr val="bg1">
                    <a:lumMod val="50000"/>
                  </a:schemeClr>
                </a:solidFill>
                <a:latin typeface="Arial" charset="0"/>
                <a:ea typeface="Arial" charset="0"/>
                <a:cs typeface="Arial" charset="0"/>
              </a:rPr>
              <a:t>WHO. </a:t>
            </a:r>
            <a:r>
              <a:rPr lang="en-US" sz="900" dirty="0">
                <a:solidFill>
                  <a:schemeClr val="bg1">
                    <a:lumMod val="50000"/>
                  </a:schemeClr>
                </a:solidFill>
                <a:latin typeface="Arial" charset="0"/>
                <a:ea typeface="Arial" charset="0"/>
                <a:cs typeface="Arial" charset="0"/>
                <a:hlinkClick r:id="rId2"/>
              </a:rPr>
              <a:t>WHO global air quality guidelines</a:t>
            </a:r>
            <a:r>
              <a:rPr lang="en-US" sz="900" dirty="0">
                <a:solidFill>
                  <a:schemeClr val="bg1">
                    <a:lumMod val="50000"/>
                  </a:schemeClr>
                </a:solidFill>
                <a:latin typeface="Arial" charset="0"/>
                <a:ea typeface="Arial" charset="0"/>
                <a:cs typeface="Arial" charset="0"/>
              </a:rPr>
              <a:t>. 2021.</a:t>
            </a:r>
          </a:p>
          <a:p>
            <a:pPr marL="228600" indent="-228600">
              <a:buFontTx/>
              <a:buAutoNum type="arabicPeriod"/>
            </a:pPr>
            <a:r>
              <a:rPr lang="en-US" sz="900" dirty="0">
                <a:solidFill>
                  <a:schemeClr val="bg1">
                    <a:lumMod val="50000"/>
                  </a:schemeClr>
                </a:solidFill>
                <a:latin typeface="Arial" charset="0"/>
                <a:ea typeface="Arial" charset="0"/>
                <a:cs typeface="Arial" charset="0"/>
              </a:rPr>
              <a:t>EU. </a:t>
            </a:r>
            <a:r>
              <a:rPr lang="en-US" sz="900" dirty="0">
                <a:solidFill>
                  <a:schemeClr val="bg1">
                    <a:lumMod val="50000"/>
                  </a:schemeClr>
                </a:solidFill>
                <a:latin typeface="Arial" charset="0"/>
                <a:ea typeface="Arial" charset="0"/>
                <a:cs typeface="Arial" charset="0"/>
                <a:hlinkClick r:id="rId3"/>
              </a:rPr>
              <a:t>Directive 2008/50/EC</a:t>
            </a:r>
            <a:r>
              <a:rPr lang="en-US" sz="900" dirty="0">
                <a:solidFill>
                  <a:schemeClr val="bg1">
                    <a:lumMod val="50000"/>
                  </a:schemeClr>
                </a:solidFill>
                <a:latin typeface="Arial" charset="0"/>
                <a:ea typeface="Arial" charset="0"/>
                <a:cs typeface="Arial" charset="0"/>
              </a:rPr>
              <a:t>: Cleaner air for Europe. 2008 </a:t>
            </a:r>
            <a:endParaRPr lang="en-US" sz="900" dirty="0" smtClean="0">
              <a:solidFill>
                <a:schemeClr val="bg1">
                  <a:lumMod val="50000"/>
                </a:schemeClr>
              </a:solidFill>
              <a:latin typeface="Arial" charset="0"/>
              <a:ea typeface="Arial" charset="0"/>
              <a:cs typeface="Arial" charset="0"/>
            </a:endParaRPr>
          </a:p>
          <a:p>
            <a:pPr marL="228600" indent="-228600">
              <a:buFontTx/>
              <a:buAutoNum type="arabicPeriod"/>
            </a:pPr>
            <a:r>
              <a:rPr lang="en-US" sz="900" dirty="0" smtClean="0">
                <a:solidFill>
                  <a:schemeClr val="bg1">
                    <a:lumMod val="50000"/>
                  </a:schemeClr>
                </a:solidFill>
                <a:latin typeface="Arial" charset="0"/>
                <a:ea typeface="Arial" charset="0"/>
                <a:cs typeface="Arial" charset="0"/>
              </a:rPr>
              <a:t>The </a:t>
            </a:r>
            <a:r>
              <a:rPr lang="en-US" sz="900" dirty="0">
                <a:solidFill>
                  <a:schemeClr val="bg1">
                    <a:lumMod val="50000"/>
                  </a:schemeClr>
                </a:solidFill>
                <a:latin typeface="Arial" charset="0"/>
                <a:ea typeface="Arial" charset="0"/>
                <a:cs typeface="Arial" charset="0"/>
              </a:rPr>
              <a:t>Stationery Office Limited. </a:t>
            </a:r>
            <a:r>
              <a:rPr lang="en-US" sz="900" dirty="0">
                <a:solidFill>
                  <a:schemeClr val="bg1">
                    <a:lumMod val="50000"/>
                  </a:schemeClr>
                </a:solidFill>
                <a:latin typeface="Arial" charset="0"/>
                <a:ea typeface="Arial" charset="0"/>
                <a:cs typeface="Arial" charset="0"/>
                <a:hlinkClick r:id="rId4"/>
              </a:rPr>
              <a:t>Air Quality Standards Regulations</a:t>
            </a:r>
            <a:r>
              <a:rPr lang="en-US" sz="900" dirty="0">
                <a:solidFill>
                  <a:schemeClr val="bg1">
                    <a:lumMod val="50000"/>
                  </a:schemeClr>
                </a:solidFill>
                <a:latin typeface="Arial" charset="0"/>
                <a:ea typeface="Arial" charset="0"/>
                <a:cs typeface="Arial" charset="0"/>
              </a:rPr>
              <a:t>. 2010.</a:t>
            </a:r>
          </a:p>
          <a:p>
            <a:pPr marL="228600" indent="-228600">
              <a:buFontTx/>
              <a:buAutoNum type="arabicPeriod"/>
            </a:pPr>
            <a:r>
              <a:rPr lang="en-GB" sz="900" dirty="0">
                <a:solidFill>
                  <a:schemeClr val="bg1">
                    <a:lumMod val="50000"/>
                  </a:schemeClr>
                </a:solidFill>
                <a:latin typeface="Arial" charset="0"/>
                <a:ea typeface="Arial" charset="0"/>
                <a:cs typeface="Arial" charset="0"/>
              </a:rPr>
              <a:t>DEFRA. </a:t>
            </a:r>
            <a:r>
              <a:rPr lang="en-GB" sz="900" dirty="0">
                <a:solidFill>
                  <a:schemeClr val="bg1">
                    <a:lumMod val="50000"/>
                  </a:schemeClr>
                </a:solidFill>
                <a:latin typeface="Arial" charset="0"/>
                <a:ea typeface="Arial" charset="0"/>
                <a:cs typeface="Arial" charset="0"/>
                <a:hlinkClick r:id="rId5"/>
              </a:rPr>
              <a:t>Clean Air Strategy</a:t>
            </a:r>
            <a:r>
              <a:rPr lang="en-GB" sz="900" dirty="0">
                <a:solidFill>
                  <a:schemeClr val="bg1">
                    <a:lumMod val="50000"/>
                  </a:schemeClr>
                </a:solidFill>
                <a:latin typeface="Arial" charset="0"/>
                <a:ea typeface="Arial" charset="0"/>
                <a:cs typeface="Arial" charset="0"/>
              </a:rPr>
              <a:t>. 2019. </a:t>
            </a:r>
          </a:p>
          <a:p>
            <a:pPr marL="228600" indent="-228600">
              <a:buFontTx/>
              <a:buAutoNum type="arabicPeriod"/>
            </a:pPr>
            <a:r>
              <a:rPr lang="en-GB" sz="900" dirty="0">
                <a:solidFill>
                  <a:schemeClr val="bg1">
                    <a:lumMod val="50000"/>
                  </a:schemeClr>
                </a:solidFill>
                <a:latin typeface="Arial" charset="0"/>
                <a:ea typeface="Arial" charset="0"/>
                <a:cs typeface="Arial" charset="0"/>
              </a:rPr>
              <a:t>UK Government. </a:t>
            </a:r>
            <a:r>
              <a:rPr lang="en-GB" sz="900" dirty="0">
                <a:solidFill>
                  <a:schemeClr val="bg1">
                    <a:lumMod val="50000"/>
                  </a:schemeClr>
                </a:solidFill>
                <a:latin typeface="Arial" charset="0"/>
                <a:ea typeface="Arial" charset="0"/>
                <a:cs typeface="Arial" charset="0"/>
                <a:hlinkClick r:id="rId6"/>
              </a:rPr>
              <a:t>Environment Act</a:t>
            </a:r>
            <a:r>
              <a:rPr lang="en-GB" sz="900" dirty="0">
                <a:solidFill>
                  <a:schemeClr val="bg1">
                    <a:lumMod val="50000"/>
                  </a:schemeClr>
                </a:solidFill>
                <a:latin typeface="Arial" charset="0"/>
                <a:ea typeface="Arial" charset="0"/>
                <a:cs typeface="Arial" charset="0"/>
              </a:rPr>
              <a:t>. 2021. </a:t>
            </a:r>
            <a:endParaRPr lang="en-US" sz="900"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13</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4276854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785407069"/>
              </p:ext>
            </p:extLst>
          </p:nvPr>
        </p:nvGraphicFramePr>
        <p:xfrm>
          <a:off x="361949" y="1574561"/>
          <a:ext cx="7985638" cy="3664800"/>
        </p:xfrm>
        <a:graphic>
          <a:graphicData uri="http://schemas.openxmlformats.org/drawingml/2006/table">
            <a:tbl>
              <a:tblPr firstRow="1" bandRow="1">
                <a:tableStyleId>{21E4AEA4-8DFA-4A89-87EB-49C32662AFE0}</a:tableStyleId>
              </a:tblPr>
              <a:tblGrid>
                <a:gridCol w="959385">
                  <a:extLst>
                    <a:ext uri="{9D8B030D-6E8A-4147-A177-3AD203B41FA5}">
                      <a16:colId xmlns:a16="http://schemas.microsoft.com/office/drawing/2014/main" val="20000"/>
                    </a:ext>
                  </a:extLst>
                </a:gridCol>
                <a:gridCol w="1478719">
                  <a:extLst>
                    <a:ext uri="{9D8B030D-6E8A-4147-A177-3AD203B41FA5}">
                      <a16:colId xmlns:a16="http://schemas.microsoft.com/office/drawing/2014/main" val="20001"/>
                    </a:ext>
                  </a:extLst>
                </a:gridCol>
                <a:gridCol w="1478719">
                  <a:extLst>
                    <a:ext uri="{9D8B030D-6E8A-4147-A177-3AD203B41FA5}">
                      <a16:colId xmlns:a16="http://schemas.microsoft.com/office/drawing/2014/main" val="1204049736"/>
                    </a:ext>
                  </a:extLst>
                </a:gridCol>
                <a:gridCol w="2648954">
                  <a:extLst>
                    <a:ext uri="{9D8B030D-6E8A-4147-A177-3AD203B41FA5}">
                      <a16:colId xmlns:a16="http://schemas.microsoft.com/office/drawing/2014/main" val="20002"/>
                    </a:ext>
                  </a:extLst>
                </a:gridCol>
                <a:gridCol w="1419861">
                  <a:extLst>
                    <a:ext uri="{9D8B030D-6E8A-4147-A177-3AD203B41FA5}">
                      <a16:colId xmlns:a16="http://schemas.microsoft.com/office/drawing/2014/main" val="20003"/>
                    </a:ext>
                  </a:extLst>
                </a:gridCol>
              </a:tblGrid>
              <a:tr h="367200">
                <a:tc>
                  <a:txBody>
                    <a:bodyPr/>
                    <a:lstStyle/>
                    <a:p>
                      <a:r>
                        <a:rPr lang="en-GB" sz="1200" dirty="0">
                          <a:latin typeface="Arial" panose="020B0604020202020204" pitchFamily="34" charset="0"/>
                          <a:cs typeface="Arial" panose="020B0604020202020204" pitchFamily="34" charset="0"/>
                        </a:rPr>
                        <a:t>Pollutant</a:t>
                      </a:r>
                    </a:p>
                  </a:txBody>
                  <a:tcPr anchor="ctr"/>
                </a:tc>
                <a:tc>
                  <a:txBody>
                    <a:bodyPr/>
                    <a:lstStyle/>
                    <a:p>
                      <a:r>
                        <a:rPr lang="en-GB" sz="1200" dirty="0">
                          <a:latin typeface="Arial" panose="020B0604020202020204" pitchFamily="34" charset="0"/>
                          <a:cs typeface="Arial" panose="020B0604020202020204" pitchFamily="34" charset="0"/>
                        </a:rPr>
                        <a:t>Old WHO guideline</a:t>
                      </a:r>
                      <a:r>
                        <a:rPr lang="en-GB" sz="1200" baseline="30000" dirty="0">
                          <a:latin typeface="Arial" panose="020B0604020202020204" pitchFamily="34" charset="0"/>
                          <a:cs typeface="Arial" panose="020B0604020202020204" pitchFamily="34" charset="0"/>
                        </a:rPr>
                        <a:t>1</a:t>
                      </a:r>
                      <a:endParaRPr lang="en-GB" sz="1200" baseline="30000" dirty="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New WHO guideline</a:t>
                      </a:r>
                      <a:r>
                        <a:rPr lang="en-GB" sz="1200" baseline="30000" dirty="0">
                          <a:latin typeface="Arial" panose="020B0604020202020204" pitchFamily="34" charset="0"/>
                          <a:cs typeface="Arial" panose="020B0604020202020204" pitchFamily="34" charset="0"/>
                        </a:rPr>
                        <a:t>2</a:t>
                      </a:r>
                      <a:endParaRPr lang="en-GB" sz="1200" baseline="30000" dirty="0">
                        <a:solidFill>
                          <a:schemeClr val="bg1"/>
                        </a:solidFill>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UK</a:t>
                      </a:r>
                      <a:r>
                        <a:rPr lang="en-GB" sz="1200" baseline="0" dirty="0">
                          <a:latin typeface="Arial" panose="020B0604020202020204" pitchFamily="34" charset="0"/>
                          <a:cs typeface="Arial" panose="020B0604020202020204" pitchFamily="34" charset="0"/>
                        </a:rPr>
                        <a:t> objective</a:t>
                      </a:r>
                      <a:r>
                        <a:rPr lang="en-GB" sz="1200" baseline="30000" dirty="0">
                          <a:latin typeface="Arial" panose="020B0604020202020204" pitchFamily="34" charset="0"/>
                          <a:cs typeface="Arial" panose="020B0604020202020204" pitchFamily="34" charset="0"/>
                        </a:rPr>
                        <a:t>3</a:t>
                      </a:r>
                    </a:p>
                  </a:txBody>
                  <a:tcPr anchor="ctr"/>
                </a:tc>
                <a:tc>
                  <a:txBody>
                    <a:bodyPr/>
                    <a:lstStyle/>
                    <a:p>
                      <a:r>
                        <a:rPr lang="en-GB" sz="1200" dirty="0">
                          <a:latin typeface="Arial" panose="020B0604020202020204" pitchFamily="34" charset="0"/>
                          <a:cs typeface="Arial" panose="020B0604020202020204" pitchFamily="34" charset="0"/>
                        </a:rPr>
                        <a:t>Concentration </a:t>
                      </a:r>
                    </a:p>
                    <a:p>
                      <a:r>
                        <a:rPr lang="en-GB" sz="1200" dirty="0">
                          <a:latin typeface="Arial" panose="020B0604020202020204" pitchFamily="34" charset="0"/>
                          <a:cs typeface="Arial" panose="020B0604020202020204" pitchFamily="34" charset="0"/>
                        </a:rPr>
                        <a:t>measured as</a:t>
                      </a:r>
                      <a:endParaRPr lang="en-GB" sz="1200"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67200">
                <a:tc rowSpan="2">
                  <a:txBody>
                    <a:bodyPr/>
                    <a:lstStyle/>
                    <a:p>
                      <a:r>
                        <a:rPr lang="en-GB" sz="1200" dirty="0">
                          <a:latin typeface="Arial" panose="020B0604020202020204" pitchFamily="34" charset="0"/>
                          <a:cs typeface="Arial" panose="020B0604020202020204" pitchFamily="34" charset="0"/>
                        </a:rPr>
                        <a:t>NO</a:t>
                      </a:r>
                      <a:r>
                        <a:rPr lang="en-GB" sz="1200" baseline="-25000" dirty="0">
                          <a:latin typeface="Arial" panose="020B0604020202020204" pitchFamily="34" charset="0"/>
                          <a:cs typeface="Arial" panose="020B0604020202020204" pitchFamily="34" charset="0"/>
                        </a:rPr>
                        <a:t>2</a:t>
                      </a:r>
                    </a:p>
                  </a:txBody>
                  <a:tcPr anchor="ctr"/>
                </a:tc>
                <a:tc>
                  <a:txBody>
                    <a:bodyPr/>
                    <a:lstStyle/>
                    <a:p>
                      <a:r>
                        <a:rPr lang="en-GB" sz="1200" dirty="0">
                          <a:latin typeface="Arial" panose="020B0604020202020204" pitchFamily="34" charset="0"/>
                          <a:cs typeface="Arial" panose="020B0604020202020204" pitchFamily="34" charset="0"/>
                        </a:rPr>
                        <a:t>40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solidFill>
                            <a:srgbClr val="CF0072"/>
                          </a:solidFill>
                          <a:latin typeface="Arial" panose="020B0604020202020204" pitchFamily="34" charset="0"/>
                          <a:cs typeface="Arial" panose="020B0604020202020204" pitchFamily="34" charset="0"/>
                        </a:rPr>
                        <a:t>10 </a:t>
                      </a:r>
                      <a:r>
                        <a:rPr lang="en-GB" sz="1200" b="1" dirty="0" err="1">
                          <a:solidFill>
                            <a:srgbClr val="CF0072"/>
                          </a:solidFill>
                          <a:latin typeface="Arial" panose="020B0604020202020204" pitchFamily="34" charset="0"/>
                          <a:cs typeface="Arial" panose="020B0604020202020204" pitchFamily="34" charset="0"/>
                        </a:rPr>
                        <a:t>μg</a:t>
                      </a:r>
                      <a:r>
                        <a:rPr lang="en-GB" sz="1200" b="1" dirty="0">
                          <a:solidFill>
                            <a:srgbClr val="CF0072"/>
                          </a:solidFill>
                          <a:latin typeface="Arial" panose="020B0604020202020204" pitchFamily="34" charset="0"/>
                          <a:cs typeface="Arial" panose="020B0604020202020204" pitchFamily="34" charset="0"/>
                        </a:rPr>
                        <a:t>/m</a:t>
                      </a:r>
                      <a:r>
                        <a:rPr lang="en-GB" sz="1200" b="1" baseline="30000" dirty="0">
                          <a:solidFill>
                            <a:srgbClr val="CF0072"/>
                          </a:solidFill>
                          <a:latin typeface="Arial" panose="020B0604020202020204" pitchFamily="34" charset="0"/>
                          <a:cs typeface="Arial" panose="020B0604020202020204" pitchFamily="34" charset="0"/>
                        </a:rPr>
                        <a:t>3</a:t>
                      </a:r>
                      <a:endParaRPr lang="en-GB" sz="1200" b="1" dirty="0">
                        <a:solidFill>
                          <a:srgbClr val="CF0072"/>
                        </a:solidFill>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40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Annual mean</a:t>
                      </a:r>
                    </a:p>
                  </a:txBody>
                  <a:tcPr anchor="ctr"/>
                </a:tc>
                <a:extLst>
                  <a:ext uri="{0D108BD9-81ED-4DB2-BD59-A6C34878D82A}">
                    <a16:rowId xmlns:a16="http://schemas.microsoft.com/office/drawing/2014/main" val="10001"/>
                  </a:ext>
                </a:extLst>
              </a:tr>
              <a:tr h="367200">
                <a:tc vMerge="1">
                  <a:txBody>
                    <a:bodyPr/>
                    <a:lstStyle/>
                    <a:p>
                      <a:endParaRPr lang="en-GB" sz="1600" dirty="0"/>
                    </a:p>
                  </a:txBody>
                  <a:tcPr anchor="ctr"/>
                </a:tc>
                <a:tc>
                  <a:txBody>
                    <a:bodyPr/>
                    <a:lstStyle/>
                    <a:p>
                      <a:r>
                        <a:rPr lang="en-GB" sz="1200" dirty="0">
                          <a:latin typeface="Arial" panose="020B0604020202020204" pitchFamily="34" charset="0"/>
                          <a:cs typeface="Arial" panose="020B0604020202020204" pitchFamily="34" charset="0"/>
                        </a:rPr>
                        <a:t>200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200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r>
                        <a:rPr lang="en-GB" sz="1200" dirty="0">
                          <a:latin typeface="Arial" panose="020B0604020202020204" pitchFamily="34" charset="0"/>
                          <a:cs typeface="Arial" panose="020B0604020202020204" pitchFamily="34" charset="0"/>
                        </a:rPr>
                        <a:t> not to be exceeded </a:t>
                      </a:r>
                    </a:p>
                    <a:p>
                      <a:r>
                        <a:rPr lang="en-GB" sz="1200" dirty="0">
                          <a:latin typeface="Arial" panose="020B0604020202020204" pitchFamily="34" charset="0"/>
                          <a:cs typeface="Arial" panose="020B0604020202020204" pitchFamily="34" charset="0"/>
                        </a:rPr>
                        <a:t>more than 18 times a year</a:t>
                      </a:r>
                    </a:p>
                  </a:txBody>
                  <a:tcPr anchor="ctr"/>
                </a:tc>
                <a:tc>
                  <a:txBody>
                    <a:bodyPr/>
                    <a:lstStyle/>
                    <a:p>
                      <a:r>
                        <a:rPr lang="en-GB" sz="1200" dirty="0">
                          <a:latin typeface="Arial" panose="020B0604020202020204" pitchFamily="34" charset="0"/>
                          <a:cs typeface="Arial" panose="020B0604020202020204" pitchFamily="34" charset="0"/>
                        </a:rPr>
                        <a:t>1-hour mean</a:t>
                      </a:r>
                    </a:p>
                  </a:txBody>
                  <a:tcPr anchor="ctr"/>
                </a:tc>
                <a:extLst>
                  <a:ext uri="{0D108BD9-81ED-4DB2-BD59-A6C34878D82A}">
                    <a16:rowId xmlns:a16="http://schemas.microsoft.com/office/drawing/2014/main" val="10002"/>
                  </a:ext>
                </a:extLst>
              </a:tr>
              <a:tr h="367200">
                <a:tc>
                  <a:txBody>
                    <a:bodyPr/>
                    <a:lstStyle/>
                    <a:p>
                      <a:endParaRPr lang="en-GB" sz="1200" baseline="-25000" dirty="0">
                        <a:latin typeface="Arial" panose="020B0604020202020204" pitchFamily="34" charset="0"/>
                        <a:cs typeface="Arial" panose="020B0604020202020204" pitchFamily="34" charset="0"/>
                      </a:endParaRPr>
                    </a:p>
                  </a:txBody>
                  <a:tcPr anchor="ct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solidFill>
                            <a:srgbClr val="CF0072"/>
                          </a:solidFill>
                          <a:latin typeface="Arial" panose="020B0604020202020204" pitchFamily="34" charset="0"/>
                          <a:cs typeface="Arial" panose="020B0604020202020204" pitchFamily="34" charset="0"/>
                        </a:rPr>
                        <a:t>45 </a:t>
                      </a:r>
                      <a:r>
                        <a:rPr lang="en-GB" sz="1200" b="1" dirty="0" err="1">
                          <a:solidFill>
                            <a:srgbClr val="CF0072"/>
                          </a:solidFill>
                          <a:latin typeface="Arial" panose="020B0604020202020204" pitchFamily="34" charset="0"/>
                          <a:cs typeface="Arial" panose="020B0604020202020204" pitchFamily="34" charset="0"/>
                        </a:rPr>
                        <a:t>μg</a:t>
                      </a:r>
                      <a:r>
                        <a:rPr lang="en-GB" sz="1200" b="1" dirty="0">
                          <a:solidFill>
                            <a:srgbClr val="CF0072"/>
                          </a:solidFill>
                          <a:latin typeface="Arial" panose="020B0604020202020204" pitchFamily="34" charset="0"/>
                          <a:cs typeface="Arial" panose="020B0604020202020204" pitchFamily="34" charset="0"/>
                        </a:rPr>
                        <a:t>/m</a:t>
                      </a:r>
                      <a:r>
                        <a:rPr lang="en-GB" sz="1200" b="1" baseline="30000" dirty="0">
                          <a:solidFill>
                            <a:srgbClr val="CF0072"/>
                          </a:solidFill>
                          <a:latin typeface="Arial" panose="020B0604020202020204" pitchFamily="34" charset="0"/>
                          <a:cs typeface="Arial" panose="020B0604020202020204" pitchFamily="34" charset="0"/>
                        </a:rPr>
                        <a:t>3</a:t>
                      </a:r>
                      <a:endParaRPr lang="en-GB" sz="1200" b="1" dirty="0">
                        <a:solidFill>
                          <a:srgbClr val="CF0072"/>
                        </a:solidFill>
                        <a:latin typeface="Arial" panose="020B0604020202020204" pitchFamily="34" charset="0"/>
                        <a:cs typeface="Arial" panose="020B0604020202020204" pitchFamily="34" charset="0"/>
                      </a:endParaRP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24-hour mean</a:t>
                      </a:r>
                    </a:p>
                  </a:txBody>
                  <a:tcPr anchor="ctr"/>
                </a:tc>
                <a:extLst>
                  <a:ext uri="{0D108BD9-81ED-4DB2-BD59-A6C34878D82A}">
                    <a16:rowId xmlns:a16="http://schemas.microsoft.com/office/drawing/2014/main" val="4151011480"/>
                  </a:ext>
                </a:extLst>
              </a:tr>
              <a:tr h="367200">
                <a:tc rowSpan="2">
                  <a:txBody>
                    <a:bodyPr/>
                    <a:lstStyle/>
                    <a:p>
                      <a:r>
                        <a:rPr lang="en-GB" sz="1200" baseline="0" dirty="0">
                          <a:latin typeface="Arial" panose="020B0604020202020204" pitchFamily="34" charset="0"/>
                          <a:cs typeface="Arial" panose="020B0604020202020204" pitchFamily="34" charset="0"/>
                        </a:rPr>
                        <a:t>PM</a:t>
                      </a:r>
                      <a:r>
                        <a:rPr lang="en-GB" sz="1200" baseline="-25000" dirty="0">
                          <a:latin typeface="Arial" panose="020B0604020202020204" pitchFamily="34" charset="0"/>
                          <a:cs typeface="Arial" panose="020B0604020202020204" pitchFamily="34" charset="0"/>
                        </a:rPr>
                        <a:t>10</a:t>
                      </a:r>
                    </a:p>
                  </a:txBody>
                  <a:tcPr anchor="ctr"/>
                </a:tc>
                <a:tc>
                  <a:txBody>
                    <a:bodyPr/>
                    <a:lstStyle/>
                    <a:p>
                      <a:r>
                        <a:rPr lang="en-GB" sz="1200" dirty="0">
                          <a:latin typeface="Arial" panose="020B0604020202020204" pitchFamily="34" charset="0"/>
                          <a:cs typeface="Arial" panose="020B0604020202020204" pitchFamily="34" charset="0"/>
                        </a:rPr>
                        <a:t>20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solidFill>
                            <a:srgbClr val="CF0072"/>
                          </a:solidFill>
                          <a:latin typeface="Arial" panose="020B0604020202020204" pitchFamily="34" charset="0"/>
                          <a:cs typeface="Arial" panose="020B0604020202020204" pitchFamily="34" charset="0"/>
                        </a:rPr>
                        <a:t>15 </a:t>
                      </a:r>
                      <a:r>
                        <a:rPr lang="en-GB" sz="1200" b="1" dirty="0" err="1">
                          <a:solidFill>
                            <a:srgbClr val="CF0072"/>
                          </a:solidFill>
                          <a:latin typeface="Arial" panose="020B0604020202020204" pitchFamily="34" charset="0"/>
                          <a:cs typeface="Arial" panose="020B0604020202020204" pitchFamily="34" charset="0"/>
                        </a:rPr>
                        <a:t>μg</a:t>
                      </a:r>
                      <a:r>
                        <a:rPr lang="en-GB" sz="1200" b="1" dirty="0">
                          <a:solidFill>
                            <a:srgbClr val="CF0072"/>
                          </a:solidFill>
                          <a:latin typeface="Arial" panose="020B0604020202020204" pitchFamily="34" charset="0"/>
                          <a:cs typeface="Arial" panose="020B0604020202020204" pitchFamily="34" charset="0"/>
                        </a:rPr>
                        <a:t>/m</a:t>
                      </a:r>
                      <a:r>
                        <a:rPr lang="en-GB" sz="1200" b="1" baseline="30000" dirty="0">
                          <a:solidFill>
                            <a:srgbClr val="CF0072"/>
                          </a:solidFill>
                          <a:latin typeface="Arial" panose="020B0604020202020204" pitchFamily="34" charset="0"/>
                          <a:cs typeface="Arial" panose="020B0604020202020204" pitchFamily="34" charset="0"/>
                        </a:rPr>
                        <a:t>3</a:t>
                      </a:r>
                      <a:endParaRPr lang="en-GB" sz="1200" b="1" dirty="0">
                        <a:solidFill>
                          <a:srgbClr val="CF0072"/>
                        </a:solidFill>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40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Annual mean</a:t>
                      </a:r>
                    </a:p>
                  </a:txBody>
                  <a:tcPr anchor="ctr"/>
                </a:tc>
                <a:extLst>
                  <a:ext uri="{0D108BD9-81ED-4DB2-BD59-A6C34878D82A}">
                    <a16:rowId xmlns:a16="http://schemas.microsoft.com/office/drawing/2014/main" val="10003"/>
                  </a:ext>
                </a:extLst>
              </a:tr>
              <a:tr h="367200">
                <a:tc vMerge="1">
                  <a:txBody>
                    <a:bodyPr/>
                    <a:lstStyle/>
                    <a:p>
                      <a:endParaRPr lang="en-GB" sz="1600" dirty="0"/>
                    </a:p>
                  </a:txBody>
                  <a:tcPr anchor="ctr"/>
                </a:tc>
                <a:tc>
                  <a:txBody>
                    <a:bodyPr/>
                    <a:lstStyle/>
                    <a:p>
                      <a:r>
                        <a:rPr lang="en-GB" sz="1200" dirty="0">
                          <a:latin typeface="Arial" panose="020B0604020202020204" pitchFamily="34" charset="0"/>
                          <a:cs typeface="Arial" panose="020B0604020202020204" pitchFamily="34" charset="0"/>
                        </a:rPr>
                        <a:t>50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solidFill>
                            <a:srgbClr val="CF0072"/>
                          </a:solidFill>
                          <a:latin typeface="Arial" panose="020B0604020202020204" pitchFamily="34" charset="0"/>
                          <a:cs typeface="Arial" panose="020B0604020202020204" pitchFamily="34" charset="0"/>
                        </a:rPr>
                        <a:t>45</a:t>
                      </a:r>
                      <a:r>
                        <a:rPr lang="en-GB" sz="1200" b="1" baseline="0" dirty="0">
                          <a:solidFill>
                            <a:srgbClr val="CF0072"/>
                          </a:solidFill>
                          <a:latin typeface="Arial" panose="020B0604020202020204" pitchFamily="34" charset="0"/>
                          <a:cs typeface="Arial" panose="020B0604020202020204" pitchFamily="34" charset="0"/>
                        </a:rPr>
                        <a:t> </a:t>
                      </a:r>
                      <a:r>
                        <a:rPr lang="en-GB" sz="1200" b="1" dirty="0" err="1">
                          <a:solidFill>
                            <a:srgbClr val="CF0072"/>
                          </a:solidFill>
                          <a:latin typeface="Arial" panose="020B0604020202020204" pitchFamily="34" charset="0"/>
                          <a:cs typeface="Arial" panose="020B0604020202020204" pitchFamily="34" charset="0"/>
                        </a:rPr>
                        <a:t>μg</a:t>
                      </a:r>
                      <a:r>
                        <a:rPr lang="en-GB" sz="1200" b="1" dirty="0">
                          <a:solidFill>
                            <a:srgbClr val="CF0072"/>
                          </a:solidFill>
                          <a:latin typeface="Arial" panose="020B0604020202020204" pitchFamily="34" charset="0"/>
                          <a:cs typeface="Arial" panose="020B0604020202020204" pitchFamily="34" charset="0"/>
                        </a:rPr>
                        <a:t>/m</a:t>
                      </a:r>
                      <a:r>
                        <a:rPr lang="en-GB" sz="1200" b="1" baseline="30000" dirty="0">
                          <a:solidFill>
                            <a:srgbClr val="CF0072"/>
                          </a:solidFill>
                          <a:latin typeface="Arial" panose="020B0604020202020204" pitchFamily="34" charset="0"/>
                          <a:cs typeface="Arial" panose="020B0604020202020204" pitchFamily="34" charset="0"/>
                        </a:rPr>
                        <a:t>3</a:t>
                      </a:r>
                      <a:endParaRPr lang="en-GB" sz="1200" b="1" dirty="0">
                        <a:solidFill>
                          <a:srgbClr val="CF0072"/>
                        </a:solidFill>
                        <a:latin typeface="Arial" panose="020B0604020202020204" pitchFamily="34" charset="0"/>
                        <a:cs typeface="Arial" panose="020B0604020202020204" pitchFamily="34" charset="0"/>
                      </a:endParaRPr>
                    </a:p>
                  </a:txBody>
                  <a:tcPr anchor="ctr"/>
                </a:tc>
                <a:tc>
                  <a:txBody>
                    <a:bodyPr/>
                    <a:lstStyle/>
                    <a:p>
                      <a:r>
                        <a:rPr lang="en-GB" sz="1200" u="none" strike="noStrike" kern="1200" baseline="0" dirty="0">
                          <a:latin typeface="Arial" panose="020B0604020202020204" pitchFamily="34" charset="0"/>
                          <a:cs typeface="Arial" panose="020B0604020202020204" pitchFamily="34" charset="0"/>
                        </a:rPr>
                        <a:t>50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r>
                        <a:rPr lang="en-GB" sz="1200" u="none" strike="noStrike" kern="1200" baseline="0" dirty="0">
                          <a:latin typeface="Arial" panose="020B0604020202020204" pitchFamily="34" charset="0"/>
                          <a:cs typeface="Arial" panose="020B0604020202020204" pitchFamily="34" charset="0"/>
                        </a:rPr>
                        <a:t> not to be exceeded </a:t>
                      </a:r>
                    </a:p>
                    <a:p>
                      <a:r>
                        <a:rPr lang="en-GB" sz="1200" u="none" strike="noStrike" kern="1200" baseline="0" dirty="0">
                          <a:latin typeface="Arial" panose="020B0604020202020204" pitchFamily="34" charset="0"/>
                          <a:cs typeface="Arial" panose="020B0604020202020204" pitchFamily="34" charset="0"/>
                        </a:rPr>
                        <a:t>more than 35 times a year</a:t>
                      </a:r>
                      <a:endParaRPr lang="en-GB" sz="1200" dirty="0">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24-hour mean</a:t>
                      </a:r>
                    </a:p>
                  </a:txBody>
                  <a:tcPr anchor="ctr"/>
                </a:tc>
                <a:extLst>
                  <a:ext uri="{0D108BD9-81ED-4DB2-BD59-A6C34878D82A}">
                    <a16:rowId xmlns:a16="http://schemas.microsoft.com/office/drawing/2014/main" val="10004"/>
                  </a:ext>
                </a:extLst>
              </a:tr>
              <a:tr h="367200">
                <a:tc rowSpan="3">
                  <a:txBody>
                    <a:bodyPr/>
                    <a:lstStyle/>
                    <a:p>
                      <a:r>
                        <a:rPr lang="en-GB" sz="1200" dirty="0">
                          <a:latin typeface="Arial" panose="020B0604020202020204" pitchFamily="34" charset="0"/>
                          <a:cs typeface="Arial" panose="020B0604020202020204" pitchFamily="34" charset="0"/>
                        </a:rPr>
                        <a:t>PM</a:t>
                      </a:r>
                      <a:r>
                        <a:rPr lang="en-GB" sz="1200" baseline="-25000" dirty="0">
                          <a:latin typeface="Arial" panose="020B0604020202020204" pitchFamily="34" charset="0"/>
                          <a:cs typeface="Arial" panose="020B0604020202020204" pitchFamily="34" charset="0"/>
                        </a:rPr>
                        <a:t>2.5</a:t>
                      </a:r>
                    </a:p>
                  </a:txBody>
                  <a:tcPr anchor="ctr"/>
                </a:tc>
                <a:tc>
                  <a:txBody>
                    <a:bodyPr/>
                    <a:lstStyle/>
                    <a:p>
                      <a:r>
                        <a:rPr lang="en-GB" sz="1200" dirty="0">
                          <a:latin typeface="Arial" panose="020B0604020202020204" pitchFamily="34" charset="0"/>
                          <a:cs typeface="Arial" panose="020B0604020202020204" pitchFamily="34" charset="0"/>
                        </a:rPr>
                        <a:t>10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solidFill>
                            <a:srgbClr val="CF0072"/>
                          </a:solidFill>
                          <a:latin typeface="Arial" panose="020B0604020202020204" pitchFamily="34" charset="0"/>
                          <a:cs typeface="Arial" panose="020B0604020202020204" pitchFamily="34" charset="0"/>
                        </a:rPr>
                        <a:t>5 </a:t>
                      </a:r>
                      <a:r>
                        <a:rPr lang="en-GB" sz="1200" b="1" dirty="0" err="1">
                          <a:solidFill>
                            <a:srgbClr val="CF0072"/>
                          </a:solidFill>
                          <a:latin typeface="Arial" panose="020B0604020202020204" pitchFamily="34" charset="0"/>
                          <a:cs typeface="Arial" panose="020B0604020202020204" pitchFamily="34" charset="0"/>
                        </a:rPr>
                        <a:t>μg</a:t>
                      </a:r>
                      <a:r>
                        <a:rPr lang="en-GB" sz="1200" b="1" dirty="0">
                          <a:solidFill>
                            <a:srgbClr val="CF0072"/>
                          </a:solidFill>
                          <a:latin typeface="Arial" panose="020B0604020202020204" pitchFamily="34" charset="0"/>
                          <a:cs typeface="Arial" panose="020B0604020202020204" pitchFamily="34" charset="0"/>
                        </a:rPr>
                        <a:t>/m</a:t>
                      </a:r>
                      <a:r>
                        <a:rPr lang="en-GB" sz="1200" b="1" baseline="30000" dirty="0">
                          <a:solidFill>
                            <a:srgbClr val="CF0072"/>
                          </a:solidFill>
                          <a:latin typeface="Arial" panose="020B0604020202020204" pitchFamily="34" charset="0"/>
                          <a:cs typeface="Arial" panose="020B0604020202020204" pitchFamily="34" charset="0"/>
                        </a:rPr>
                        <a:t>3</a:t>
                      </a:r>
                      <a:endParaRPr lang="en-GB" sz="1200" b="1" dirty="0">
                        <a:solidFill>
                          <a:srgbClr val="CF0072"/>
                        </a:solidFill>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25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latin typeface="Arial" panose="020B0604020202020204" pitchFamily="34" charset="0"/>
                        <a:cs typeface="Arial" panose="020B0604020202020204" pitchFamily="34" charset="0"/>
                      </a:endParaRPr>
                    </a:p>
                  </a:txBody>
                  <a:tcPr anchor="ctr"/>
                </a:tc>
                <a:tc rowSpan="2">
                  <a:txBody>
                    <a:bodyPr/>
                    <a:lstStyle/>
                    <a:p>
                      <a:r>
                        <a:rPr lang="en-GB" sz="1200" dirty="0">
                          <a:latin typeface="Arial" panose="020B0604020202020204" pitchFamily="34" charset="0"/>
                          <a:cs typeface="Arial" panose="020B0604020202020204" pitchFamily="34" charset="0"/>
                        </a:rPr>
                        <a:t>Annual mean</a:t>
                      </a:r>
                    </a:p>
                  </a:txBody>
                  <a:tcPr anchor="ctr"/>
                </a:tc>
                <a:extLst>
                  <a:ext uri="{0D108BD9-81ED-4DB2-BD59-A6C34878D82A}">
                    <a16:rowId xmlns:a16="http://schemas.microsoft.com/office/drawing/2014/main" val="10005"/>
                  </a:ext>
                </a:extLst>
              </a:tr>
              <a:tr h="367200">
                <a:tc vMerge="1">
                  <a:txBody>
                    <a:bodyPr/>
                    <a:lstStyle/>
                    <a:p>
                      <a:endParaRPr lang="en-GB" sz="1600" dirty="0"/>
                    </a:p>
                  </a:txBody>
                  <a:tcPr anchor="ctr"/>
                </a:tc>
                <a:tc>
                  <a:txBody>
                    <a:bodyPr/>
                    <a:lstStyle/>
                    <a:p>
                      <a:r>
                        <a:rPr lang="en-GB" sz="1200" dirty="0">
                          <a:latin typeface="Arial" panose="020B0604020202020204" pitchFamily="34" charset="0"/>
                          <a:cs typeface="Arial" panose="020B0604020202020204" pitchFamily="34" charset="0"/>
                        </a:rPr>
                        <a:t>N/A</a:t>
                      </a:r>
                    </a:p>
                  </a:txBody>
                  <a:tcPr anchor="ctr"/>
                </a:tc>
                <a:tc>
                  <a:txBody>
                    <a:bodyPr/>
                    <a:lstStyle/>
                    <a:p>
                      <a:endParaRPr lang="en-GB" sz="1200" dirty="0">
                        <a:latin typeface="Arial" panose="020B0604020202020204" pitchFamily="34" charset="0"/>
                        <a:cs typeface="Arial" panose="020B0604020202020204" pitchFamily="34" charset="0"/>
                      </a:endParaRPr>
                    </a:p>
                  </a:txBody>
                  <a:tcPr anchor="ctr"/>
                </a:tc>
                <a:tc>
                  <a:txBody>
                    <a:bodyPr/>
                    <a:lstStyle/>
                    <a:p>
                      <a:r>
                        <a:rPr lang="en-GB" sz="1200" u="none" strike="noStrike" kern="1200" baseline="0" dirty="0">
                          <a:latin typeface="Arial" panose="020B0604020202020204" pitchFamily="34" charset="0"/>
                          <a:cs typeface="Arial" panose="020B0604020202020204" pitchFamily="34" charset="0"/>
                        </a:rPr>
                        <a:t>15% reduction in concentrations </a:t>
                      </a:r>
                    </a:p>
                    <a:p>
                      <a:r>
                        <a:rPr lang="en-GB" sz="1200" u="none" strike="noStrike" kern="1200" baseline="0" dirty="0">
                          <a:latin typeface="Arial" panose="020B0604020202020204" pitchFamily="34" charset="0"/>
                          <a:cs typeface="Arial" panose="020B0604020202020204" pitchFamily="34" charset="0"/>
                        </a:rPr>
                        <a:t>at urban background </a:t>
                      </a:r>
                      <a:endParaRPr lang="en-GB" sz="1200" dirty="0">
                        <a:latin typeface="Arial" panose="020B0604020202020204" pitchFamily="34" charset="0"/>
                        <a:cs typeface="Arial" panose="020B0604020202020204" pitchFamily="34" charset="0"/>
                      </a:endParaRPr>
                    </a:p>
                  </a:txBody>
                  <a:tcPr anchor="ctr"/>
                </a:tc>
                <a:tc vMerge="1">
                  <a:txBody>
                    <a:bodyPr/>
                    <a:lstStyle/>
                    <a:p>
                      <a:endParaRPr lang="en-GB" sz="1600" dirty="0"/>
                    </a:p>
                  </a:txBody>
                  <a:tcPr anchor="ctr"/>
                </a:tc>
                <a:extLst>
                  <a:ext uri="{0D108BD9-81ED-4DB2-BD59-A6C34878D82A}">
                    <a16:rowId xmlns:a16="http://schemas.microsoft.com/office/drawing/2014/main" val="10006"/>
                  </a:ext>
                </a:extLst>
              </a:tr>
              <a:tr h="367200">
                <a:tc vMerge="1">
                  <a:txBody>
                    <a:bodyPr/>
                    <a:lstStyle/>
                    <a:p>
                      <a:endParaRPr lang="en-GB" sz="1600" baseline="-25000" dirty="0"/>
                    </a:p>
                  </a:txBody>
                  <a:tcPr anchor="ctr">
                    <a:solidFill>
                      <a:schemeClr val="accent6">
                        <a:lumMod val="60000"/>
                        <a:lumOff val="40000"/>
                      </a:schemeClr>
                    </a:solidFill>
                  </a:tcPr>
                </a:tc>
                <a:tc>
                  <a:txBody>
                    <a:bodyPr/>
                    <a:lstStyle/>
                    <a:p>
                      <a:r>
                        <a:rPr lang="en-GB" sz="1200" dirty="0">
                          <a:latin typeface="Arial" panose="020B0604020202020204" pitchFamily="34" charset="0"/>
                          <a:cs typeface="Arial" panose="020B0604020202020204" pitchFamily="34" charset="0"/>
                        </a:rPr>
                        <a:t>25 </a:t>
                      </a:r>
                      <a:r>
                        <a:rPr lang="en-GB" sz="1200" dirty="0" err="1">
                          <a:latin typeface="Arial" panose="020B0604020202020204" pitchFamily="34" charset="0"/>
                          <a:cs typeface="Arial" panose="020B0604020202020204" pitchFamily="34" charset="0"/>
                        </a:rPr>
                        <a:t>μg</a:t>
                      </a:r>
                      <a:r>
                        <a:rPr lang="en-GB" sz="1200" dirty="0">
                          <a:latin typeface="Arial" panose="020B0604020202020204" pitchFamily="34" charset="0"/>
                          <a:cs typeface="Arial" panose="020B0604020202020204" pitchFamily="34" charset="0"/>
                        </a:rPr>
                        <a:t>/m</a:t>
                      </a:r>
                      <a:r>
                        <a:rPr lang="en-GB" sz="1200" baseline="30000" dirty="0">
                          <a:latin typeface="Arial" panose="020B0604020202020204" pitchFamily="34" charset="0"/>
                          <a:cs typeface="Arial" panose="020B0604020202020204" pitchFamily="34" charset="0"/>
                        </a:rPr>
                        <a:t>3</a:t>
                      </a:r>
                      <a:endParaRPr lang="en-GB" sz="120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solidFill>
                            <a:srgbClr val="CF0072"/>
                          </a:solidFill>
                          <a:latin typeface="Arial" panose="020B0604020202020204" pitchFamily="34" charset="0"/>
                          <a:cs typeface="Arial" panose="020B0604020202020204" pitchFamily="34" charset="0"/>
                        </a:rPr>
                        <a:t>15 </a:t>
                      </a:r>
                      <a:r>
                        <a:rPr lang="en-GB" sz="1200" b="1" dirty="0" err="1">
                          <a:solidFill>
                            <a:srgbClr val="CF0072"/>
                          </a:solidFill>
                          <a:latin typeface="Arial" panose="020B0604020202020204" pitchFamily="34" charset="0"/>
                          <a:cs typeface="Arial" panose="020B0604020202020204" pitchFamily="34" charset="0"/>
                        </a:rPr>
                        <a:t>μg</a:t>
                      </a:r>
                      <a:r>
                        <a:rPr lang="en-GB" sz="1200" b="1" dirty="0">
                          <a:solidFill>
                            <a:srgbClr val="CF0072"/>
                          </a:solidFill>
                          <a:latin typeface="Arial" panose="020B0604020202020204" pitchFamily="34" charset="0"/>
                          <a:cs typeface="Arial" panose="020B0604020202020204" pitchFamily="34" charset="0"/>
                        </a:rPr>
                        <a:t>/m</a:t>
                      </a:r>
                      <a:r>
                        <a:rPr lang="en-GB" sz="1200" b="1" baseline="30000" dirty="0">
                          <a:solidFill>
                            <a:srgbClr val="CF0072"/>
                          </a:solidFill>
                          <a:latin typeface="Arial" panose="020B0604020202020204" pitchFamily="34" charset="0"/>
                          <a:cs typeface="Arial" panose="020B0604020202020204" pitchFamily="34" charset="0"/>
                        </a:rPr>
                        <a:t>3</a:t>
                      </a:r>
                      <a:endParaRPr lang="en-GB" sz="1200" b="1" dirty="0">
                        <a:solidFill>
                          <a:srgbClr val="CF0072"/>
                        </a:solidFill>
                        <a:latin typeface="Arial" panose="020B0604020202020204" pitchFamily="34" charset="0"/>
                        <a:cs typeface="Arial" panose="020B0604020202020204" pitchFamily="34" charset="0"/>
                      </a:endParaRPr>
                    </a:p>
                  </a:txBody>
                  <a:tcPr anchor="ctr"/>
                </a:tc>
                <a:tc>
                  <a:txBody>
                    <a:bodyPr/>
                    <a:lstStyle/>
                    <a:p>
                      <a:r>
                        <a:rPr lang="en-GB" sz="1200" dirty="0">
                          <a:latin typeface="Arial" panose="020B0604020202020204" pitchFamily="34" charset="0"/>
                          <a:cs typeface="Arial" panose="020B0604020202020204" pitchFamily="34" charset="0"/>
                        </a:rPr>
                        <a:t>N/A</a:t>
                      </a:r>
                    </a:p>
                  </a:txBody>
                  <a:tcPr anchor="ctr"/>
                </a:tc>
                <a:tc>
                  <a:txBody>
                    <a:bodyPr/>
                    <a:lstStyle/>
                    <a:p>
                      <a:r>
                        <a:rPr lang="en-GB" sz="1200" dirty="0">
                          <a:latin typeface="Arial" panose="020B0604020202020204" pitchFamily="34" charset="0"/>
                          <a:cs typeface="Arial" panose="020B0604020202020204" pitchFamily="34" charset="0"/>
                        </a:rPr>
                        <a:t>24-hour mean</a:t>
                      </a:r>
                    </a:p>
                  </a:txBody>
                  <a:tcPr anchor="ct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UK objectives are not always as low as WHO guidelines, which have been further reduced in WHO’s 2021 update</a:t>
            </a:r>
            <a:endParaRPr lang="en-US" sz="2400" dirty="0">
              <a:solidFill>
                <a:srgbClr val="FF0000"/>
              </a:solidFill>
            </a:endParaRPr>
          </a:p>
        </p:txBody>
      </p:sp>
      <p:sp>
        <p:nvSpPr>
          <p:cNvPr id="4" name="TextBox 3"/>
          <p:cNvSpPr txBox="1"/>
          <p:nvPr/>
        </p:nvSpPr>
        <p:spPr>
          <a:xfrm>
            <a:off x="236277" y="1202357"/>
            <a:ext cx="6557813"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INTERNATIONAL AND NATIONAL</a:t>
            </a:r>
          </a:p>
        </p:txBody>
      </p:sp>
      <p:sp>
        <p:nvSpPr>
          <p:cNvPr id="7" name="TextBox 6"/>
          <p:cNvSpPr txBox="1"/>
          <p:nvPr/>
        </p:nvSpPr>
        <p:spPr>
          <a:xfrm>
            <a:off x="86260" y="6169780"/>
            <a:ext cx="7002798" cy="6463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US" sz="900" dirty="0">
                <a:solidFill>
                  <a:schemeClr val="bg1">
                    <a:lumMod val="50000"/>
                  </a:schemeClr>
                </a:solidFill>
                <a:latin typeface="Arial" charset="0"/>
                <a:ea typeface="Arial" charset="0"/>
                <a:cs typeface="Arial" charset="0"/>
              </a:rPr>
              <a:t>WHO. </a:t>
            </a:r>
            <a:r>
              <a:rPr lang="en-US" sz="900" dirty="0">
                <a:solidFill>
                  <a:schemeClr val="bg1">
                    <a:lumMod val="50000"/>
                  </a:schemeClr>
                </a:solidFill>
                <a:latin typeface="Arial" charset="0"/>
                <a:ea typeface="Arial" charset="0"/>
                <a:cs typeface="Arial" charset="0"/>
                <a:hlinkClick r:id="rId2"/>
              </a:rPr>
              <a:t>Air quality guidelines: </a:t>
            </a:r>
            <a:r>
              <a:rPr lang="en-US" sz="900" dirty="0">
                <a:solidFill>
                  <a:schemeClr val="bg1">
                    <a:lumMod val="50000"/>
                  </a:schemeClr>
                </a:solidFill>
                <a:latin typeface="Arial" charset="0"/>
                <a:ea typeface="Arial" charset="0"/>
                <a:cs typeface="Arial" charset="0"/>
              </a:rPr>
              <a:t>Global update. 2005. </a:t>
            </a:r>
          </a:p>
          <a:p>
            <a:pPr marL="228600" indent="-228600">
              <a:buFontTx/>
              <a:buAutoNum type="arabicPeriod"/>
            </a:pPr>
            <a:r>
              <a:rPr lang="en-US" sz="900" dirty="0">
                <a:solidFill>
                  <a:schemeClr val="bg1">
                    <a:lumMod val="50000"/>
                  </a:schemeClr>
                </a:solidFill>
                <a:latin typeface="Arial" charset="0"/>
                <a:ea typeface="Arial" charset="0"/>
                <a:cs typeface="Arial" charset="0"/>
              </a:rPr>
              <a:t>WHO. </a:t>
            </a:r>
            <a:r>
              <a:rPr lang="en-US" sz="900" dirty="0">
                <a:solidFill>
                  <a:schemeClr val="bg1">
                    <a:lumMod val="50000"/>
                  </a:schemeClr>
                </a:solidFill>
                <a:latin typeface="Arial" charset="0"/>
                <a:ea typeface="Arial" charset="0"/>
                <a:cs typeface="Arial" charset="0"/>
                <a:hlinkClick r:id="rId3"/>
              </a:rPr>
              <a:t>WHO global air quality guidelines</a:t>
            </a:r>
            <a:r>
              <a:rPr lang="en-US" sz="900" dirty="0">
                <a:solidFill>
                  <a:schemeClr val="bg1">
                    <a:lumMod val="50000"/>
                  </a:schemeClr>
                </a:solidFill>
                <a:latin typeface="Arial" charset="0"/>
                <a:ea typeface="Arial" charset="0"/>
                <a:cs typeface="Arial" charset="0"/>
              </a:rPr>
              <a:t>. 2021.</a:t>
            </a:r>
          </a:p>
          <a:p>
            <a:pPr marL="228600" indent="-228600">
              <a:buFontTx/>
              <a:buAutoNum type="arabicPeriod"/>
            </a:pPr>
            <a:r>
              <a:rPr lang="en-US" sz="900" dirty="0">
                <a:solidFill>
                  <a:schemeClr val="bg1">
                    <a:lumMod val="50000"/>
                  </a:schemeClr>
                </a:solidFill>
                <a:latin typeface="Arial" charset="0"/>
                <a:ea typeface="Arial" charset="0"/>
                <a:cs typeface="Arial" charset="0"/>
              </a:rPr>
              <a:t>DEFRA. </a:t>
            </a:r>
            <a:r>
              <a:rPr lang="en-US" sz="900" dirty="0">
                <a:solidFill>
                  <a:schemeClr val="bg1">
                    <a:lumMod val="50000"/>
                  </a:schemeClr>
                </a:solidFill>
                <a:latin typeface="Arial" charset="0"/>
                <a:ea typeface="Arial" charset="0"/>
                <a:cs typeface="Arial" charset="0"/>
                <a:hlinkClick r:id="rId4"/>
              </a:rPr>
              <a:t>National air quality objectives</a:t>
            </a:r>
            <a:r>
              <a:rPr lang="en-US" sz="900" dirty="0">
                <a:solidFill>
                  <a:schemeClr val="bg1">
                    <a:lumMod val="50000"/>
                  </a:schemeClr>
                </a:solidFill>
                <a:latin typeface="Arial" charset="0"/>
                <a:ea typeface="Arial" charset="0"/>
                <a:cs typeface="Arial" charset="0"/>
              </a:rPr>
              <a:t>. 2010.</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14</a:t>
            </a:fld>
            <a:endParaRPr lang="en-US" sz="1000" dirty="0">
              <a:solidFill>
                <a:prstClr val="white">
                  <a:lumMod val="50000"/>
                </a:prstClr>
              </a:solidFill>
              <a:latin typeface="Arial" charset="0"/>
              <a:cs typeface="Arial" charset="0"/>
            </a:endParaRPr>
          </a:p>
        </p:txBody>
      </p:sp>
      <p:sp>
        <p:nvSpPr>
          <p:cNvPr id="3" name="TextBox 2"/>
          <p:cNvSpPr txBox="1"/>
          <p:nvPr/>
        </p:nvSpPr>
        <p:spPr>
          <a:xfrm>
            <a:off x="457200" y="5230021"/>
            <a:ext cx="8229600" cy="936000"/>
          </a:xfrm>
          <a:prstGeom prst="rect">
            <a:avLst/>
          </a:prstGeom>
          <a:noFill/>
        </p:spPr>
        <p:txBody>
          <a:bodyPr wrap="square" rtlCol="0">
            <a:noAutofit/>
          </a:bodyPr>
          <a:lstStyle/>
          <a:p>
            <a:pPr marL="179388" indent="-179388" defTabSz="914400">
              <a:spcBef>
                <a:spcPts val="0"/>
              </a:spcBef>
              <a:spcAft>
                <a:spcPts val="600"/>
              </a:spcAft>
              <a:buFont typeface="Wingdings" charset="2"/>
              <a:buChar char="§"/>
            </a:pPr>
            <a:r>
              <a:rPr lang="en-GB" sz="1400" dirty="0">
                <a:latin typeface="Arial" panose="020B0604020202020204" pitchFamily="34" charset="0"/>
                <a:cs typeface="Arial" panose="020B0604020202020204" pitchFamily="34" charset="0"/>
              </a:rPr>
              <a:t>The evidence base for the health impacts of air pollution has strengthened and expanded since the 2005 WHO guidelines, demonstrating an effect at even lower levels of pollution.</a:t>
            </a:r>
          </a:p>
          <a:p>
            <a:pPr marL="179388" indent="-179388" defTabSz="914400">
              <a:spcAft>
                <a:spcPts val="600"/>
              </a:spcAft>
              <a:buFont typeface="Wingdings" charset="2"/>
              <a:buChar char="§"/>
            </a:pPr>
            <a:r>
              <a:rPr lang="en-GB" sz="1400" dirty="0">
                <a:latin typeface="Arial" panose="020B0604020202020204" pitchFamily="34" charset="0"/>
                <a:cs typeface="Arial" panose="020B0604020202020204" pitchFamily="34" charset="0"/>
              </a:rPr>
              <a:t>UK legislation includes targets to meet the old WHO guidelines. These have not yet been revised in light of the 2021 update.</a:t>
            </a:r>
          </a:p>
        </p:txBody>
      </p:sp>
    </p:spTree>
    <p:extLst>
      <p:ext uri="{BB962C8B-B14F-4D97-AF65-F5344CB8AC3E}">
        <p14:creationId xmlns:p14="http://schemas.microsoft.com/office/powerpoint/2010/main" val="2901516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Pollution is a national public health priority which should be supported by local areas</a:t>
            </a:r>
          </a:p>
        </p:txBody>
      </p:sp>
      <p:sp>
        <p:nvSpPr>
          <p:cNvPr id="4" name="TextBox 3"/>
          <p:cNvSpPr txBox="1"/>
          <p:nvPr/>
        </p:nvSpPr>
        <p:spPr>
          <a:xfrm>
            <a:off x="236278"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NATIONAL</a:t>
            </a:r>
          </a:p>
        </p:txBody>
      </p:sp>
      <p:sp>
        <p:nvSpPr>
          <p:cNvPr id="5" name="Content Placeholder 4"/>
          <p:cNvSpPr>
            <a:spLocks noGrp="1"/>
          </p:cNvSpPr>
          <p:nvPr>
            <p:ph idx="1"/>
          </p:nvPr>
        </p:nvSpPr>
        <p:spPr>
          <a:xfrm>
            <a:off x="231960" y="1640428"/>
            <a:ext cx="8229600" cy="4428000"/>
          </a:xfrm>
        </p:spPr>
        <p:txBody>
          <a:bodyPr>
            <a:normAutofit fontScale="92500" lnSpcReduction="10000"/>
          </a:bodyPr>
          <a:lstStyle/>
          <a:p>
            <a:pPr marL="0" indent="0" defTabSz="914400">
              <a:lnSpc>
                <a:spcPct val="110000"/>
              </a:lnSpc>
              <a:spcBef>
                <a:spcPts val="0"/>
              </a:spcBef>
              <a:buNone/>
            </a:pPr>
            <a:r>
              <a:rPr lang="en-US" sz="1700" b="1" dirty="0"/>
              <a:t>National</a:t>
            </a:r>
          </a:p>
          <a:p>
            <a:pPr defTabSz="914400">
              <a:lnSpc>
                <a:spcPct val="110000"/>
              </a:lnSpc>
              <a:spcBef>
                <a:spcPts val="0"/>
              </a:spcBef>
              <a:buFont typeface="Wingdings" charset="2"/>
              <a:buChar char="§"/>
            </a:pPr>
            <a:r>
              <a:rPr lang="en-US" sz="1600" b="1" dirty="0">
                <a:solidFill>
                  <a:srgbClr val="CF0072"/>
                </a:solidFill>
              </a:rPr>
              <a:t>Public Health Outcomes Framework</a:t>
            </a:r>
            <a:r>
              <a:rPr lang="en-US" sz="1600" b="1" baseline="30000" dirty="0">
                <a:solidFill>
                  <a:srgbClr val="CF0072"/>
                </a:solidFill>
              </a:rPr>
              <a:t>1</a:t>
            </a:r>
          </a:p>
          <a:p>
            <a:pPr lvl="1" defTabSz="914400">
              <a:lnSpc>
                <a:spcPct val="110000"/>
              </a:lnSpc>
              <a:spcBef>
                <a:spcPts val="0"/>
              </a:spcBef>
              <a:buFont typeface=".AppleSystemUIFont" charset="-120"/>
              <a:buChar char="-"/>
            </a:pPr>
            <a:r>
              <a:rPr lang="en-GB" sz="1600" dirty="0"/>
              <a:t>Sets out the vision for public </a:t>
            </a:r>
            <a:r>
              <a:rPr lang="en-GB" sz="1600" dirty="0" smtClean="0"/>
              <a:t>health. It </a:t>
            </a:r>
            <a:r>
              <a:rPr lang="en-GB" sz="1600" dirty="0"/>
              <a:t>includes the desired outcomes and the key indicators that help us understand how well public health is being improved and protected, including the number of deaths attributable to air </a:t>
            </a:r>
            <a:r>
              <a:rPr lang="en-GB" sz="1600" dirty="0" smtClean="0"/>
              <a:t>pollution.</a:t>
            </a:r>
            <a:endParaRPr lang="en-GB" sz="1600" dirty="0"/>
          </a:p>
          <a:p>
            <a:pPr lvl="1" defTabSz="914400">
              <a:lnSpc>
                <a:spcPct val="110000"/>
              </a:lnSpc>
              <a:spcBef>
                <a:spcPts val="0"/>
              </a:spcBef>
              <a:buFont typeface=".AppleSystemUIFont" charset="-120"/>
              <a:buChar char="-"/>
            </a:pPr>
            <a:endParaRPr lang="en-GB" sz="1600" dirty="0"/>
          </a:p>
          <a:p>
            <a:pPr defTabSz="914400">
              <a:lnSpc>
                <a:spcPct val="110000"/>
              </a:lnSpc>
              <a:spcBef>
                <a:spcPts val="0"/>
              </a:spcBef>
              <a:buFont typeface="Wingdings" panose="05000000000000000000" pitchFamily="2" charset="2"/>
              <a:buChar char="§"/>
            </a:pPr>
            <a:r>
              <a:rPr lang="en-US" sz="1600" b="1" dirty="0">
                <a:solidFill>
                  <a:srgbClr val="CF0072"/>
                </a:solidFill>
              </a:rPr>
              <a:t>UK Health Security Agency (UKHSA) Priorities</a:t>
            </a:r>
            <a:r>
              <a:rPr lang="en-US" sz="1600" b="1" baseline="30000" dirty="0">
                <a:solidFill>
                  <a:srgbClr val="CF0072"/>
                </a:solidFill>
              </a:rPr>
              <a:t>2</a:t>
            </a:r>
            <a:r>
              <a:rPr lang="en-US" sz="1600" b="1" dirty="0">
                <a:solidFill>
                  <a:srgbClr val="CF0072"/>
                </a:solidFill>
              </a:rPr>
              <a:t> </a:t>
            </a:r>
            <a:r>
              <a:rPr lang="en-US" sz="1200" dirty="0"/>
              <a:t>(FOR 2021 TO 2022)</a:t>
            </a:r>
            <a:endParaRPr lang="en-US" sz="1200" baseline="30000" dirty="0"/>
          </a:p>
          <a:p>
            <a:pPr lvl="1" defTabSz="914400">
              <a:lnSpc>
                <a:spcPct val="110000"/>
              </a:lnSpc>
              <a:spcBef>
                <a:spcPts val="0"/>
              </a:spcBef>
              <a:buFont typeface="Arial" panose="020B0604020202020204" pitchFamily="34" charset="0"/>
              <a:buChar char="-"/>
            </a:pPr>
            <a:r>
              <a:rPr lang="en-US" sz="1600" dirty="0"/>
              <a:t>In 2021, Public Health England was disbanded and replaced by UKHSA and the Office for Health Improvement and Disparities. </a:t>
            </a:r>
          </a:p>
          <a:p>
            <a:pPr lvl="1" defTabSz="914400">
              <a:lnSpc>
                <a:spcPct val="110000"/>
              </a:lnSpc>
              <a:spcBef>
                <a:spcPts val="0"/>
              </a:spcBef>
              <a:buFont typeface="Arial" panose="020B0604020202020204" pitchFamily="34" charset="0"/>
              <a:buChar char="-"/>
            </a:pPr>
            <a:r>
              <a:rPr lang="en-US" sz="1600" dirty="0"/>
              <a:t>The UKHSA’s mission is to prepare for, prevent and respond to threats to health. Air pollution is mentioned in their first annual set of priorities for 2021 to 2022. </a:t>
            </a:r>
          </a:p>
          <a:p>
            <a:pPr lvl="1" defTabSz="914400">
              <a:lnSpc>
                <a:spcPct val="110000"/>
              </a:lnSpc>
              <a:spcBef>
                <a:spcPts val="0"/>
              </a:spcBef>
              <a:buFont typeface=".AppleSystemUIFont" charset="-120"/>
              <a:buChar char="-"/>
            </a:pPr>
            <a:endParaRPr lang="en-US" sz="1600" dirty="0"/>
          </a:p>
          <a:p>
            <a:pPr defTabSz="914400">
              <a:lnSpc>
                <a:spcPct val="110000"/>
              </a:lnSpc>
              <a:spcBef>
                <a:spcPts val="0"/>
              </a:spcBef>
              <a:buFont typeface="Wingdings" charset="2"/>
              <a:buChar char="§"/>
            </a:pPr>
            <a:r>
              <a:rPr lang="en-US" sz="1600" b="1" dirty="0">
                <a:solidFill>
                  <a:srgbClr val="CF0072"/>
                </a:solidFill>
              </a:rPr>
              <a:t>Annual Report of the Chief Medical Officer 2022</a:t>
            </a:r>
            <a:r>
              <a:rPr lang="en-US" sz="1600" b="1" baseline="30000" dirty="0">
                <a:solidFill>
                  <a:srgbClr val="CF0072"/>
                </a:solidFill>
              </a:rPr>
              <a:t>3</a:t>
            </a:r>
            <a:r>
              <a:rPr lang="en-US" sz="1600" b="1" dirty="0">
                <a:solidFill>
                  <a:srgbClr val="CF0072"/>
                </a:solidFill>
              </a:rPr>
              <a:t> </a:t>
            </a:r>
            <a:r>
              <a:rPr lang="en-US" sz="1200" dirty="0" smtClean="0"/>
              <a:t>(PUBLISHED IN </a:t>
            </a:r>
            <a:r>
              <a:rPr lang="en-US" sz="1200" dirty="0"/>
              <a:t>2022)</a:t>
            </a:r>
            <a:endParaRPr lang="en-US" sz="1600" baseline="30000" dirty="0"/>
          </a:p>
          <a:p>
            <a:pPr lvl="1" defTabSz="914400">
              <a:lnSpc>
                <a:spcPct val="110000"/>
              </a:lnSpc>
              <a:spcBef>
                <a:spcPts val="0"/>
              </a:spcBef>
              <a:buFont typeface=".AppleSystemUIFont" charset="-120"/>
              <a:buChar char="-"/>
            </a:pPr>
            <a:r>
              <a:rPr lang="en-GB" sz="1600" dirty="0"/>
              <a:t>A statutory report on the state of the public’s health, with the </a:t>
            </a:r>
            <a:r>
              <a:rPr lang="en-GB" sz="1600" dirty="0" smtClean="0"/>
              <a:t>latest</a:t>
            </a:r>
            <a:r>
              <a:rPr lang="en-GB" sz="1600" dirty="0" smtClean="0"/>
              <a:t> </a:t>
            </a:r>
            <a:r>
              <a:rPr lang="en-GB" sz="1600" dirty="0"/>
              <a:t>edition focusing on air pollution and the evidence base for solutions to address the public health impacts of this issue.</a:t>
            </a:r>
          </a:p>
          <a:p>
            <a:pPr lvl="1" defTabSz="914400">
              <a:lnSpc>
                <a:spcPct val="110000"/>
              </a:lnSpc>
              <a:spcBef>
                <a:spcPts val="0"/>
              </a:spcBef>
              <a:buFont typeface=".AppleSystemUIFont" charset="-120"/>
              <a:buChar char="-"/>
            </a:pPr>
            <a:r>
              <a:rPr lang="en-GB" sz="1600" dirty="0"/>
              <a:t>The report </a:t>
            </a:r>
            <a:r>
              <a:rPr lang="en-GB" sz="1600" dirty="0" smtClean="0"/>
              <a:t>was published </a:t>
            </a:r>
            <a:r>
              <a:rPr lang="en-GB" sz="1600" dirty="0" smtClean="0"/>
              <a:t>in December </a:t>
            </a:r>
            <a:r>
              <a:rPr lang="en-GB" sz="1600" dirty="0"/>
              <a:t>2022 </a:t>
            </a:r>
            <a:r>
              <a:rPr lang="en-GB" sz="1600" dirty="0" smtClean="0"/>
              <a:t>and includes </a:t>
            </a:r>
            <a:r>
              <a:rPr lang="en-GB" sz="1600" dirty="0"/>
              <a:t>recommendations </a:t>
            </a:r>
            <a:r>
              <a:rPr lang="en-GB" sz="1600" dirty="0" smtClean="0"/>
              <a:t>to </a:t>
            </a:r>
            <a:r>
              <a:rPr lang="en-GB" sz="1600" dirty="0"/>
              <a:t>address the health effects of air pollution. </a:t>
            </a:r>
            <a:endParaRPr lang="en-US" sz="1600" dirty="0"/>
          </a:p>
        </p:txBody>
      </p:sp>
      <p:sp>
        <p:nvSpPr>
          <p:cNvPr id="7" name="TextBox 6"/>
          <p:cNvSpPr txBox="1"/>
          <p:nvPr/>
        </p:nvSpPr>
        <p:spPr>
          <a:xfrm>
            <a:off x="86260" y="6128569"/>
            <a:ext cx="6581423" cy="6463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US" sz="900" dirty="0">
                <a:solidFill>
                  <a:schemeClr val="bg1">
                    <a:lumMod val="50000"/>
                  </a:schemeClr>
                </a:solidFill>
                <a:latin typeface="Arial" charset="0"/>
                <a:ea typeface="Arial" charset="0"/>
                <a:cs typeface="Arial" charset="0"/>
              </a:rPr>
              <a:t>OHID. </a:t>
            </a:r>
            <a:r>
              <a:rPr lang="en-US" sz="900" dirty="0">
                <a:solidFill>
                  <a:schemeClr val="bg1">
                    <a:lumMod val="50000"/>
                  </a:schemeClr>
                </a:solidFill>
                <a:latin typeface="Arial" charset="0"/>
                <a:ea typeface="Arial" charset="0"/>
                <a:cs typeface="Arial" charset="0"/>
                <a:hlinkClick r:id="rId2"/>
              </a:rPr>
              <a:t>Public Health Outcomes </a:t>
            </a:r>
            <a:r>
              <a:rPr lang="en-US" sz="900" dirty="0" smtClean="0">
                <a:solidFill>
                  <a:schemeClr val="bg1">
                    <a:lumMod val="50000"/>
                  </a:schemeClr>
                </a:solidFill>
                <a:latin typeface="Arial" charset="0"/>
                <a:ea typeface="Arial" charset="0"/>
                <a:cs typeface="Arial" charset="0"/>
                <a:hlinkClick r:id="rId2"/>
              </a:rPr>
              <a:t>Framework</a:t>
            </a:r>
            <a:endParaRPr lang="en-US" sz="900" dirty="0">
              <a:solidFill>
                <a:schemeClr val="bg1">
                  <a:lumMod val="50000"/>
                </a:schemeClr>
              </a:solidFill>
              <a:latin typeface="Arial" charset="0"/>
              <a:ea typeface="Arial" charset="0"/>
              <a:cs typeface="Arial" charset="0"/>
            </a:endParaRPr>
          </a:p>
          <a:p>
            <a:pPr marL="228600" indent="-228600">
              <a:buFontTx/>
              <a:buAutoNum type="arabicPeriod"/>
            </a:pPr>
            <a:r>
              <a:rPr lang="en-US" sz="900" dirty="0" smtClean="0">
                <a:solidFill>
                  <a:schemeClr val="bg1">
                    <a:lumMod val="50000"/>
                  </a:schemeClr>
                </a:solidFill>
                <a:latin typeface="Arial" charset="0"/>
                <a:ea typeface="Arial" charset="0"/>
                <a:cs typeface="Arial" charset="0"/>
              </a:rPr>
              <a:t>Gov.uk</a:t>
            </a:r>
            <a:r>
              <a:rPr lang="en-US" sz="900" dirty="0">
                <a:solidFill>
                  <a:schemeClr val="bg1">
                    <a:lumMod val="50000"/>
                  </a:schemeClr>
                </a:solidFill>
                <a:latin typeface="Arial" charset="0"/>
                <a:ea typeface="Arial" charset="0"/>
                <a:cs typeface="Arial" charset="0"/>
              </a:rPr>
              <a:t>. 2021. </a:t>
            </a:r>
            <a:r>
              <a:rPr lang="en-US" sz="900" dirty="0">
                <a:solidFill>
                  <a:schemeClr val="bg1">
                    <a:lumMod val="50000"/>
                  </a:schemeClr>
                </a:solidFill>
                <a:latin typeface="Arial" charset="0"/>
                <a:ea typeface="Arial" charset="0"/>
                <a:cs typeface="Arial" charset="0"/>
                <a:hlinkClick r:id="rId3"/>
              </a:rPr>
              <a:t>UKHSA priorities in 2021 to 2022.</a:t>
            </a:r>
            <a:r>
              <a:rPr lang="en-US" sz="900" dirty="0">
                <a:solidFill>
                  <a:schemeClr val="bg1">
                    <a:lumMod val="50000"/>
                  </a:schemeClr>
                </a:solidFill>
                <a:latin typeface="Arial" charset="0"/>
                <a:ea typeface="Arial" charset="0"/>
                <a:cs typeface="Arial" charset="0"/>
              </a:rPr>
              <a:t> </a:t>
            </a:r>
          </a:p>
          <a:p>
            <a:pPr marL="228600" indent="-228600">
              <a:buFontTx/>
              <a:buAutoNum type="arabicPeriod"/>
            </a:pPr>
            <a:r>
              <a:rPr lang="en-US" sz="900" dirty="0" smtClean="0">
                <a:solidFill>
                  <a:schemeClr val="bg1">
                    <a:lumMod val="50000"/>
                  </a:schemeClr>
                </a:solidFill>
                <a:latin typeface="Arial" charset="0"/>
                <a:ea typeface="Arial" charset="0"/>
                <a:cs typeface="Arial" charset="0"/>
              </a:rPr>
              <a:t>Gov.uk. 2022. </a:t>
            </a:r>
            <a:r>
              <a:rPr lang="en-GB" sz="900" dirty="0">
                <a:hlinkClick r:id="rId4"/>
              </a:rPr>
              <a:t>Chief Medical Officer’s annual report 2022: air </a:t>
            </a:r>
            <a:r>
              <a:rPr lang="en-GB" sz="900" dirty="0" smtClean="0">
                <a:hlinkClick r:id="rId4"/>
              </a:rPr>
              <a:t>pollution</a:t>
            </a:r>
            <a:endParaRPr lang="en-US" sz="900"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15</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4226945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Air quality is a priority for London and requires commitment from local areas</a:t>
            </a:r>
          </a:p>
        </p:txBody>
      </p:sp>
      <p:sp>
        <p:nvSpPr>
          <p:cNvPr id="4" name="TextBox 3"/>
          <p:cNvSpPr txBox="1"/>
          <p:nvPr/>
        </p:nvSpPr>
        <p:spPr>
          <a:xfrm>
            <a:off x="231960" y="1207338"/>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REGIONAL</a:t>
            </a:r>
          </a:p>
        </p:txBody>
      </p:sp>
      <p:sp>
        <p:nvSpPr>
          <p:cNvPr id="5" name="Content Placeholder 4"/>
          <p:cNvSpPr>
            <a:spLocks noGrp="1"/>
          </p:cNvSpPr>
          <p:nvPr>
            <p:ph idx="1"/>
          </p:nvPr>
        </p:nvSpPr>
        <p:spPr>
          <a:xfrm>
            <a:off x="231959" y="1617638"/>
            <a:ext cx="8532477" cy="4627480"/>
          </a:xfrm>
        </p:spPr>
        <p:txBody>
          <a:bodyPr>
            <a:normAutofit/>
          </a:bodyPr>
          <a:lstStyle/>
          <a:p>
            <a:pPr marL="0" indent="0" defTabSz="914400">
              <a:spcBef>
                <a:spcPts val="0"/>
              </a:spcBef>
              <a:buNone/>
            </a:pPr>
            <a:r>
              <a:rPr lang="en-US" sz="1600" b="1" dirty="0"/>
              <a:t>Regional</a:t>
            </a:r>
          </a:p>
          <a:p>
            <a:pPr defTabSz="914400">
              <a:spcBef>
                <a:spcPts val="0"/>
              </a:spcBef>
              <a:buFont typeface="Wingdings" charset="2"/>
              <a:buChar char="§"/>
            </a:pPr>
            <a:r>
              <a:rPr lang="en-US" sz="1500" b="1" dirty="0">
                <a:solidFill>
                  <a:schemeClr val="accent1"/>
                </a:solidFill>
              </a:rPr>
              <a:t>Mayor’s Environment Strategy</a:t>
            </a:r>
            <a:r>
              <a:rPr lang="en-US" sz="1500" b="1" baseline="30000" dirty="0">
                <a:solidFill>
                  <a:schemeClr val="accent1"/>
                </a:solidFill>
              </a:rPr>
              <a:t>1 </a:t>
            </a:r>
            <a:r>
              <a:rPr lang="en-US" sz="1100" dirty="0"/>
              <a:t>(PUBLISHED IN 2018)</a:t>
            </a:r>
            <a:endParaRPr lang="en-US" sz="1100" baseline="30000" dirty="0"/>
          </a:p>
          <a:p>
            <a:pPr lvl="1" defTabSz="914400">
              <a:spcBef>
                <a:spcPts val="0"/>
              </a:spcBef>
              <a:buFont typeface=".AppleSystemUIFont" charset="-120"/>
              <a:buChar char="-"/>
            </a:pPr>
            <a:r>
              <a:rPr lang="en-GB" sz="1500" dirty="0"/>
              <a:t>Brings together approaches </a:t>
            </a:r>
            <a:r>
              <a:rPr lang="en-GB" sz="1500" dirty="0" smtClean="0"/>
              <a:t>for</a:t>
            </a:r>
            <a:r>
              <a:rPr lang="en-GB" sz="1500" dirty="0" smtClean="0"/>
              <a:t> </a:t>
            </a:r>
            <a:r>
              <a:rPr lang="en-GB" sz="1500" dirty="0"/>
              <a:t>every aspect of London’s environment</a:t>
            </a:r>
          </a:p>
          <a:p>
            <a:pPr lvl="1" defTabSz="914400">
              <a:spcBef>
                <a:spcPts val="0"/>
              </a:spcBef>
              <a:buFont typeface=".AppleSystemUIFont" charset="-120"/>
              <a:buChar char="-"/>
            </a:pPr>
            <a:r>
              <a:rPr lang="en-GB" sz="1500" dirty="0"/>
              <a:t>Sets an ambition that “London will have the best air quality of any major world city by 2050, going beyond the legal requirements to protect human health and minimise inequalities</a:t>
            </a:r>
            <a:r>
              <a:rPr lang="en-GB" sz="1500" dirty="0" smtClean="0"/>
              <a:t>”.</a:t>
            </a:r>
            <a:endParaRPr lang="en-US" sz="1500" dirty="0"/>
          </a:p>
          <a:p>
            <a:pPr defTabSz="914400">
              <a:spcBef>
                <a:spcPts val="0"/>
              </a:spcBef>
              <a:buFont typeface="Wingdings" charset="2"/>
              <a:buChar char="§"/>
            </a:pPr>
            <a:r>
              <a:rPr lang="en-US" sz="1500" b="1" dirty="0">
                <a:solidFill>
                  <a:schemeClr val="accent1"/>
                </a:solidFill>
              </a:rPr>
              <a:t>Mayor’s Transport Strategy</a:t>
            </a:r>
            <a:r>
              <a:rPr lang="en-US" sz="1500" b="1" baseline="30000" dirty="0">
                <a:solidFill>
                  <a:schemeClr val="accent1"/>
                </a:solidFill>
              </a:rPr>
              <a:t>2</a:t>
            </a:r>
            <a:r>
              <a:rPr lang="en-US" sz="1100" baseline="30000" dirty="0"/>
              <a:t> </a:t>
            </a:r>
            <a:r>
              <a:rPr lang="en-US" sz="1100" dirty="0"/>
              <a:t>(PUBLISHED IN 2018)</a:t>
            </a:r>
            <a:endParaRPr lang="en-US" sz="1100" baseline="30000" dirty="0"/>
          </a:p>
          <a:p>
            <a:pPr lvl="1" defTabSz="914400">
              <a:spcBef>
                <a:spcPts val="0"/>
              </a:spcBef>
              <a:buFont typeface=".AppleSystemUIFont" charset="-120"/>
              <a:buChar char="-"/>
            </a:pPr>
            <a:r>
              <a:rPr lang="en-GB" sz="1500" dirty="0"/>
              <a:t>Statutory document setting out Transport for London’s vision </a:t>
            </a:r>
            <a:endParaRPr lang="en-US" sz="1500" dirty="0" smtClean="0"/>
          </a:p>
          <a:p>
            <a:pPr defTabSz="914400">
              <a:spcBef>
                <a:spcPts val="0"/>
              </a:spcBef>
              <a:buFont typeface="Wingdings" charset="2"/>
              <a:buChar char="§"/>
            </a:pPr>
            <a:r>
              <a:rPr lang="en-US" sz="1500" b="1" dirty="0" smtClean="0">
                <a:solidFill>
                  <a:schemeClr val="accent1"/>
                </a:solidFill>
              </a:rPr>
              <a:t>The London Plan</a:t>
            </a:r>
            <a:r>
              <a:rPr lang="en-US" sz="1500" b="1" baseline="30000" dirty="0" smtClean="0">
                <a:solidFill>
                  <a:schemeClr val="accent1"/>
                </a:solidFill>
              </a:rPr>
              <a:t>3 </a:t>
            </a:r>
            <a:r>
              <a:rPr lang="en-US" sz="1100" dirty="0" smtClean="0"/>
              <a:t>(PUBLISHED IN 2021)</a:t>
            </a:r>
            <a:endParaRPr lang="en-US" sz="1100" baseline="30000" dirty="0" smtClean="0"/>
          </a:p>
          <a:p>
            <a:pPr lvl="1" defTabSz="914400">
              <a:spcBef>
                <a:spcPts val="0"/>
              </a:spcBef>
              <a:buFont typeface=".AppleSystemUIFont" charset="-120"/>
              <a:buChar char="-"/>
            </a:pPr>
            <a:r>
              <a:rPr lang="en-US" sz="1500" dirty="0" smtClean="0"/>
              <a:t>Air </a:t>
            </a:r>
            <a:r>
              <a:rPr lang="en-US" sz="1500" dirty="0"/>
              <a:t>quality implications are considered throughout, and Policy SI1 focuses on improving air quality specifically </a:t>
            </a:r>
          </a:p>
          <a:p>
            <a:pPr defTabSz="914400">
              <a:spcBef>
                <a:spcPts val="0"/>
              </a:spcBef>
              <a:buFont typeface="Wingdings" panose="05000000000000000000" pitchFamily="2" charset="2"/>
              <a:buChar char="§"/>
            </a:pPr>
            <a:r>
              <a:rPr lang="en-US" sz="1500" b="1" dirty="0">
                <a:solidFill>
                  <a:schemeClr val="accent1"/>
                </a:solidFill>
              </a:rPr>
              <a:t>Air Quality Neutral (AQN) and Air Quality Positive (AQP) London Plan Guidance</a:t>
            </a:r>
            <a:r>
              <a:rPr lang="en-US" sz="1500" b="1" baseline="30000" dirty="0">
                <a:solidFill>
                  <a:schemeClr val="accent1"/>
                </a:solidFill>
              </a:rPr>
              <a:t>4</a:t>
            </a:r>
            <a:r>
              <a:rPr lang="en-US" sz="1500" b="1" dirty="0">
                <a:solidFill>
                  <a:schemeClr val="accent1"/>
                </a:solidFill>
              </a:rPr>
              <a:t> </a:t>
            </a:r>
            <a:r>
              <a:rPr lang="en-US" sz="1100" dirty="0"/>
              <a:t>(UNDERGOING CONSULTATION)</a:t>
            </a:r>
            <a:endParaRPr lang="en-US" sz="1100" baseline="30000" dirty="0"/>
          </a:p>
          <a:p>
            <a:pPr lvl="1" defTabSz="914400">
              <a:spcBef>
                <a:spcPts val="0"/>
              </a:spcBef>
              <a:buFont typeface=".AppleSystemUIFont" charset="-120"/>
              <a:buChar char="-"/>
            </a:pPr>
            <a:r>
              <a:rPr lang="en-US" sz="1500" dirty="0"/>
              <a:t>Supplementary guidance to assist developers, London boroughs and other relevant stakeholders </a:t>
            </a:r>
            <a:r>
              <a:rPr lang="en-US" sz="1500" dirty="0" smtClean="0"/>
              <a:t>to</a:t>
            </a:r>
            <a:r>
              <a:rPr lang="en-US" sz="1500" dirty="0" smtClean="0"/>
              <a:t> ensure </a:t>
            </a:r>
            <a:r>
              <a:rPr lang="en-US" sz="1500" dirty="0"/>
              <a:t>new developments do not worsen air quality, </a:t>
            </a:r>
            <a:r>
              <a:rPr lang="en-US" sz="1500" dirty="0" smtClean="0"/>
              <a:t>and instead </a:t>
            </a:r>
            <a:r>
              <a:rPr lang="en-US" sz="1500" dirty="0" smtClean="0"/>
              <a:t>contribute </a:t>
            </a:r>
            <a:r>
              <a:rPr lang="en-US" sz="1500" dirty="0"/>
              <a:t>to improvements in London’s air quality </a:t>
            </a:r>
          </a:p>
          <a:p>
            <a:pPr lvl="0" defTabSz="914400">
              <a:spcBef>
                <a:spcPts val="0"/>
              </a:spcBef>
              <a:buFont typeface="Wingdings" charset="2"/>
              <a:buChar char="§"/>
            </a:pPr>
            <a:r>
              <a:rPr lang="en-US" sz="1500" b="1" dirty="0">
                <a:solidFill>
                  <a:schemeClr val="accent1"/>
                </a:solidFill>
              </a:rPr>
              <a:t>London’s COVID-19 Recovery Missions: A Green New Deal</a:t>
            </a:r>
            <a:r>
              <a:rPr lang="en-US" sz="1500" b="1" baseline="30000" dirty="0">
                <a:solidFill>
                  <a:schemeClr val="accent1"/>
                </a:solidFill>
              </a:rPr>
              <a:t>5 </a:t>
            </a:r>
            <a:r>
              <a:rPr lang="en-US" sz="1100" dirty="0"/>
              <a:t>(PUBLISHED IN 2021)</a:t>
            </a:r>
          </a:p>
          <a:p>
            <a:pPr lvl="1" defTabSz="914400">
              <a:spcBef>
                <a:spcPts val="0"/>
              </a:spcBef>
              <a:buFont typeface=".AppleSystemUIFont" charset="-120"/>
              <a:buChar char="-"/>
            </a:pPr>
            <a:r>
              <a:rPr lang="en-US" sz="1500" dirty="0"/>
              <a:t>Commitment to tackle climate change and improve air quality through London’s green economy as the city recovers post-pandemic</a:t>
            </a:r>
          </a:p>
          <a:p>
            <a:pPr defTabSz="914400">
              <a:spcBef>
                <a:spcPts val="0"/>
              </a:spcBef>
              <a:buFont typeface="Wingdings" panose="05000000000000000000" pitchFamily="2" charset="2"/>
              <a:buChar char="§"/>
            </a:pPr>
            <a:endParaRPr lang="en-US" sz="1600" dirty="0"/>
          </a:p>
          <a:p>
            <a:pPr marL="457200" lvl="1" indent="0" defTabSz="914400">
              <a:spcBef>
                <a:spcPts val="0"/>
              </a:spcBef>
              <a:buNone/>
            </a:pPr>
            <a:endParaRPr lang="en-US" sz="1600" dirty="0"/>
          </a:p>
          <a:p>
            <a:pPr lvl="1" defTabSz="914400">
              <a:spcBef>
                <a:spcPts val="0"/>
              </a:spcBef>
              <a:buFont typeface=".AppleSystemUIFont" charset="-120"/>
              <a:buChar char="-"/>
            </a:pPr>
            <a:endParaRPr lang="en-GB"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16</a:t>
            </a:fld>
            <a:endParaRPr lang="en-US" sz="1000" dirty="0">
              <a:solidFill>
                <a:prstClr val="white">
                  <a:lumMod val="50000"/>
                </a:prstClr>
              </a:solidFill>
              <a:latin typeface="Arial" charset="0"/>
              <a:cs typeface="Arial" charset="0"/>
            </a:endParaRPr>
          </a:p>
        </p:txBody>
      </p:sp>
      <p:sp>
        <p:nvSpPr>
          <p:cNvPr id="8" name="TextBox 7"/>
          <p:cNvSpPr txBox="1"/>
          <p:nvPr/>
        </p:nvSpPr>
        <p:spPr>
          <a:xfrm>
            <a:off x="86260" y="5891777"/>
            <a:ext cx="6581423" cy="923330"/>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US" sz="900" dirty="0">
                <a:solidFill>
                  <a:schemeClr val="bg1">
                    <a:lumMod val="50000"/>
                  </a:schemeClr>
                </a:solidFill>
                <a:latin typeface="Arial" charset="0"/>
                <a:ea typeface="Arial" charset="0"/>
                <a:cs typeface="Arial" charset="0"/>
              </a:rPr>
              <a:t>GLA. 2018. </a:t>
            </a:r>
            <a:r>
              <a:rPr lang="en-US" sz="900" dirty="0">
                <a:solidFill>
                  <a:schemeClr val="bg1">
                    <a:lumMod val="50000"/>
                  </a:schemeClr>
                </a:solidFill>
                <a:latin typeface="Arial" charset="0"/>
                <a:ea typeface="Arial" charset="0"/>
                <a:cs typeface="Arial" charset="0"/>
                <a:hlinkClick r:id="rId2"/>
              </a:rPr>
              <a:t>London Environment Strategy</a:t>
            </a:r>
            <a:r>
              <a:rPr lang="en-US" sz="900" dirty="0">
                <a:solidFill>
                  <a:schemeClr val="bg1">
                    <a:lumMod val="50000"/>
                  </a:schemeClr>
                </a:solidFill>
                <a:latin typeface="Arial" charset="0"/>
                <a:ea typeface="Arial" charset="0"/>
                <a:cs typeface="Arial" charset="0"/>
              </a:rPr>
              <a:t>.</a:t>
            </a:r>
          </a:p>
          <a:p>
            <a:pPr marL="228600" indent="-228600">
              <a:buFontTx/>
              <a:buAutoNum type="arabicPeriod"/>
            </a:pPr>
            <a:r>
              <a:rPr lang="en-US" sz="900" dirty="0">
                <a:solidFill>
                  <a:schemeClr val="bg1">
                    <a:lumMod val="50000"/>
                  </a:schemeClr>
                </a:solidFill>
                <a:latin typeface="Arial" charset="0"/>
                <a:ea typeface="Arial" charset="0"/>
                <a:cs typeface="Arial" charset="0"/>
              </a:rPr>
              <a:t>GLA. 2018. </a:t>
            </a:r>
            <a:r>
              <a:rPr lang="en-US" sz="900" dirty="0">
                <a:solidFill>
                  <a:schemeClr val="bg1">
                    <a:lumMod val="50000"/>
                  </a:schemeClr>
                </a:solidFill>
                <a:latin typeface="Arial" charset="0"/>
                <a:ea typeface="Arial" charset="0"/>
                <a:cs typeface="Arial" charset="0"/>
                <a:hlinkClick r:id="rId3"/>
              </a:rPr>
              <a:t>Mayor’s Transport Strategy</a:t>
            </a:r>
            <a:r>
              <a:rPr lang="en-US" sz="900" dirty="0">
                <a:solidFill>
                  <a:schemeClr val="bg1">
                    <a:lumMod val="50000"/>
                  </a:schemeClr>
                </a:solidFill>
                <a:latin typeface="Arial" charset="0"/>
                <a:ea typeface="Arial" charset="0"/>
                <a:cs typeface="Arial" charset="0"/>
              </a:rPr>
              <a:t>.</a:t>
            </a:r>
          </a:p>
          <a:p>
            <a:pPr marL="228600" indent="-228600">
              <a:buFont typeface="+mj-lt"/>
              <a:buAutoNum type="arabicPeriod"/>
            </a:pPr>
            <a:r>
              <a:rPr lang="en-US" sz="900" dirty="0">
                <a:solidFill>
                  <a:schemeClr val="bg1">
                    <a:lumMod val="50000"/>
                  </a:schemeClr>
                </a:solidFill>
                <a:latin typeface="Arial" charset="0"/>
                <a:ea typeface="Arial" charset="0"/>
                <a:cs typeface="Arial" charset="0"/>
              </a:rPr>
              <a:t>GLA. 2021. </a:t>
            </a:r>
            <a:r>
              <a:rPr lang="en-US" sz="900" dirty="0">
                <a:solidFill>
                  <a:schemeClr val="bg1">
                    <a:lumMod val="50000"/>
                  </a:schemeClr>
                </a:solidFill>
                <a:latin typeface="Arial" charset="0"/>
                <a:ea typeface="Arial" charset="0"/>
                <a:cs typeface="Arial" charset="0"/>
                <a:hlinkClick r:id="rId4"/>
              </a:rPr>
              <a:t>The London </a:t>
            </a:r>
            <a:r>
              <a:rPr lang="en-US" sz="900" dirty="0" smtClean="0">
                <a:solidFill>
                  <a:schemeClr val="bg1">
                    <a:lumMod val="50000"/>
                  </a:schemeClr>
                </a:solidFill>
                <a:latin typeface="Arial" charset="0"/>
                <a:ea typeface="Arial" charset="0"/>
                <a:cs typeface="Arial" charset="0"/>
                <a:hlinkClick r:id="rId4"/>
              </a:rPr>
              <a:t>Plan</a:t>
            </a:r>
            <a:r>
              <a:rPr lang="en-US" sz="900" dirty="0">
                <a:solidFill>
                  <a:schemeClr val="bg1">
                    <a:lumMod val="50000"/>
                  </a:schemeClr>
                </a:solidFill>
                <a:latin typeface="Arial" charset="0"/>
                <a:ea typeface="Arial" charset="0"/>
                <a:cs typeface="Arial" charset="0"/>
              </a:rPr>
              <a:t>.</a:t>
            </a:r>
            <a:endParaRPr lang="en-US" sz="900" dirty="0">
              <a:solidFill>
                <a:schemeClr val="bg1">
                  <a:lumMod val="50000"/>
                </a:schemeClr>
              </a:solidFill>
              <a:latin typeface="Arial" charset="0"/>
              <a:ea typeface="Arial" charset="0"/>
              <a:cs typeface="Arial" charset="0"/>
            </a:endParaRPr>
          </a:p>
          <a:p>
            <a:pPr marL="228600" indent="-228600">
              <a:buFont typeface="+mj-lt"/>
              <a:buAutoNum type="arabicPeriod"/>
            </a:pPr>
            <a:r>
              <a:rPr lang="en-US" sz="900" dirty="0">
                <a:solidFill>
                  <a:schemeClr val="bg1">
                    <a:lumMod val="50000"/>
                  </a:schemeClr>
                </a:solidFill>
                <a:latin typeface="Arial" charset="0"/>
                <a:ea typeface="Arial" charset="0"/>
                <a:cs typeface="Arial" charset="0"/>
              </a:rPr>
              <a:t>GLA. 2021. </a:t>
            </a:r>
            <a:r>
              <a:rPr lang="en-US" sz="900" dirty="0">
                <a:solidFill>
                  <a:schemeClr val="bg1">
                    <a:lumMod val="50000"/>
                  </a:schemeClr>
                </a:solidFill>
                <a:latin typeface="Arial" charset="0"/>
                <a:ea typeface="Arial" charset="0"/>
                <a:cs typeface="Arial" charset="0"/>
                <a:hlinkClick r:id="rId5"/>
              </a:rPr>
              <a:t>London Plan Guidance</a:t>
            </a:r>
            <a:r>
              <a:rPr lang="en-US" sz="900" dirty="0">
                <a:solidFill>
                  <a:schemeClr val="bg1">
                    <a:lumMod val="50000"/>
                  </a:schemeClr>
                </a:solidFill>
                <a:latin typeface="Arial" charset="0"/>
                <a:ea typeface="Arial" charset="0"/>
                <a:cs typeface="Arial" charset="0"/>
              </a:rPr>
              <a:t>..</a:t>
            </a:r>
          </a:p>
          <a:p>
            <a:pPr marL="228600" indent="-228600">
              <a:buFont typeface="+mj-lt"/>
              <a:buAutoNum type="arabicPeriod"/>
            </a:pPr>
            <a:r>
              <a:rPr lang="en-US" sz="900" dirty="0">
                <a:solidFill>
                  <a:schemeClr val="bg1">
                    <a:lumMod val="50000"/>
                  </a:schemeClr>
                </a:solidFill>
                <a:latin typeface="Arial" charset="0"/>
                <a:ea typeface="Arial" charset="0"/>
                <a:cs typeface="Arial" charset="0"/>
              </a:rPr>
              <a:t>GLA. 2021. </a:t>
            </a:r>
            <a:r>
              <a:rPr lang="en-US" sz="900" dirty="0">
                <a:solidFill>
                  <a:schemeClr val="bg1">
                    <a:lumMod val="50000"/>
                  </a:schemeClr>
                </a:solidFill>
                <a:latin typeface="Arial" charset="0"/>
                <a:ea typeface="Arial" charset="0"/>
                <a:cs typeface="Arial" charset="0"/>
                <a:hlinkClick r:id="rId6"/>
              </a:rPr>
              <a:t>A Green New Deal.</a:t>
            </a:r>
            <a:endParaRPr lang="en-US" sz="9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25436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London-wide transport policy has had a positive impact on emissions in recent years, with further action planned </a:t>
            </a:r>
          </a:p>
        </p:txBody>
      </p:sp>
      <p:sp>
        <p:nvSpPr>
          <p:cNvPr id="4" name="TextBox 3"/>
          <p:cNvSpPr txBox="1"/>
          <p:nvPr/>
        </p:nvSpPr>
        <p:spPr>
          <a:xfrm>
            <a:off x="226446"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REGIONAL</a:t>
            </a:r>
          </a:p>
        </p:txBody>
      </p:sp>
      <p:sp>
        <p:nvSpPr>
          <p:cNvPr id="5" name="Content Placeholder 4"/>
          <p:cNvSpPr>
            <a:spLocks noGrp="1"/>
          </p:cNvSpPr>
          <p:nvPr>
            <p:ph idx="1"/>
          </p:nvPr>
        </p:nvSpPr>
        <p:spPr>
          <a:xfrm>
            <a:off x="231960" y="1611608"/>
            <a:ext cx="4657061" cy="3363513"/>
          </a:xfrm>
        </p:spPr>
        <p:txBody>
          <a:bodyPr>
            <a:normAutofit/>
          </a:bodyPr>
          <a:lstStyle/>
          <a:p>
            <a:pPr marL="0" indent="0" defTabSz="914400">
              <a:spcBef>
                <a:spcPts val="0"/>
              </a:spcBef>
              <a:buNone/>
            </a:pPr>
            <a:r>
              <a:rPr lang="en-US" sz="1600" b="1" dirty="0"/>
              <a:t>In 2019, The Greater London Authority (GLA) introduced an </a:t>
            </a:r>
            <a:r>
              <a:rPr lang="en-US" sz="1600" b="1" dirty="0">
                <a:solidFill>
                  <a:schemeClr val="accent1"/>
                </a:solidFill>
              </a:rPr>
              <a:t>Ultra Low Emission Zone </a:t>
            </a:r>
            <a:r>
              <a:rPr lang="en-US" sz="1600" b="1" dirty="0"/>
              <a:t>(ULEZ) for Central London. Vehicles driving within the ULEZ have to adhere to specific emissions standards or pay a daily charge. </a:t>
            </a:r>
          </a:p>
          <a:p>
            <a:pPr marL="0" indent="0" defTabSz="914400">
              <a:spcBef>
                <a:spcPts val="0"/>
              </a:spcBef>
              <a:buNone/>
            </a:pPr>
            <a:r>
              <a:rPr lang="en-US" sz="1600" b="1" dirty="0"/>
              <a:t>As a result:</a:t>
            </a:r>
          </a:p>
          <a:p>
            <a:pPr defTabSz="914400">
              <a:spcBef>
                <a:spcPts val="0"/>
              </a:spcBef>
              <a:buFont typeface="Wingdings" panose="05000000000000000000" pitchFamily="2" charset="2"/>
              <a:buChar char="§"/>
            </a:pPr>
            <a:r>
              <a:rPr lang="en-US" sz="1600" dirty="0"/>
              <a:t>Over 44,000 fewer polluting vehicles drive into London daily</a:t>
            </a:r>
          </a:p>
          <a:p>
            <a:pPr defTabSz="914400">
              <a:spcBef>
                <a:spcPts val="0"/>
              </a:spcBef>
              <a:buFont typeface="Wingdings" panose="05000000000000000000" pitchFamily="2" charset="2"/>
              <a:buChar char="§"/>
            </a:pPr>
            <a:r>
              <a:rPr lang="en-US" sz="1600" dirty="0"/>
              <a:t>44% reduction in NO</a:t>
            </a:r>
            <a:r>
              <a:rPr lang="en-US" sz="1600" baseline="-25000" dirty="0"/>
              <a:t>2 </a:t>
            </a:r>
            <a:r>
              <a:rPr lang="en-US" sz="1600" dirty="0"/>
              <a:t>concentrations in the area</a:t>
            </a:r>
          </a:p>
          <a:p>
            <a:pPr defTabSz="914400">
              <a:spcBef>
                <a:spcPts val="0"/>
              </a:spcBef>
              <a:buFont typeface="Wingdings" panose="05000000000000000000" pitchFamily="2" charset="2"/>
              <a:buChar char="§"/>
            </a:pPr>
            <a:r>
              <a:rPr lang="en-US" sz="1600" dirty="0"/>
              <a:t>97% reduction in the number of state primary and secondary schools in locations exceeding legal NO</a:t>
            </a:r>
            <a:r>
              <a:rPr lang="en-US" sz="1600" baseline="-25000" dirty="0"/>
              <a:t>2</a:t>
            </a:r>
            <a:r>
              <a:rPr lang="en-US" sz="1600" dirty="0"/>
              <a:t> limits</a:t>
            </a:r>
          </a:p>
          <a:p>
            <a:pPr marL="0" indent="0" defTabSz="914400">
              <a:spcBef>
                <a:spcPts val="0"/>
              </a:spcBef>
              <a:buNone/>
            </a:pPr>
            <a:endParaRPr lang="en-US" sz="1600" dirty="0"/>
          </a:p>
          <a:p>
            <a:pPr marL="0" indent="0" defTabSz="914400">
              <a:spcBef>
                <a:spcPts val="0"/>
              </a:spcBef>
              <a:buNone/>
            </a:pPr>
            <a:endParaRPr lang="en-US" sz="1600" dirty="0"/>
          </a:p>
          <a:p>
            <a:pPr marL="0" indent="0" defTabSz="914400">
              <a:spcBef>
                <a:spcPts val="0"/>
              </a:spcBef>
              <a:buNone/>
            </a:pPr>
            <a:endParaRPr lang="en-US" sz="1600" dirty="0"/>
          </a:p>
          <a:p>
            <a:pPr marL="457200" lvl="1" indent="0" defTabSz="914400">
              <a:spcBef>
                <a:spcPts val="0"/>
              </a:spcBef>
              <a:buNone/>
            </a:pPr>
            <a:endParaRPr lang="en-US" sz="15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17</a:t>
            </a:fld>
            <a:endParaRPr lang="en-US" sz="1000" dirty="0">
              <a:solidFill>
                <a:prstClr val="white">
                  <a:lumMod val="50000"/>
                </a:prstClr>
              </a:solidFill>
              <a:latin typeface="Arial" charset="0"/>
              <a:cs typeface="Arial" charset="0"/>
            </a:endParaRPr>
          </a:p>
        </p:txBody>
      </p:sp>
      <p:sp>
        <p:nvSpPr>
          <p:cNvPr id="7" name="TextBox 6"/>
          <p:cNvSpPr txBox="1"/>
          <p:nvPr/>
        </p:nvSpPr>
        <p:spPr>
          <a:xfrm>
            <a:off x="86260" y="6122685"/>
            <a:ext cx="6581423" cy="784830"/>
          </a:xfrm>
          <a:prstGeom prst="rect">
            <a:avLst/>
          </a:prstGeom>
          <a:noFill/>
        </p:spPr>
        <p:txBody>
          <a:bodyPr wrap="square" rtlCol="0">
            <a:spAutoFit/>
          </a:bodyPr>
          <a:lstStyle/>
          <a:p>
            <a:r>
              <a:rPr lang="en-US" sz="900" b="1" dirty="0">
                <a:solidFill>
                  <a:schemeClr val="tx1">
                    <a:lumMod val="50000"/>
                    <a:lumOff val="50000"/>
                  </a:schemeClr>
                </a:solidFill>
                <a:latin typeface="Arial" charset="0"/>
                <a:ea typeface="Arial" charset="0"/>
                <a:cs typeface="Arial" charset="0"/>
              </a:rPr>
              <a:t>References</a:t>
            </a:r>
          </a:p>
          <a:p>
            <a:pPr marL="228600" indent="-228600">
              <a:buFont typeface="+mj-lt"/>
              <a:buAutoNum type="arabicPeriod"/>
            </a:pPr>
            <a:r>
              <a:rPr lang="en-GB" sz="900" dirty="0">
                <a:solidFill>
                  <a:schemeClr val="tx1">
                    <a:lumMod val="50000"/>
                    <a:lumOff val="50000"/>
                  </a:schemeClr>
                </a:solidFill>
                <a:latin typeface="Arial" charset="0"/>
                <a:ea typeface="Arial" charset="0"/>
                <a:cs typeface="Arial" charset="0"/>
              </a:rPr>
              <a:t>GLA. 2021. </a:t>
            </a:r>
            <a:r>
              <a:rPr lang="en-GB" sz="900" dirty="0">
                <a:solidFill>
                  <a:schemeClr val="tx1">
                    <a:lumMod val="50000"/>
                    <a:lumOff val="50000"/>
                  </a:schemeClr>
                </a:solidFill>
                <a:latin typeface="Arial" charset="0"/>
                <a:ea typeface="Arial" charset="0"/>
                <a:cs typeface="Arial" charset="0"/>
                <a:hlinkClick r:id="rId2"/>
              </a:rPr>
              <a:t>The Mayor's Ultra Low Emission Zone for London</a:t>
            </a:r>
            <a:r>
              <a:rPr lang="en-GB" sz="900" dirty="0">
                <a:solidFill>
                  <a:schemeClr val="tx1">
                    <a:lumMod val="50000"/>
                    <a:lumOff val="50000"/>
                  </a:schemeClr>
                </a:solidFill>
                <a:latin typeface="Arial" charset="0"/>
                <a:ea typeface="Arial" charset="0"/>
                <a:cs typeface="Arial" charset="0"/>
              </a:rPr>
              <a:t>.</a:t>
            </a:r>
          </a:p>
          <a:p>
            <a:pPr marL="228600" indent="-228600">
              <a:buFont typeface="+mj-lt"/>
              <a:buAutoNum type="arabicPeriod"/>
            </a:pPr>
            <a:r>
              <a:rPr lang="en-GB" sz="900" dirty="0">
                <a:solidFill>
                  <a:schemeClr val="tx1">
                    <a:lumMod val="50000"/>
                    <a:lumOff val="50000"/>
                  </a:schemeClr>
                </a:solidFill>
                <a:latin typeface="Arial" charset="0"/>
                <a:ea typeface="Arial" charset="0"/>
                <a:cs typeface="Arial" charset="0"/>
              </a:rPr>
              <a:t>Map from GLA presentation Sept 2021.</a:t>
            </a:r>
          </a:p>
          <a:p>
            <a:pPr marL="228600" indent="-228600">
              <a:buFont typeface="+mj-lt"/>
              <a:buAutoNum type="arabicPeriod"/>
            </a:pPr>
            <a:r>
              <a:rPr lang="en-GB" sz="900" dirty="0">
                <a:solidFill>
                  <a:schemeClr val="tx1">
                    <a:lumMod val="50000"/>
                    <a:lumOff val="50000"/>
                  </a:schemeClr>
                </a:solidFill>
                <a:latin typeface="Arial" charset="0"/>
                <a:ea typeface="Arial" charset="0"/>
                <a:cs typeface="Arial" charset="0"/>
              </a:rPr>
              <a:t>GLA. 2022. </a:t>
            </a:r>
            <a:r>
              <a:rPr lang="en-GB" sz="900" dirty="0">
                <a:solidFill>
                  <a:schemeClr val="tx1">
                    <a:lumMod val="50000"/>
                    <a:lumOff val="50000"/>
                  </a:schemeClr>
                </a:solidFill>
                <a:latin typeface="Arial" charset="0"/>
                <a:ea typeface="Arial" charset="0"/>
                <a:cs typeface="Arial" charset="0"/>
                <a:hlinkClick r:id="rId3"/>
              </a:rPr>
              <a:t>Mayor announces bold plans to secure a green, clean future for London</a:t>
            </a:r>
            <a:r>
              <a:rPr lang="en-GB" sz="900" dirty="0" smtClean="0">
                <a:solidFill>
                  <a:schemeClr val="tx1">
                    <a:lumMod val="50000"/>
                    <a:lumOff val="50000"/>
                  </a:schemeClr>
                </a:solidFill>
                <a:latin typeface="Arial" charset="0"/>
                <a:ea typeface="Arial" charset="0"/>
                <a:cs typeface="Arial" charset="0"/>
                <a:hlinkClick r:id="rId3"/>
              </a:rPr>
              <a:t>.</a:t>
            </a:r>
          </a:p>
          <a:p>
            <a:pPr marL="228600" indent="-228600">
              <a:buFont typeface="+mj-lt"/>
              <a:buAutoNum type="arabicPeriod"/>
            </a:pPr>
            <a:r>
              <a:rPr lang="en-GB" sz="900" dirty="0" smtClean="0">
                <a:solidFill>
                  <a:schemeClr val="tx1">
                    <a:lumMod val="50000"/>
                    <a:lumOff val="50000"/>
                  </a:schemeClr>
                </a:solidFill>
              </a:rPr>
              <a:t>GLA. 2022. </a:t>
            </a:r>
            <a:r>
              <a:rPr lang="en-GB" sz="900" dirty="0" smtClean="0">
                <a:solidFill>
                  <a:schemeClr val="tx1">
                    <a:lumMod val="50000"/>
                    <a:lumOff val="50000"/>
                  </a:schemeClr>
                </a:solidFill>
                <a:hlinkClick r:id="rId4"/>
              </a:rPr>
              <a:t>The </a:t>
            </a:r>
            <a:r>
              <a:rPr lang="en-GB" sz="900" dirty="0">
                <a:solidFill>
                  <a:schemeClr val="tx1">
                    <a:lumMod val="50000"/>
                    <a:lumOff val="50000"/>
                  </a:schemeClr>
                </a:solidFill>
                <a:hlinkClick r:id="rId4"/>
              </a:rPr>
              <a:t>Mayor's Ultra Low Emission Zone (ULEZ) for </a:t>
            </a:r>
            <a:r>
              <a:rPr lang="en-GB" sz="900" dirty="0" smtClean="0">
                <a:solidFill>
                  <a:schemeClr val="tx1">
                    <a:lumMod val="50000"/>
                    <a:lumOff val="50000"/>
                  </a:schemeClr>
                </a:solidFill>
                <a:hlinkClick r:id="rId4"/>
              </a:rPr>
              <a:t>London</a:t>
            </a:r>
            <a:r>
              <a:rPr lang="en-GB" sz="900" dirty="0" smtClean="0">
                <a:solidFill>
                  <a:schemeClr val="tx1">
                    <a:lumMod val="50000"/>
                    <a:lumOff val="50000"/>
                  </a:schemeClr>
                </a:solidFill>
              </a:rPr>
              <a:t>.</a:t>
            </a:r>
            <a:r>
              <a:rPr lang="en-GB" sz="900" dirty="0" smtClean="0">
                <a:solidFill>
                  <a:schemeClr val="tx1">
                    <a:lumMod val="50000"/>
                    <a:lumOff val="50000"/>
                  </a:schemeClr>
                </a:solidFill>
                <a:latin typeface="Arial" charset="0"/>
                <a:ea typeface="Arial" charset="0"/>
                <a:cs typeface="Arial" charset="0"/>
                <a:hlinkClick r:id="rId3"/>
              </a:rPr>
              <a:t> </a:t>
            </a:r>
            <a:endParaRPr lang="en-US" sz="900" dirty="0">
              <a:solidFill>
                <a:schemeClr val="tx1">
                  <a:lumMod val="50000"/>
                  <a:lumOff val="50000"/>
                </a:schemeClr>
              </a:solidFill>
              <a:latin typeface="Arial" charset="0"/>
              <a:ea typeface="Arial" charset="0"/>
              <a:cs typeface="Arial" charset="0"/>
            </a:endParaRPr>
          </a:p>
        </p:txBody>
      </p:sp>
      <p:pic>
        <p:nvPicPr>
          <p:cNvPr id="3" name="Picture 2"/>
          <p:cNvPicPr>
            <a:picLocks noChangeAspect="1"/>
          </p:cNvPicPr>
          <p:nvPr/>
        </p:nvPicPr>
        <p:blipFill rotWithShape="1">
          <a:blip r:embed="rId5"/>
          <a:srcRect l="14438" t="31149" r="34442" b="14020"/>
          <a:stretch/>
        </p:blipFill>
        <p:spPr>
          <a:xfrm>
            <a:off x="4889021" y="2092002"/>
            <a:ext cx="4175593" cy="2519327"/>
          </a:xfrm>
          <a:prstGeom prst="rect">
            <a:avLst/>
          </a:prstGeom>
        </p:spPr>
      </p:pic>
      <p:sp>
        <p:nvSpPr>
          <p:cNvPr id="8" name="Content Placeholder 4"/>
          <p:cNvSpPr txBox="1">
            <a:spLocks/>
          </p:cNvSpPr>
          <p:nvPr/>
        </p:nvSpPr>
        <p:spPr>
          <a:xfrm>
            <a:off x="241281" y="4889384"/>
            <a:ext cx="8513834" cy="121892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Font typeface="Wingdings" panose="05000000000000000000" pitchFamily="2" charset="2"/>
              <a:buChar char="§"/>
            </a:pPr>
            <a:r>
              <a:rPr lang="en-GB" sz="1600" dirty="0"/>
              <a:t>In October 2021, the ULEZ expanded up to the North and South circular roads, covering the majority of Southwark. </a:t>
            </a:r>
          </a:p>
          <a:p>
            <a:pPr defTabSz="914400">
              <a:spcBef>
                <a:spcPts val="0"/>
              </a:spcBef>
              <a:buFont typeface="Wingdings" panose="05000000000000000000" pitchFamily="2" charset="2"/>
              <a:buChar char="§"/>
            </a:pPr>
            <a:r>
              <a:rPr lang="en-GB" sz="1600" dirty="0"/>
              <a:t>In January 2022, the Mayor announced long-term plans for a simple road user charging scheme for London. </a:t>
            </a:r>
            <a:r>
              <a:rPr lang="en-GB" sz="1600" dirty="0" smtClean="0"/>
              <a:t>In November 2022, the Mayor announced that the ULEZ will be expanded to all London boroughs from August 2023.</a:t>
            </a:r>
            <a:endParaRPr lang="en-US" sz="1600" dirty="0"/>
          </a:p>
        </p:txBody>
      </p:sp>
    </p:spTree>
    <p:extLst>
      <p:ext uri="{BB962C8B-B14F-4D97-AF65-F5344CB8AC3E}">
        <p14:creationId xmlns:p14="http://schemas.microsoft.com/office/powerpoint/2010/main" val="3930440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Southwark has declared an Air Quality Management Area and has updated its Air Quality Strategy and Action Plan</a:t>
            </a:r>
          </a:p>
        </p:txBody>
      </p:sp>
      <p:sp>
        <p:nvSpPr>
          <p:cNvPr id="4" name="TextBox 3"/>
          <p:cNvSpPr txBox="1"/>
          <p:nvPr/>
        </p:nvSpPr>
        <p:spPr>
          <a:xfrm>
            <a:off x="226446"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LOCAL</a:t>
            </a:r>
          </a:p>
        </p:txBody>
      </p:sp>
      <p:sp>
        <p:nvSpPr>
          <p:cNvPr id="5" name="Content Placeholder 4"/>
          <p:cNvSpPr>
            <a:spLocks noGrp="1"/>
          </p:cNvSpPr>
          <p:nvPr>
            <p:ph idx="1"/>
          </p:nvPr>
        </p:nvSpPr>
        <p:spPr>
          <a:xfrm>
            <a:off x="231960" y="1628905"/>
            <a:ext cx="5673413" cy="4770393"/>
          </a:xfrm>
        </p:spPr>
        <p:txBody>
          <a:bodyPr>
            <a:normAutofit/>
          </a:bodyPr>
          <a:lstStyle/>
          <a:p>
            <a:pPr marL="0" indent="0" defTabSz="914400">
              <a:spcBef>
                <a:spcPts val="0"/>
              </a:spcBef>
              <a:buNone/>
            </a:pPr>
            <a:r>
              <a:rPr lang="en-US" sz="1600" b="1" dirty="0"/>
              <a:t>Local</a:t>
            </a:r>
          </a:p>
          <a:p>
            <a:pPr>
              <a:spcBef>
                <a:spcPts val="0"/>
              </a:spcBef>
              <a:buFont typeface="Wingdings" charset="2"/>
              <a:buChar char="§"/>
            </a:pPr>
            <a:r>
              <a:rPr lang="en-US" sz="1600" b="1" dirty="0">
                <a:solidFill>
                  <a:schemeClr val="accent1"/>
                </a:solidFill>
              </a:rPr>
              <a:t>London Local Air Quality Management Framework </a:t>
            </a:r>
            <a:r>
              <a:rPr lang="en-US" sz="1600" dirty="0"/>
              <a:t>(LLAQMF)</a:t>
            </a:r>
          </a:p>
          <a:p>
            <a:pPr lvl="1">
              <a:spcBef>
                <a:spcPts val="0"/>
              </a:spcBef>
              <a:buFont typeface=".AppleSystemUIFont" charset="-120"/>
              <a:buChar char="-"/>
            </a:pPr>
            <a:r>
              <a:rPr lang="en-US" sz="1600" dirty="0"/>
              <a:t>Local authorities have a statutory responsibility to review &amp; assess air quality on a regular basis</a:t>
            </a:r>
          </a:p>
          <a:p>
            <a:pPr lvl="1">
              <a:spcBef>
                <a:spcPts val="0"/>
              </a:spcBef>
              <a:buFont typeface=".AppleSystemUIFont" charset="-120"/>
              <a:buChar char="-"/>
            </a:pPr>
            <a:r>
              <a:rPr lang="en-GB" sz="1600" dirty="0"/>
              <a:t>Southwark works closely with the GLA and other partner agencies to effectively improve local air quality </a:t>
            </a:r>
          </a:p>
          <a:p>
            <a:pPr lvl="1">
              <a:spcBef>
                <a:spcPts val="0"/>
              </a:spcBef>
              <a:buFont typeface=".AppleSystemUIFont" charset="-120"/>
              <a:buChar char="-"/>
            </a:pPr>
            <a:r>
              <a:rPr lang="en-GB" sz="1600" dirty="0"/>
              <a:t>The GLA has designated seven Air Quality Focus Areas in Southwark</a:t>
            </a:r>
          </a:p>
          <a:p>
            <a:pPr lvl="1">
              <a:spcBef>
                <a:spcPts val="0"/>
              </a:spcBef>
              <a:buFont typeface=".AppleSystemUIFont" charset="-120"/>
              <a:buChar char="-"/>
            </a:pPr>
            <a:r>
              <a:rPr lang="en-GB" sz="1600" dirty="0"/>
              <a:t>The Air Quality Management Area </a:t>
            </a:r>
            <a:r>
              <a:rPr lang="en-GB" sz="1600" dirty="0" smtClean="0"/>
              <a:t>is due to</a:t>
            </a:r>
            <a:r>
              <a:rPr lang="en-GB" sz="1600" dirty="0" smtClean="0"/>
              <a:t> extend to the whole borough in January 2023</a:t>
            </a:r>
            <a:r>
              <a:rPr lang="en-GB" sz="1600" dirty="0" smtClean="0"/>
              <a:t>.</a:t>
            </a:r>
            <a:endParaRPr lang="en-US" sz="1600" dirty="0"/>
          </a:p>
          <a:p>
            <a:pPr lvl="1">
              <a:spcBef>
                <a:spcPts val="0"/>
              </a:spcBef>
              <a:buFont typeface=".AppleSystemUIFont" charset="-120"/>
              <a:buChar char="-"/>
            </a:pPr>
            <a:endParaRPr lang="en-GB" sz="1600" dirty="0"/>
          </a:p>
          <a:p>
            <a:pPr>
              <a:spcBef>
                <a:spcPts val="0"/>
              </a:spcBef>
              <a:buFont typeface="Wingdings" charset="2"/>
              <a:buChar char="§"/>
            </a:pPr>
            <a:r>
              <a:rPr lang="en-US" sz="1600" b="1" dirty="0">
                <a:solidFill>
                  <a:schemeClr val="accent1"/>
                </a:solidFill>
              </a:rPr>
              <a:t>Southwark Air Quality Strategy &amp; Action Plan</a:t>
            </a:r>
            <a:r>
              <a:rPr lang="en-US" sz="1600" b="1" baseline="30000" dirty="0">
                <a:solidFill>
                  <a:schemeClr val="accent1"/>
                </a:solidFill>
              </a:rPr>
              <a:t>1</a:t>
            </a:r>
          </a:p>
          <a:p>
            <a:pPr lvl="1">
              <a:spcBef>
                <a:spcPts val="0"/>
              </a:spcBef>
              <a:buFont typeface=".AppleSystemUIFont" charset="-120"/>
              <a:buChar char="-"/>
            </a:pPr>
            <a:r>
              <a:rPr lang="en-US" sz="1600" dirty="0"/>
              <a:t>States Southwark’s intentions and planned actions to work towards improving local air quality</a:t>
            </a:r>
          </a:p>
          <a:p>
            <a:pPr lvl="1">
              <a:spcBef>
                <a:spcPts val="0"/>
              </a:spcBef>
              <a:buFont typeface=".AppleSystemUIFont" charset="-120"/>
              <a:buChar char="-"/>
            </a:pPr>
            <a:r>
              <a:rPr lang="en-US" sz="1600" dirty="0" smtClean="0"/>
              <a:t>The </a:t>
            </a:r>
            <a:r>
              <a:rPr lang="en-US" sz="1600" dirty="0"/>
              <a:t>new </a:t>
            </a:r>
            <a:r>
              <a:rPr lang="en-US" sz="1600" dirty="0" smtClean="0"/>
              <a:t>Air Quality Action </a:t>
            </a:r>
            <a:r>
              <a:rPr lang="en-US" sz="1600" dirty="0"/>
              <a:t>Plan will be issued for 2023 to 2027.</a:t>
            </a:r>
          </a:p>
          <a:p>
            <a:pPr marL="457200" lvl="1" indent="0" defTabSz="914400">
              <a:spcBef>
                <a:spcPts val="0"/>
              </a:spcBef>
              <a:buNone/>
            </a:pPr>
            <a:endParaRPr lang="en-US" sz="1600" dirty="0"/>
          </a:p>
          <a:p>
            <a:pPr lvl="1" defTabSz="914400">
              <a:spcBef>
                <a:spcPts val="0"/>
              </a:spcBef>
              <a:buFont typeface=".AppleSystemUIFont" charset="-120"/>
              <a:buChar char="-"/>
            </a:pPr>
            <a:endParaRPr lang="en-GB" sz="18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18</a:t>
            </a:fld>
            <a:endParaRPr lang="en-US" sz="1000" dirty="0">
              <a:solidFill>
                <a:prstClr val="white">
                  <a:lumMod val="50000"/>
                </a:prstClr>
              </a:solidFill>
              <a:latin typeface="Arial" charset="0"/>
              <a:cs typeface="Arial" charset="0"/>
            </a:endParaRPr>
          </a:p>
        </p:txBody>
      </p:sp>
      <p:sp>
        <p:nvSpPr>
          <p:cNvPr id="8" name="TextBox 7"/>
          <p:cNvSpPr txBox="1"/>
          <p:nvPr/>
        </p:nvSpPr>
        <p:spPr>
          <a:xfrm>
            <a:off x="86260" y="6439827"/>
            <a:ext cx="6581423" cy="369332"/>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US" sz="900" dirty="0">
                <a:solidFill>
                  <a:schemeClr val="bg1">
                    <a:lumMod val="50000"/>
                  </a:schemeClr>
                </a:solidFill>
                <a:latin typeface="Arial" charset="0"/>
                <a:ea typeface="Arial" charset="0"/>
                <a:cs typeface="Arial" charset="0"/>
              </a:rPr>
              <a:t>Southwark Council</a:t>
            </a:r>
            <a:r>
              <a:rPr lang="en-US" sz="900" dirty="0" smtClean="0">
                <a:solidFill>
                  <a:schemeClr val="bg1">
                    <a:lumMod val="50000"/>
                  </a:schemeClr>
                </a:solidFill>
                <a:latin typeface="Arial" charset="0"/>
                <a:ea typeface="Arial" charset="0"/>
                <a:cs typeface="Arial" charset="0"/>
              </a:rPr>
              <a:t>. 2017. </a:t>
            </a:r>
            <a:r>
              <a:rPr lang="en-GB" sz="900" dirty="0">
                <a:solidFill>
                  <a:schemeClr val="bg1">
                    <a:lumMod val="50000"/>
                  </a:schemeClr>
                </a:solidFill>
                <a:latin typeface="Arial" charset="0"/>
                <a:ea typeface="Arial" charset="0"/>
                <a:cs typeface="Arial" charset="0"/>
                <a:hlinkClick r:id="rId2"/>
              </a:rPr>
              <a:t>Air Quality Strategy &amp; Action </a:t>
            </a:r>
            <a:r>
              <a:rPr lang="en-GB" sz="900" dirty="0" smtClean="0">
                <a:solidFill>
                  <a:schemeClr val="bg1">
                    <a:lumMod val="50000"/>
                  </a:schemeClr>
                </a:solidFill>
                <a:latin typeface="Arial" charset="0"/>
                <a:ea typeface="Arial" charset="0"/>
                <a:cs typeface="Arial" charset="0"/>
                <a:hlinkClick r:id="rId2"/>
              </a:rPr>
              <a:t>Plan</a:t>
            </a:r>
            <a:r>
              <a:rPr lang="en-GB" sz="900" dirty="0">
                <a:solidFill>
                  <a:schemeClr val="bg1">
                    <a:lumMod val="50000"/>
                  </a:schemeClr>
                </a:solidFill>
                <a:latin typeface="Arial" charset="0"/>
                <a:ea typeface="Arial" charset="0"/>
                <a:cs typeface="Arial" charset="0"/>
              </a:rPr>
              <a:t>.</a:t>
            </a:r>
            <a:endParaRPr lang="en-GB" sz="900" dirty="0">
              <a:solidFill>
                <a:schemeClr val="bg1">
                  <a:lumMod val="50000"/>
                </a:schemeClr>
              </a:solidFill>
              <a:latin typeface="Arial" charset="0"/>
              <a:ea typeface="Arial" charset="0"/>
              <a:cs typeface="Arial" charset="0"/>
            </a:endParaRPr>
          </a:p>
        </p:txBody>
      </p:sp>
      <p:pic>
        <p:nvPicPr>
          <p:cNvPr id="5122" name="Picture 2" descr="S:\SWKPH\People and Intelligence\Health Intelligence\GIS\JPEGs\Wider Determinants\Southwark AQMA &amp; AQFA_2003_201707.bmp"/>
          <p:cNvPicPr>
            <a:picLocks noChangeAspect="1" noChangeArrowheads="1"/>
          </p:cNvPicPr>
          <p:nvPr/>
        </p:nvPicPr>
        <p:blipFill rotWithShape="1">
          <a:blip r:embed="rId3">
            <a:extLst>
              <a:ext uri="{28A0092B-C50C-407E-A947-70E740481C1C}">
                <a14:useLocalDpi xmlns:a14="http://schemas.microsoft.com/office/drawing/2010/main" val="0"/>
              </a:ext>
            </a:extLst>
          </a:blip>
          <a:srcRect l="4285" t="1759" r="7446" b="8450"/>
          <a:stretch/>
        </p:blipFill>
        <p:spPr bwMode="auto">
          <a:xfrm>
            <a:off x="5905373" y="2210078"/>
            <a:ext cx="2752738" cy="396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615796" y="1897457"/>
            <a:ext cx="3328155" cy="400110"/>
          </a:xfrm>
          <a:prstGeom prst="rect">
            <a:avLst/>
          </a:prstGeom>
          <a:noFill/>
        </p:spPr>
        <p:txBody>
          <a:bodyPr wrap="none" rtlCol="0">
            <a:spAutoFit/>
          </a:bodyPr>
          <a:lstStyle/>
          <a:p>
            <a:pPr algn="ctr"/>
            <a:r>
              <a:rPr lang="en-GB" sz="1000" b="1" dirty="0" smtClean="0">
                <a:solidFill>
                  <a:schemeClr val="tx1">
                    <a:lumMod val="50000"/>
                    <a:lumOff val="50000"/>
                  </a:schemeClr>
                </a:solidFill>
                <a:latin typeface="Arial" panose="020B0604020202020204" pitchFamily="34" charset="0"/>
                <a:cs typeface="Arial" panose="020B0604020202020204" pitchFamily="34" charset="0"/>
              </a:rPr>
              <a:t>The Air </a:t>
            </a:r>
            <a:r>
              <a:rPr lang="en-GB" sz="1000" b="1" dirty="0">
                <a:solidFill>
                  <a:schemeClr val="tx1">
                    <a:lumMod val="50000"/>
                    <a:lumOff val="50000"/>
                  </a:schemeClr>
                </a:solidFill>
                <a:latin typeface="Arial" panose="020B0604020202020204" pitchFamily="34" charset="0"/>
                <a:cs typeface="Arial" panose="020B0604020202020204" pitchFamily="34" charset="0"/>
              </a:rPr>
              <a:t>Q</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uality </a:t>
            </a:r>
            <a:r>
              <a:rPr lang="en-GB" sz="1000" b="1" dirty="0">
                <a:solidFill>
                  <a:schemeClr val="tx1">
                    <a:lumMod val="50000"/>
                    <a:lumOff val="50000"/>
                  </a:schemeClr>
                </a:solidFill>
                <a:latin typeface="Arial" panose="020B0604020202020204" pitchFamily="34" charset="0"/>
                <a:cs typeface="Arial" panose="020B0604020202020204" pitchFamily="34" charset="0"/>
              </a:rPr>
              <a:t>M</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anagement Area </a:t>
            </a:r>
            <a:r>
              <a:rPr lang="en-GB" sz="1000" b="1" dirty="0">
                <a:solidFill>
                  <a:schemeClr val="tx1">
                    <a:lumMod val="50000"/>
                    <a:lumOff val="50000"/>
                  </a:schemeClr>
                </a:solidFill>
                <a:latin typeface="Arial" panose="020B0604020202020204" pitchFamily="34" charset="0"/>
                <a:cs typeface="Arial" panose="020B0604020202020204" pitchFamily="34" charset="0"/>
              </a:rPr>
              <a:t>in </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Southwark </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will</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 </a:t>
            </a:r>
          </a:p>
          <a:p>
            <a:pPr algn="ctr"/>
            <a:r>
              <a:rPr lang="en-GB" sz="1000" b="1" dirty="0" smtClean="0">
                <a:solidFill>
                  <a:schemeClr val="tx1">
                    <a:lumMod val="50000"/>
                    <a:lumOff val="50000"/>
                  </a:schemeClr>
                </a:solidFill>
                <a:latin typeface="Arial" panose="020B0604020202020204" pitchFamily="34" charset="0"/>
                <a:cs typeface="Arial" panose="020B0604020202020204" pitchFamily="34" charset="0"/>
              </a:rPr>
              <a:t>increase to </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the whole </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borough </a:t>
            </a:r>
            <a:r>
              <a:rPr lang="en-GB" sz="1000" b="1" dirty="0" smtClean="0">
                <a:solidFill>
                  <a:schemeClr val="tx1">
                    <a:lumMod val="50000"/>
                    <a:lumOff val="50000"/>
                  </a:schemeClr>
                </a:solidFill>
                <a:latin typeface="Arial" panose="020B0604020202020204" pitchFamily="34" charset="0"/>
                <a:cs typeface="Arial" panose="020B0604020202020204" pitchFamily="34" charset="0"/>
              </a:rPr>
              <a:t>in January 2023</a:t>
            </a:r>
            <a:endParaRPr lang="en-GB" sz="10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558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There have been major policy developments locally that have implications for air quality</a:t>
            </a:r>
          </a:p>
        </p:txBody>
      </p:sp>
      <p:sp>
        <p:nvSpPr>
          <p:cNvPr id="4" name="TextBox 3"/>
          <p:cNvSpPr txBox="1"/>
          <p:nvPr/>
        </p:nvSpPr>
        <p:spPr>
          <a:xfrm>
            <a:off x="222128" y="1199794"/>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LOCAL</a:t>
            </a:r>
          </a:p>
        </p:txBody>
      </p:sp>
      <p:sp>
        <p:nvSpPr>
          <p:cNvPr id="5" name="Content Placeholder 4"/>
          <p:cNvSpPr>
            <a:spLocks noGrp="1"/>
          </p:cNvSpPr>
          <p:nvPr>
            <p:ph idx="1"/>
          </p:nvPr>
        </p:nvSpPr>
        <p:spPr>
          <a:xfrm>
            <a:off x="231960" y="1622897"/>
            <a:ext cx="5167423" cy="4464000"/>
          </a:xfrm>
        </p:spPr>
        <p:txBody>
          <a:bodyPr>
            <a:normAutofit/>
          </a:bodyPr>
          <a:lstStyle/>
          <a:p>
            <a:pPr marL="0" indent="0" defTabSz="914400">
              <a:spcBef>
                <a:spcPts val="0"/>
              </a:spcBef>
              <a:buNone/>
            </a:pPr>
            <a:r>
              <a:rPr lang="en-US" sz="1600" b="1" dirty="0"/>
              <a:t>Locally, since the first version of the Air Quality JSNA, there have been major policy developments that have implications for air quality. </a:t>
            </a:r>
            <a:endParaRPr lang="en-US" sz="1600" b="1" dirty="0" smtClean="0"/>
          </a:p>
          <a:p>
            <a:pPr marL="0" indent="0" defTabSz="914400">
              <a:spcBef>
                <a:spcPts val="0"/>
              </a:spcBef>
              <a:buNone/>
            </a:pPr>
            <a:endParaRPr lang="en-US" sz="1400" b="1" dirty="0"/>
          </a:p>
          <a:p>
            <a:pPr defTabSz="914400">
              <a:spcBef>
                <a:spcPts val="0"/>
              </a:spcBef>
              <a:buFont typeface="Wingdings" charset="2"/>
              <a:buChar char="§"/>
            </a:pPr>
            <a:r>
              <a:rPr lang="en-GB" sz="1600" b="1" dirty="0">
                <a:solidFill>
                  <a:schemeClr val="accent1"/>
                </a:solidFill>
              </a:rPr>
              <a:t>Movement Plan</a:t>
            </a:r>
            <a:r>
              <a:rPr lang="en-GB" sz="1600" b="1" baseline="30000" dirty="0">
                <a:solidFill>
                  <a:schemeClr val="accent1"/>
                </a:solidFill>
              </a:rPr>
              <a:t>1 </a:t>
            </a:r>
            <a:r>
              <a:rPr lang="en-GB" sz="1100" dirty="0"/>
              <a:t>(PUBLISHED IN 2019)</a:t>
            </a:r>
          </a:p>
          <a:p>
            <a:pPr lvl="1" defTabSz="914400">
              <a:spcBef>
                <a:spcPts val="0"/>
              </a:spcBef>
              <a:buFont typeface=".AppleSystemUIFont" charset="-120"/>
              <a:buChar char="-"/>
            </a:pPr>
            <a:r>
              <a:rPr lang="en-GB" sz="1600" dirty="0"/>
              <a:t>Sets out Southwark’s strategy for transport for the next 20 years</a:t>
            </a:r>
          </a:p>
          <a:p>
            <a:pPr lvl="1" defTabSz="914400">
              <a:spcBef>
                <a:spcPts val="0"/>
              </a:spcBef>
              <a:buFont typeface=".AppleSystemUIFont" charset="-120"/>
              <a:buChar char="-"/>
            </a:pPr>
            <a:r>
              <a:rPr lang="en-GB" sz="1600" dirty="0"/>
              <a:t>Aims to put people and their wellbeing at the heart of policy</a:t>
            </a:r>
          </a:p>
          <a:p>
            <a:pPr lvl="1" defTabSz="914400">
              <a:spcBef>
                <a:spcPts val="0"/>
              </a:spcBef>
              <a:buFont typeface=".AppleSystemUIFont" charset="-120"/>
              <a:buChar char="-"/>
            </a:pPr>
            <a:r>
              <a:rPr lang="en-GB" sz="1600" dirty="0"/>
              <a:t>Includes actions to reduce traffic and reduce exposure to air </a:t>
            </a:r>
            <a:r>
              <a:rPr lang="en-GB" sz="1600" dirty="0" smtClean="0"/>
              <a:t>pollution</a:t>
            </a:r>
          </a:p>
          <a:p>
            <a:pPr marL="457200" lvl="1" indent="0" defTabSz="914400">
              <a:spcBef>
                <a:spcPts val="0"/>
              </a:spcBef>
              <a:buNone/>
            </a:pPr>
            <a:endParaRPr lang="en-GB" sz="1600" dirty="0"/>
          </a:p>
          <a:p>
            <a:pPr defTabSz="914400">
              <a:spcBef>
                <a:spcPts val="0"/>
              </a:spcBef>
              <a:buFont typeface="Wingdings" charset="2"/>
              <a:buChar char="§"/>
            </a:pPr>
            <a:r>
              <a:rPr lang="en-GB" sz="1600" b="1" dirty="0">
                <a:solidFill>
                  <a:schemeClr val="accent1"/>
                </a:solidFill>
              </a:rPr>
              <a:t>Climate Change Strategy</a:t>
            </a:r>
            <a:r>
              <a:rPr lang="en-GB" sz="1600" b="1" baseline="30000" dirty="0">
                <a:solidFill>
                  <a:schemeClr val="accent1"/>
                </a:solidFill>
              </a:rPr>
              <a:t>2</a:t>
            </a:r>
            <a:r>
              <a:rPr lang="en-GB" sz="1600" b="1" dirty="0">
                <a:solidFill>
                  <a:schemeClr val="accent1"/>
                </a:solidFill>
              </a:rPr>
              <a:t> </a:t>
            </a:r>
            <a:r>
              <a:rPr lang="en-GB" sz="1100" dirty="0"/>
              <a:t>(PUBLISHED IN 2021)</a:t>
            </a:r>
          </a:p>
          <a:p>
            <a:pPr lvl="1" defTabSz="914400">
              <a:spcBef>
                <a:spcPts val="0"/>
              </a:spcBef>
              <a:buFont typeface=".AppleSystemUIFont" charset="-120"/>
              <a:buChar char="-"/>
            </a:pPr>
            <a:r>
              <a:rPr lang="en-GB" sz="1600" dirty="0"/>
              <a:t>Sets out Southwark’s strategy to be a carbon neutral borough by 2030</a:t>
            </a:r>
          </a:p>
          <a:p>
            <a:pPr lvl="1" defTabSz="914400">
              <a:spcBef>
                <a:spcPts val="0"/>
              </a:spcBef>
              <a:buFont typeface=".AppleSystemUIFont" charset="-120"/>
              <a:buChar char="-"/>
            </a:pPr>
            <a:r>
              <a:rPr lang="en-GB" sz="1600" dirty="0"/>
              <a:t>Highlights improved air quality as a co-benefit of climate </a:t>
            </a:r>
            <a:r>
              <a:rPr lang="en-GB" sz="1600" dirty="0" smtClean="0"/>
              <a:t>action</a:t>
            </a:r>
            <a:endParaRPr lang="en-GB"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19</a:t>
            </a:fld>
            <a:endParaRPr lang="en-US" sz="1000" dirty="0">
              <a:solidFill>
                <a:prstClr val="white">
                  <a:lumMod val="50000"/>
                </a:prstClr>
              </a:solidFill>
              <a:latin typeface="Arial" charset="0"/>
              <a:cs typeface="Arial" charset="0"/>
            </a:endParaRPr>
          </a:p>
        </p:txBody>
      </p:sp>
      <p:sp>
        <p:nvSpPr>
          <p:cNvPr id="8" name="TextBox 7"/>
          <p:cNvSpPr txBox="1"/>
          <p:nvPr/>
        </p:nvSpPr>
        <p:spPr>
          <a:xfrm>
            <a:off x="86260" y="6268377"/>
            <a:ext cx="6581423" cy="5078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US" sz="900" dirty="0">
                <a:solidFill>
                  <a:schemeClr val="bg1">
                    <a:lumMod val="50000"/>
                  </a:schemeClr>
                </a:solidFill>
                <a:latin typeface="Arial" charset="0"/>
                <a:ea typeface="Arial" charset="0"/>
                <a:cs typeface="Arial" charset="0"/>
              </a:rPr>
              <a:t>Southwark Council. </a:t>
            </a:r>
            <a:r>
              <a:rPr lang="en-GB" sz="900" dirty="0">
                <a:solidFill>
                  <a:schemeClr val="bg1">
                    <a:lumMod val="50000"/>
                  </a:schemeClr>
                </a:solidFill>
                <a:latin typeface="Arial" charset="0"/>
                <a:ea typeface="Arial" charset="0"/>
                <a:cs typeface="Arial" charset="0"/>
              </a:rPr>
              <a:t>2019. </a:t>
            </a:r>
            <a:r>
              <a:rPr lang="en-GB" sz="900" dirty="0">
                <a:solidFill>
                  <a:schemeClr val="bg1">
                    <a:lumMod val="50000"/>
                  </a:schemeClr>
                </a:solidFill>
                <a:latin typeface="Arial" charset="0"/>
                <a:ea typeface="Arial" charset="0"/>
                <a:cs typeface="Arial" charset="0"/>
                <a:hlinkClick r:id="rId2"/>
              </a:rPr>
              <a:t>Movement Plan</a:t>
            </a:r>
            <a:r>
              <a:rPr lang="en-GB" sz="900" dirty="0">
                <a:solidFill>
                  <a:schemeClr val="bg1">
                    <a:lumMod val="50000"/>
                  </a:schemeClr>
                </a:solidFill>
                <a:latin typeface="Arial" charset="0"/>
                <a:ea typeface="Arial" charset="0"/>
                <a:cs typeface="Arial" charset="0"/>
              </a:rPr>
              <a:t>. </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Southwark Council. 2021. </a:t>
            </a:r>
            <a:r>
              <a:rPr lang="en-GB" sz="900" dirty="0">
                <a:solidFill>
                  <a:schemeClr val="bg1">
                    <a:lumMod val="50000"/>
                  </a:schemeClr>
                </a:solidFill>
                <a:latin typeface="Arial" charset="0"/>
                <a:ea typeface="Arial" charset="0"/>
                <a:cs typeface="Arial" charset="0"/>
                <a:hlinkClick r:id="rId3"/>
              </a:rPr>
              <a:t>Climate Change Strategy</a:t>
            </a:r>
            <a:r>
              <a:rPr lang="en-GB" sz="900" dirty="0">
                <a:solidFill>
                  <a:schemeClr val="bg1">
                    <a:lumMod val="50000"/>
                  </a:schemeClr>
                </a:solidFill>
                <a:latin typeface="Arial" charset="0"/>
                <a:ea typeface="Arial" charset="0"/>
                <a:cs typeface="Arial" charset="0"/>
              </a:rPr>
              <a:t>. </a:t>
            </a:r>
            <a:endParaRPr lang="en-US" sz="900" dirty="0">
              <a:solidFill>
                <a:schemeClr val="bg1">
                  <a:lumMod val="50000"/>
                </a:schemeClr>
              </a:solidFill>
              <a:latin typeface="Arial" charset="0"/>
              <a:ea typeface="Arial" charset="0"/>
              <a:cs typeface="Arial" charset="0"/>
            </a:endParaRPr>
          </a:p>
        </p:txBody>
      </p:sp>
      <p:pic>
        <p:nvPicPr>
          <p:cNvPr id="9" name="Picture 8"/>
          <p:cNvPicPr/>
          <p:nvPr/>
        </p:nvPicPr>
        <p:blipFill rotWithShape="1">
          <a:blip r:embed="rId4"/>
          <a:srcRect l="39774" t="32303" r="41613" b="38546"/>
          <a:stretch/>
        </p:blipFill>
        <p:spPr bwMode="auto">
          <a:xfrm>
            <a:off x="5541811" y="1708409"/>
            <a:ext cx="2930525" cy="2774890"/>
          </a:xfrm>
          <a:prstGeom prst="rect">
            <a:avLst/>
          </a:prstGeom>
          <a:ln>
            <a:noFill/>
          </a:ln>
          <a:extLst>
            <a:ext uri="{53640926-AAD7-44D8-BBD7-CCE9431645EC}">
              <a14:shadowObscured xmlns:a14="http://schemas.microsoft.com/office/drawing/2010/main"/>
            </a:ext>
          </a:extLst>
        </p:spPr>
      </p:pic>
      <p:pic>
        <p:nvPicPr>
          <p:cNvPr id="1028" name="Picture 4" descr="Climate Change Consultation - London Borough of Southwark - Citizen Sp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315" y="4692105"/>
            <a:ext cx="3347953" cy="95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10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0426" y="1472755"/>
            <a:ext cx="8508037" cy="4508559"/>
          </a:xfrm>
        </p:spPr>
        <p:txBody>
          <a:bodyPr>
            <a:normAutofit/>
          </a:bodyPr>
          <a:lstStyle/>
          <a:p>
            <a:pPr marL="0" indent="0" defTabSz="914400">
              <a:spcBef>
                <a:spcPts val="0"/>
              </a:spcBef>
              <a:buNone/>
            </a:pPr>
            <a:endParaRPr lang="en-GB" sz="1600" dirty="0"/>
          </a:p>
          <a:p>
            <a:pPr marL="0" indent="0" defTabSz="914400">
              <a:spcBef>
                <a:spcPts val="0"/>
              </a:spcBef>
              <a:buNone/>
            </a:pPr>
            <a:endParaRPr lang="en-GB" sz="1600" dirty="0"/>
          </a:p>
        </p:txBody>
      </p:sp>
      <p:graphicFrame>
        <p:nvGraphicFramePr>
          <p:cNvPr id="3" name="Table 2"/>
          <p:cNvGraphicFramePr>
            <a:graphicFrameLocks noGrp="1"/>
          </p:cNvGraphicFramePr>
          <p:nvPr>
            <p:extLst>
              <p:ext uri="{D42A27DB-BD31-4B8C-83A1-F6EECF244321}">
                <p14:modId xmlns:p14="http://schemas.microsoft.com/office/powerpoint/2010/main" val="1334384271"/>
              </p:ext>
            </p:extLst>
          </p:nvPr>
        </p:nvGraphicFramePr>
        <p:xfrm>
          <a:off x="504824" y="1600225"/>
          <a:ext cx="8371795" cy="3876040"/>
        </p:xfrm>
        <a:graphic>
          <a:graphicData uri="http://schemas.openxmlformats.org/drawingml/2006/table">
            <a:tbl>
              <a:tblPr firstRow="1" bandRow="1">
                <a:tableStyleId>{5C22544A-7EE6-4342-B048-85BDC9FD1C3A}</a:tableStyleId>
              </a:tblPr>
              <a:tblGrid>
                <a:gridCol w="2480563">
                  <a:extLst>
                    <a:ext uri="{9D8B030D-6E8A-4147-A177-3AD203B41FA5}">
                      <a16:colId xmlns:a16="http://schemas.microsoft.com/office/drawing/2014/main" val="20000"/>
                    </a:ext>
                  </a:extLst>
                </a:gridCol>
                <a:gridCol w="5891232">
                  <a:extLst>
                    <a:ext uri="{9D8B030D-6E8A-4147-A177-3AD203B41FA5}">
                      <a16:colId xmlns:a16="http://schemas.microsoft.com/office/drawing/2014/main" val="20001"/>
                    </a:ext>
                  </a:extLst>
                </a:gridCol>
              </a:tblGrid>
              <a:tr h="370840">
                <a:tc>
                  <a:txBody>
                    <a:bodyPr/>
                    <a:lstStyle/>
                    <a:p>
                      <a:r>
                        <a:rPr lang="en-GB" sz="1800" b="1" dirty="0">
                          <a:solidFill>
                            <a:schemeClr val="tx1"/>
                          </a:solidFill>
                          <a:latin typeface="Arial" panose="020B0604020202020204" pitchFamily="34" charset="0"/>
                          <a:cs typeface="Arial" panose="020B0604020202020204" pitchFamily="34" charset="0"/>
                        </a:rPr>
                        <a:t>Report title:</a:t>
                      </a:r>
                    </a:p>
                  </a:txBody>
                  <a:tcPr>
                    <a:noFill/>
                  </a:tcPr>
                </a:tc>
                <a:tc>
                  <a:txBody>
                    <a:bodyPr/>
                    <a:lstStyle/>
                    <a:p>
                      <a:r>
                        <a:rPr lang="en-GB" sz="1800" dirty="0">
                          <a:solidFill>
                            <a:schemeClr val="tx1"/>
                          </a:solidFill>
                          <a:latin typeface="Arial" panose="020B0604020202020204" pitchFamily="34" charset="0"/>
                          <a:cs typeface="Arial" panose="020B0604020202020204" pitchFamily="34" charset="0"/>
                        </a:rPr>
                        <a:t>Air quality and health</a:t>
                      </a:r>
                      <a:r>
                        <a:rPr lang="en-GB" sz="1800" baseline="0" dirty="0">
                          <a:solidFill>
                            <a:schemeClr val="tx1"/>
                          </a:solidFill>
                          <a:latin typeface="Arial" panose="020B0604020202020204" pitchFamily="34" charset="0"/>
                          <a:cs typeface="Arial" panose="020B0604020202020204" pitchFamily="34" charset="0"/>
                        </a:rPr>
                        <a:t> in Southwark</a:t>
                      </a:r>
                      <a:endParaRPr lang="en-GB"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0000"/>
                  </a:ext>
                </a:extLst>
              </a:tr>
              <a:tr h="370840">
                <a:tc>
                  <a:txBody>
                    <a:bodyPr/>
                    <a:lstStyle/>
                    <a:p>
                      <a:r>
                        <a:rPr lang="en-GB" sz="1800" b="1" dirty="0">
                          <a:solidFill>
                            <a:schemeClr val="tx1"/>
                          </a:solidFill>
                          <a:latin typeface="Arial" panose="020B0604020202020204" pitchFamily="34" charset="0"/>
                          <a:cs typeface="Arial" panose="020B0604020202020204" pitchFamily="34" charset="0"/>
                        </a:rPr>
                        <a:t>Status:</a:t>
                      </a:r>
                    </a:p>
                  </a:txBody>
                  <a:tcPr>
                    <a:noFill/>
                  </a:tcPr>
                </a:tc>
                <a:tc>
                  <a:txBody>
                    <a:bodyPr/>
                    <a:lstStyle/>
                    <a:p>
                      <a:r>
                        <a:rPr lang="en-GB" sz="1800" dirty="0">
                          <a:solidFill>
                            <a:schemeClr val="tx1"/>
                          </a:solidFill>
                          <a:latin typeface="Arial" panose="020B0604020202020204" pitchFamily="34" charset="0"/>
                          <a:cs typeface="Arial" panose="020B0604020202020204" pitchFamily="34" charset="0"/>
                        </a:rPr>
                        <a:t>Public</a:t>
                      </a:r>
                    </a:p>
                  </a:txBody>
                  <a:tcPr>
                    <a:noFill/>
                  </a:tcPr>
                </a:tc>
                <a:extLst>
                  <a:ext uri="{0D108BD9-81ED-4DB2-BD59-A6C34878D82A}">
                    <a16:rowId xmlns:a16="http://schemas.microsoft.com/office/drawing/2014/main" val="10001"/>
                  </a:ext>
                </a:extLst>
              </a:tr>
              <a:tr h="370840">
                <a:tc>
                  <a:txBody>
                    <a:bodyPr/>
                    <a:lstStyle/>
                    <a:p>
                      <a:r>
                        <a:rPr lang="en-GB" sz="1800" b="1" dirty="0">
                          <a:solidFill>
                            <a:schemeClr val="tx1"/>
                          </a:solidFill>
                          <a:latin typeface="Arial" panose="020B0604020202020204" pitchFamily="34" charset="0"/>
                          <a:cs typeface="Arial" panose="020B0604020202020204" pitchFamily="34" charset="0"/>
                        </a:rPr>
                        <a:t>Prepared</a:t>
                      </a:r>
                      <a:r>
                        <a:rPr lang="en-GB" sz="1800" b="1" baseline="0" dirty="0">
                          <a:solidFill>
                            <a:schemeClr val="tx1"/>
                          </a:solidFill>
                          <a:latin typeface="Arial" panose="020B0604020202020204" pitchFamily="34" charset="0"/>
                          <a:cs typeface="Arial" panose="020B0604020202020204" pitchFamily="34" charset="0"/>
                        </a:rPr>
                        <a:t> by:</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N Sinclair</a:t>
                      </a:r>
                      <a:endParaRPr lang="en-GB"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0002"/>
                  </a:ext>
                </a:extLst>
              </a:tr>
              <a:tr h="370840">
                <a:tc>
                  <a:txBody>
                    <a:bodyPr/>
                    <a:lstStyle/>
                    <a:p>
                      <a:r>
                        <a:rPr lang="en-GB" sz="1800" b="1" dirty="0">
                          <a:solidFill>
                            <a:schemeClr val="tx1"/>
                          </a:solidFill>
                          <a:latin typeface="Arial" panose="020B0604020202020204" pitchFamily="34" charset="0"/>
                          <a:cs typeface="Arial" panose="020B0604020202020204" pitchFamily="34" charset="0"/>
                        </a:rPr>
                        <a:t>Contributors:</a:t>
                      </a:r>
                    </a:p>
                  </a:txBody>
                  <a:tcPr>
                    <a:noFill/>
                  </a:tcPr>
                </a:tc>
                <a:tc>
                  <a:txBody>
                    <a:bodyPr/>
                    <a:lstStyle/>
                    <a:p>
                      <a:r>
                        <a:rPr lang="en-GB" sz="1800" dirty="0">
                          <a:solidFill>
                            <a:schemeClr val="tx1"/>
                          </a:solidFill>
                          <a:latin typeface="Arial" panose="020B0604020202020204" pitchFamily="34" charset="0"/>
                          <a:cs typeface="Arial" panose="020B0604020202020204" pitchFamily="34" charset="0"/>
                        </a:rPr>
                        <a:t>L Colledge, A Jarvis, P Newman, B Legassick, T Taylor, T </a:t>
                      </a:r>
                      <a:r>
                        <a:rPr lang="en-GB" sz="1800" dirty="0" err="1" smtClean="0">
                          <a:solidFill>
                            <a:schemeClr val="tx1"/>
                          </a:solidFill>
                          <a:latin typeface="Arial" panose="020B0604020202020204" pitchFamily="34" charset="0"/>
                          <a:cs typeface="Arial" panose="020B0604020202020204" pitchFamily="34" charset="0"/>
                        </a:rPr>
                        <a:t>DalleMuenchmeyer</a:t>
                      </a:r>
                      <a:r>
                        <a:rPr lang="en-GB" sz="1800" dirty="0" smtClean="0">
                          <a:solidFill>
                            <a:schemeClr val="tx1"/>
                          </a:solidFill>
                          <a:latin typeface="Arial" panose="020B0604020202020204" pitchFamily="34" charset="0"/>
                          <a:cs typeface="Arial" panose="020B0604020202020204" pitchFamily="34" charset="0"/>
                        </a:rPr>
                        <a:t>,</a:t>
                      </a:r>
                      <a:r>
                        <a:rPr lang="en-GB" sz="1800" baseline="0" dirty="0" smtClean="0">
                          <a:solidFill>
                            <a:schemeClr val="tx1"/>
                          </a:solidFill>
                          <a:latin typeface="Arial" panose="020B0604020202020204" pitchFamily="34" charset="0"/>
                          <a:cs typeface="Arial" panose="020B0604020202020204" pitchFamily="34" charset="0"/>
                        </a:rPr>
                        <a:t> K Smith</a:t>
                      </a:r>
                      <a:endParaRPr lang="en-GB"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0003"/>
                  </a:ext>
                </a:extLst>
              </a:tr>
              <a:tr h="370840">
                <a:tc>
                  <a:txBody>
                    <a:bodyPr/>
                    <a:lstStyle/>
                    <a:p>
                      <a:r>
                        <a:rPr lang="en-GB" sz="1800" b="1" dirty="0">
                          <a:solidFill>
                            <a:schemeClr val="tx1"/>
                          </a:solidFill>
                          <a:latin typeface="Arial" panose="020B0604020202020204" pitchFamily="34" charset="0"/>
                          <a:cs typeface="Arial" panose="020B0604020202020204" pitchFamily="34" charset="0"/>
                        </a:rPr>
                        <a:t>Approved</a:t>
                      </a:r>
                      <a:r>
                        <a:rPr lang="en-GB" sz="1800" b="1" baseline="0" dirty="0">
                          <a:solidFill>
                            <a:schemeClr val="tx1"/>
                          </a:solidFill>
                          <a:latin typeface="Arial" panose="020B0604020202020204" pitchFamily="34" charset="0"/>
                          <a:cs typeface="Arial" panose="020B0604020202020204" pitchFamily="34" charset="0"/>
                        </a:rPr>
                        <a:t> by:</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J </a:t>
                      </a:r>
                      <a:r>
                        <a:rPr lang="en-GB" sz="1800" dirty="0">
                          <a:solidFill>
                            <a:schemeClr val="tx1"/>
                          </a:solidFill>
                          <a:latin typeface="Arial" panose="020B0604020202020204" pitchFamily="34" charset="0"/>
                          <a:cs typeface="Arial" panose="020B0604020202020204" pitchFamily="34" charset="0"/>
                        </a:rPr>
                        <a:t>Lim</a:t>
                      </a:r>
                    </a:p>
                  </a:txBody>
                  <a:tcPr>
                    <a:noFill/>
                  </a:tcPr>
                </a:tc>
                <a:extLst>
                  <a:ext uri="{0D108BD9-81ED-4DB2-BD59-A6C34878D82A}">
                    <a16:rowId xmlns:a16="http://schemas.microsoft.com/office/drawing/2014/main" val="10004"/>
                  </a:ext>
                </a:extLst>
              </a:tr>
              <a:tr h="370840">
                <a:tc>
                  <a:txBody>
                    <a:bodyPr/>
                    <a:lstStyle/>
                    <a:p>
                      <a:r>
                        <a:rPr lang="en-GB" sz="1800" b="1" dirty="0">
                          <a:solidFill>
                            <a:schemeClr val="tx1"/>
                          </a:solidFill>
                          <a:latin typeface="Arial" panose="020B0604020202020204" pitchFamily="34" charset="0"/>
                          <a:cs typeface="Arial" panose="020B0604020202020204" pitchFamily="34" charset="0"/>
                        </a:rPr>
                        <a:t>Suggested</a:t>
                      </a:r>
                      <a:r>
                        <a:rPr lang="en-GB" sz="1800" b="1" baseline="0" dirty="0">
                          <a:solidFill>
                            <a:schemeClr val="tx1"/>
                          </a:solidFill>
                          <a:latin typeface="Arial" panose="020B0604020202020204" pitchFamily="34" charset="0"/>
                          <a:cs typeface="Arial" panose="020B0604020202020204" pitchFamily="34" charset="0"/>
                        </a:rPr>
                        <a:t> citation:</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dirty="0">
                          <a:solidFill>
                            <a:schemeClr val="tx1"/>
                          </a:solidFill>
                          <a:latin typeface="Arial" panose="020B0604020202020204" pitchFamily="34" charset="0"/>
                          <a:cs typeface="Arial" panose="020B0604020202020204" pitchFamily="34" charset="0"/>
                        </a:rPr>
                        <a:t>Air quality and health </a:t>
                      </a:r>
                      <a:r>
                        <a:rPr lang="en-GB" sz="1800" baseline="0" dirty="0">
                          <a:solidFill>
                            <a:schemeClr val="tx1"/>
                          </a:solidFill>
                          <a:latin typeface="Arial" panose="020B0604020202020204" pitchFamily="34" charset="0"/>
                          <a:cs typeface="Arial" panose="020B0604020202020204" pitchFamily="34" charset="0"/>
                        </a:rPr>
                        <a:t>in Southwark. Southwark’s JSNA. Southwark Council: London. 2022.</a:t>
                      </a:r>
                      <a:endParaRPr lang="en-GB"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0005"/>
                  </a:ext>
                </a:extLst>
              </a:tr>
              <a:tr h="370840">
                <a:tc>
                  <a:txBody>
                    <a:bodyPr/>
                    <a:lstStyle/>
                    <a:p>
                      <a:r>
                        <a:rPr lang="en-GB" sz="1800" b="1" dirty="0">
                          <a:solidFill>
                            <a:schemeClr val="tx1"/>
                          </a:solidFill>
                          <a:latin typeface="Arial" panose="020B0604020202020204" pitchFamily="34" charset="0"/>
                          <a:cs typeface="Arial" panose="020B0604020202020204" pitchFamily="34" charset="0"/>
                        </a:rPr>
                        <a:t>Contact</a:t>
                      </a:r>
                      <a:r>
                        <a:rPr lang="en-GB" sz="1800" b="1" baseline="0" dirty="0">
                          <a:solidFill>
                            <a:schemeClr val="tx1"/>
                          </a:solidFill>
                          <a:latin typeface="Arial" panose="020B0604020202020204" pitchFamily="34" charset="0"/>
                          <a:cs typeface="Arial" panose="020B0604020202020204" pitchFamily="34" charset="0"/>
                        </a:rPr>
                        <a:t> details:</a:t>
                      </a:r>
                      <a:endParaRPr lang="en-GB" sz="1800" b="1" dirty="0">
                        <a:solidFill>
                          <a:schemeClr val="tx1"/>
                        </a:solidFill>
                        <a:latin typeface="Arial" panose="020B0604020202020204" pitchFamily="34" charset="0"/>
                        <a:cs typeface="Arial" panose="020B0604020202020204" pitchFamily="34" charset="0"/>
                      </a:endParaRPr>
                    </a:p>
                  </a:txBody>
                  <a:tcPr>
                    <a:noFill/>
                  </a:tcPr>
                </a:tc>
                <a:tc>
                  <a:txBody>
                    <a:bodyPr/>
                    <a:lstStyle/>
                    <a:p>
                      <a:r>
                        <a:rPr lang="en-GB" sz="1800" baseline="0" dirty="0">
                          <a:solidFill>
                            <a:schemeClr val="bg1">
                              <a:lumMod val="65000"/>
                            </a:schemeClr>
                          </a:solidFill>
                          <a:latin typeface="Arial" panose="020B0604020202020204" pitchFamily="34" charset="0"/>
                          <a:cs typeface="Arial" panose="020B0604020202020204" pitchFamily="34" charset="0"/>
                          <a:hlinkClick r:id="rId2"/>
                        </a:rPr>
                        <a:t>publichealth@southwark.gov.uk</a:t>
                      </a:r>
                      <a:r>
                        <a:rPr lang="en-GB" sz="1800" baseline="0" dirty="0">
                          <a:solidFill>
                            <a:schemeClr val="bg1">
                              <a:lumMod val="65000"/>
                            </a:schemeClr>
                          </a:solidFill>
                          <a:latin typeface="Arial" panose="020B0604020202020204" pitchFamily="34" charset="0"/>
                          <a:cs typeface="Arial" panose="020B0604020202020204" pitchFamily="34" charset="0"/>
                        </a:rPr>
                        <a:t> </a:t>
                      </a:r>
                      <a:endParaRPr lang="en-GB" sz="1800" dirty="0">
                        <a:solidFill>
                          <a:schemeClr val="bg1">
                            <a:lumMod val="65000"/>
                          </a:schemeClr>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0006"/>
                  </a:ext>
                </a:extLst>
              </a:tr>
              <a:tr h="370840">
                <a:tc>
                  <a:txBody>
                    <a:bodyPr/>
                    <a:lstStyle/>
                    <a:p>
                      <a:r>
                        <a:rPr lang="en-GB" sz="1800" b="1" dirty="0">
                          <a:solidFill>
                            <a:schemeClr val="tx1"/>
                          </a:solidFill>
                          <a:latin typeface="Arial" panose="020B0604020202020204" pitchFamily="34" charset="0"/>
                          <a:cs typeface="Arial" panose="020B0604020202020204" pitchFamily="34" charset="0"/>
                        </a:rPr>
                        <a:t>Date of publication:</a:t>
                      </a:r>
                    </a:p>
                  </a:txBody>
                  <a:tcPr>
                    <a:noFill/>
                  </a:tcPr>
                </a:tc>
                <a:tc>
                  <a:txBody>
                    <a:bodyPr/>
                    <a:lstStyle/>
                    <a:p>
                      <a:r>
                        <a:rPr lang="en-GB" sz="1800" dirty="0" smtClean="0">
                          <a:solidFill>
                            <a:schemeClr val="tx1"/>
                          </a:solidFill>
                          <a:latin typeface="Arial" panose="020B0604020202020204" pitchFamily="34" charset="0"/>
                          <a:cs typeface="Arial" panose="020B0604020202020204" pitchFamily="34" charset="0"/>
                        </a:rPr>
                        <a:t>December </a:t>
                      </a:r>
                      <a:r>
                        <a:rPr lang="en-GB" sz="1800" dirty="0" smtClean="0">
                          <a:solidFill>
                            <a:schemeClr val="tx1"/>
                          </a:solidFill>
                          <a:latin typeface="Arial" panose="020B0604020202020204" pitchFamily="34" charset="0"/>
                          <a:cs typeface="Arial" panose="020B0604020202020204" pitchFamily="34" charset="0"/>
                        </a:rPr>
                        <a:t>2022</a:t>
                      </a:r>
                      <a:endParaRPr lang="en-GB"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0007"/>
                  </a:ext>
                </a:extLst>
              </a:tr>
              <a:tr h="370840">
                <a:tc>
                  <a:txBody>
                    <a:bodyPr/>
                    <a:lstStyle/>
                    <a:p>
                      <a:endParaRPr lang="en-GB" sz="1800" b="1" dirty="0">
                        <a:solidFill>
                          <a:schemeClr val="bg1">
                            <a:lumMod val="65000"/>
                          </a:schemeClr>
                        </a:solidFill>
                        <a:latin typeface="Arial" panose="020B0604020202020204" pitchFamily="34" charset="0"/>
                        <a:cs typeface="Arial" panose="020B0604020202020204" pitchFamily="34" charset="0"/>
                      </a:endParaRPr>
                    </a:p>
                  </a:txBody>
                  <a:tcPr>
                    <a:noFill/>
                  </a:tcPr>
                </a:tc>
                <a:tc>
                  <a:txBody>
                    <a:bodyPr/>
                    <a:lstStyle/>
                    <a:p>
                      <a:endParaRPr lang="en-GB" sz="1800" dirty="0">
                        <a:solidFill>
                          <a:schemeClr val="bg1">
                            <a:lumMod val="65000"/>
                          </a:schemeClr>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0008"/>
                  </a:ext>
                </a:extLst>
              </a:tr>
            </a:tbl>
          </a:graphicData>
        </a:graphic>
      </p:graphicFrame>
      <p:sp>
        <p:nvSpPr>
          <p:cNvPr id="6" name="TextBox 5"/>
          <p:cNvSpPr txBox="1"/>
          <p:nvPr/>
        </p:nvSpPr>
        <p:spPr>
          <a:xfrm>
            <a:off x="255942" y="1202357"/>
            <a:ext cx="4403834"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GATEWAY INFORMATION</a:t>
            </a:r>
          </a:p>
        </p:txBody>
      </p:sp>
    </p:spTree>
    <p:extLst>
      <p:ext uri="{BB962C8B-B14F-4D97-AF65-F5344CB8AC3E}">
        <p14:creationId xmlns:p14="http://schemas.microsoft.com/office/powerpoint/2010/main" val="2571661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Policy developments over the past five years have strengthened the importance of tackling air pollution</a:t>
            </a:r>
          </a:p>
        </p:txBody>
      </p:sp>
      <p:sp>
        <p:nvSpPr>
          <p:cNvPr id="4" name="TextBox 3"/>
          <p:cNvSpPr txBox="1"/>
          <p:nvPr/>
        </p:nvSpPr>
        <p:spPr>
          <a:xfrm>
            <a:off x="222128" y="1199794"/>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POLICY CONTEXT: SUMMARY</a:t>
            </a:r>
          </a:p>
        </p:txBody>
      </p:sp>
      <p:sp>
        <p:nvSpPr>
          <p:cNvPr id="5" name="Content Placeholder 4"/>
          <p:cNvSpPr>
            <a:spLocks noGrp="1"/>
          </p:cNvSpPr>
          <p:nvPr>
            <p:ph idx="1"/>
          </p:nvPr>
        </p:nvSpPr>
        <p:spPr>
          <a:xfrm>
            <a:off x="231960" y="1622897"/>
            <a:ext cx="8532477" cy="4987818"/>
          </a:xfrm>
        </p:spPr>
        <p:txBody>
          <a:bodyPr>
            <a:normAutofit lnSpcReduction="10000"/>
          </a:bodyPr>
          <a:lstStyle/>
          <a:p>
            <a:pPr marL="0" indent="0" defTabSz="914400">
              <a:spcBef>
                <a:spcPts val="0"/>
              </a:spcBef>
              <a:buNone/>
            </a:pPr>
            <a:r>
              <a:rPr lang="en-GB" sz="1600" b="1" dirty="0"/>
              <a:t>Since Southwark’s last Air Quality and Health JSNA, there have been a number of developments in international, national, regional and local policies that strengthen the importance of tackling air pollution and have implications for the strategic direction of our work on air pollution and health locally. </a:t>
            </a:r>
          </a:p>
          <a:p>
            <a:pPr defTabSz="914400">
              <a:spcBef>
                <a:spcPts val="0"/>
              </a:spcBef>
              <a:buFont typeface="Wingdings" panose="05000000000000000000" pitchFamily="2" charset="2"/>
              <a:buChar char="§"/>
            </a:pPr>
            <a:r>
              <a:rPr lang="en-GB" sz="1600" dirty="0"/>
              <a:t>The new WHO guidelines published in 2021 provide significantly lower target emissions than national air pollution limits and the previous WHO guidelines, further emphasising the fact that no level of pollution is safe for public health.</a:t>
            </a:r>
            <a:endParaRPr lang="en-GB" sz="1200" dirty="0"/>
          </a:p>
          <a:p>
            <a:pPr defTabSz="914400">
              <a:spcBef>
                <a:spcPts val="0"/>
              </a:spcBef>
              <a:buFont typeface="Wingdings" panose="05000000000000000000" pitchFamily="2" charset="2"/>
              <a:buChar char="§"/>
            </a:pPr>
            <a:r>
              <a:rPr lang="en-GB" sz="1600" dirty="0"/>
              <a:t>T</a:t>
            </a:r>
            <a:r>
              <a:rPr lang="en-GB" sz="1600" dirty="0" smtClean="0"/>
              <a:t>he </a:t>
            </a:r>
            <a:r>
              <a:rPr lang="en-GB" sz="1600" dirty="0"/>
              <a:t>national government </a:t>
            </a:r>
            <a:r>
              <a:rPr lang="en-GB" sz="1600" dirty="0" smtClean="0"/>
              <a:t>aims to </a:t>
            </a:r>
            <a:r>
              <a:rPr lang="en-GB" sz="1600" dirty="0"/>
              <a:t>set </a:t>
            </a:r>
            <a:r>
              <a:rPr lang="en-GB" sz="1600" dirty="0" smtClean="0"/>
              <a:t>new targets </a:t>
            </a:r>
            <a:r>
              <a:rPr lang="en-GB" sz="1600" dirty="0"/>
              <a:t>for PM</a:t>
            </a:r>
            <a:r>
              <a:rPr lang="en-GB" sz="1600" baseline="-25000" dirty="0"/>
              <a:t>2.5</a:t>
            </a:r>
            <a:r>
              <a:rPr lang="en-GB" sz="1600" dirty="0"/>
              <a:t> emissions and exposure. This could see the UK enshrine a target to work towards WHO recommended limits for PM</a:t>
            </a:r>
            <a:r>
              <a:rPr lang="en-GB" sz="1600" baseline="-25000" dirty="0"/>
              <a:t>2.5</a:t>
            </a:r>
            <a:r>
              <a:rPr lang="en-GB" sz="1600" dirty="0"/>
              <a:t> in law, emphasising the importance of viewing air pollution as a significant risk to health. </a:t>
            </a:r>
          </a:p>
          <a:p>
            <a:pPr defTabSz="914400">
              <a:spcBef>
                <a:spcPts val="0"/>
              </a:spcBef>
              <a:buFont typeface="Wingdings" panose="05000000000000000000" pitchFamily="2" charset="2"/>
              <a:buChar char="§"/>
            </a:pPr>
            <a:r>
              <a:rPr lang="en-GB" sz="1600" dirty="0" smtClean="0"/>
              <a:t>The </a:t>
            </a:r>
            <a:r>
              <a:rPr lang="en-GB" sz="1600" dirty="0"/>
              <a:t>Chief Medical Officer annual report on air pollution and health indicates that this area of work is still a </a:t>
            </a:r>
            <a:r>
              <a:rPr lang="en-GB" sz="1600" dirty="0" smtClean="0"/>
              <a:t>priority. It </a:t>
            </a:r>
            <a:r>
              <a:rPr lang="en-GB" sz="1600" dirty="0" smtClean="0"/>
              <a:t>sets out the scale of the challenge </a:t>
            </a:r>
            <a:r>
              <a:rPr lang="en-GB" sz="1600" dirty="0" smtClean="0"/>
              <a:t>and provides </a:t>
            </a:r>
            <a:r>
              <a:rPr lang="en-GB" sz="1600" dirty="0"/>
              <a:t>useful recommendations for local action. </a:t>
            </a:r>
          </a:p>
          <a:p>
            <a:pPr defTabSz="914400">
              <a:spcBef>
                <a:spcPts val="0"/>
              </a:spcBef>
              <a:buFont typeface="Wingdings" panose="05000000000000000000" pitchFamily="2" charset="2"/>
              <a:buChar char="§"/>
            </a:pPr>
            <a:r>
              <a:rPr lang="en-GB" sz="1600" dirty="0"/>
              <a:t>Regionally, air pollution is high on the agenda for the Mayor of London and the GLA, with significant action being taken across London.</a:t>
            </a:r>
          </a:p>
          <a:p>
            <a:pPr defTabSz="914400">
              <a:spcBef>
                <a:spcPts val="0"/>
              </a:spcBef>
              <a:buFont typeface="Wingdings" panose="05000000000000000000" pitchFamily="2" charset="2"/>
              <a:buChar char="§"/>
            </a:pPr>
            <a:r>
              <a:rPr lang="en-GB" sz="1600" dirty="0"/>
              <a:t>Locally, Southwark has declared a climate emergency and published a Climate Change Strategy. Climate action is a big priority across Southwark Council and provides an opportunity to maximise co-benefits for air pollution and health</a:t>
            </a:r>
            <a:r>
              <a:rPr lang="en-GB" sz="1600" dirty="0" smtClean="0"/>
              <a:t>.</a:t>
            </a:r>
          </a:p>
          <a:p>
            <a:pPr defTabSz="914400">
              <a:spcBef>
                <a:spcPts val="0"/>
              </a:spcBef>
              <a:buFont typeface="Wingdings" panose="05000000000000000000" pitchFamily="2" charset="2"/>
              <a:buChar char="§"/>
            </a:pPr>
            <a:r>
              <a:rPr lang="en-US" sz="1600" dirty="0"/>
              <a:t>The inquest into the death of Ella </a:t>
            </a:r>
            <a:r>
              <a:rPr lang="en-US" sz="1600" dirty="0" err="1"/>
              <a:t>Adoo</a:t>
            </a:r>
            <a:r>
              <a:rPr lang="en-US" sz="1600" dirty="0"/>
              <a:t> </a:t>
            </a:r>
            <a:r>
              <a:rPr lang="en-US" sz="1600" dirty="0" err="1"/>
              <a:t>Kissi-Debrah</a:t>
            </a:r>
            <a:r>
              <a:rPr lang="en-US" sz="1600" dirty="0"/>
              <a:t> concluded that air pollution exposure had contributed to her </a:t>
            </a:r>
            <a:r>
              <a:rPr lang="en-US" sz="1600" dirty="0" smtClean="0"/>
              <a:t>death. </a:t>
            </a:r>
            <a:r>
              <a:rPr lang="en-US" sz="1600" dirty="0"/>
              <a:t>The coroner’s report raised concerns that should be important considerations for all London boroughs, including Southwark</a:t>
            </a:r>
            <a:r>
              <a:rPr lang="en-US" sz="1600" dirty="0" smtClean="0"/>
              <a:t>.</a:t>
            </a: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20</a:t>
            </a:fld>
            <a:endParaRPr lang="en-US" sz="1000" dirty="0">
              <a:solidFill>
                <a:prstClr val="white">
                  <a:lumMod val="50000"/>
                </a:prstClr>
              </a:solidFill>
              <a:latin typeface="Arial" charset="0"/>
              <a:cs typeface="Arial" charset="0"/>
            </a:endParaRPr>
          </a:p>
        </p:txBody>
      </p:sp>
      <p:sp>
        <p:nvSpPr>
          <p:cNvPr id="7" name="TextBox 6"/>
          <p:cNvSpPr txBox="1"/>
          <p:nvPr/>
        </p:nvSpPr>
        <p:spPr>
          <a:xfrm>
            <a:off x="86260" y="6368744"/>
            <a:ext cx="6581423" cy="369332"/>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US" sz="900" dirty="0" smtClean="0">
                <a:solidFill>
                  <a:schemeClr val="bg1">
                    <a:lumMod val="50000"/>
                  </a:schemeClr>
                </a:solidFill>
                <a:latin typeface="Arial" charset="0"/>
                <a:ea typeface="Arial" charset="0"/>
                <a:cs typeface="Arial" charset="0"/>
              </a:rPr>
              <a:t>Gov.uk</a:t>
            </a:r>
            <a:r>
              <a:rPr lang="en-US" sz="900" dirty="0">
                <a:solidFill>
                  <a:schemeClr val="bg1">
                    <a:lumMod val="50000"/>
                  </a:schemeClr>
                </a:solidFill>
                <a:latin typeface="Arial" charset="0"/>
                <a:ea typeface="Arial" charset="0"/>
                <a:cs typeface="Arial" charset="0"/>
              </a:rPr>
              <a:t>. </a:t>
            </a:r>
            <a:r>
              <a:rPr lang="en-US" sz="900" dirty="0" smtClean="0">
                <a:solidFill>
                  <a:schemeClr val="bg1">
                    <a:lumMod val="50000"/>
                  </a:schemeClr>
                </a:solidFill>
                <a:latin typeface="Arial" charset="0"/>
                <a:ea typeface="Arial" charset="0"/>
                <a:cs typeface="Arial" charset="0"/>
              </a:rPr>
              <a:t>2022. </a:t>
            </a:r>
            <a:r>
              <a:rPr lang="en-GB" sz="900" dirty="0">
                <a:hlinkClick r:id="rId2"/>
              </a:rPr>
              <a:t>Chief Medical Officer’s annual report 2022: air </a:t>
            </a:r>
            <a:r>
              <a:rPr lang="en-GB" sz="900" dirty="0" smtClean="0">
                <a:hlinkClick r:id="rId2"/>
              </a:rPr>
              <a:t>pollution</a:t>
            </a:r>
            <a:endParaRPr lang="en-US" sz="9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14102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965772"/>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r>
              <a:rPr lang="en-US" sz="1800" dirty="0"/>
              <a:t>Pollution levels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Appendix</a:t>
            </a:r>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21</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2880528"/>
            <a:ext cx="8325292" cy="702991"/>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4923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6110" y="1624474"/>
            <a:ext cx="8761968" cy="3225786"/>
          </a:xfrm>
        </p:spPr>
        <p:txBody>
          <a:bodyPr>
            <a:noAutofit/>
          </a:bodyPr>
          <a:lstStyle/>
          <a:p>
            <a:pPr marL="0" indent="0" defTabSz="914400">
              <a:spcBef>
                <a:spcPts val="0"/>
              </a:spcBef>
              <a:spcAft>
                <a:spcPts val="600"/>
              </a:spcAft>
              <a:buNone/>
            </a:pPr>
            <a:r>
              <a:rPr lang="en-GB" sz="1600" b="1" dirty="0"/>
              <a:t>Current air pollution data shows a decrease in total emissions of nitrogen oxides (NO</a:t>
            </a:r>
            <a:r>
              <a:rPr lang="en-GB" sz="1600" b="1" baseline="-25000" dirty="0"/>
              <a:t>x</a:t>
            </a:r>
            <a:r>
              <a:rPr lang="en-GB" sz="1600" b="1" dirty="0"/>
              <a:t>) and particulate matter (PM) in Southwark, driven by reduced transport emissions.</a:t>
            </a:r>
          </a:p>
          <a:p>
            <a:pPr defTabSz="914400">
              <a:spcBef>
                <a:spcPts val="0"/>
              </a:spcBef>
              <a:spcAft>
                <a:spcPts val="600"/>
              </a:spcAft>
              <a:buFont typeface="Wingdings" panose="05000000000000000000" pitchFamily="2" charset="2"/>
              <a:buChar char="§"/>
            </a:pPr>
            <a:r>
              <a:rPr lang="en-GB" sz="1500" dirty="0"/>
              <a:t>Nitrogen oxides (NO</a:t>
            </a:r>
            <a:r>
              <a:rPr lang="en-GB" sz="1500" baseline="-25000" dirty="0"/>
              <a:t>x</a:t>
            </a:r>
            <a:r>
              <a:rPr lang="en-GB" sz="1500" dirty="0"/>
              <a:t>, i.e. NO</a:t>
            </a:r>
            <a:r>
              <a:rPr lang="en-GB" sz="1500" baseline="-25000" dirty="0"/>
              <a:t>2 </a:t>
            </a:r>
            <a:r>
              <a:rPr lang="en-GB" sz="1500" dirty="0"/>
              <a:t>and related compounds) are the biggest contributors to local air pollution, but local emissions fell one-third (34%) between 2013 to 2019.</a:t>
            </a:r>
          </a:p>
          <a:p>
            <a:pPr defTabSz="914400">
              <a:spcBef>
                <a:spcPts val="0"/>
              </a:spcBef>
              <a:spcAft>
                <a:spcPts val="600"/>
              </a:spcAft>
              <a:buFont typeface="Wingdings" panose="05000000000000000000" pitchFamily="2" charset="2"/>
              <a:buChar char="§"/>
            </a:pPr>
            <a:r>
              <a:rPr lang="en-GB" sz="1500" dirty="0"/>
              <a:t>Substantial local reductions were also seen for PM</a:t>
            </a:r>
            <a:r>
              <a:rPr lang="en-GB" sz="1500" baseline="-25000" dirty="0"/>
              <a:t>2.5</a:t>
            </a:r>
            <a:r>
              <a:rPr lang="en-GB" sz="1500" dirty="0"/>
              <a:t> (almost one-fifth less; 19%) and PM</a:t>
            </a:r>
            <a:r>
              <a:rPr lang="en-GB" sz="1500" baseline="-25000" dirty="0"/>
              <a:t>10</a:t>
            </a:r>
            <a:r>
              <a:rPr lang="en-GB" sz="1500" dirty="0"/>
              <a:t> (over one-eighth less; 13%).</a:t>
            </a:r>
          </a:p>
          <a:p>
            <a:pPr defTabSz="914400">
              <a:spcBef>
                <a:spcPts val="0"/>
              </a:spcBef>
              <a:spcAft>
                <a:spcPts val="600"/>
              </a:spcAft>
              <a:buFont typeface="Wingdings" panose="05000000000000000000" pitchFamily="2" charset="2"/>
              <a:buChar char="§"/>
            </a:pPr>
            <a:r>
              <a:rPr lang="en-GB" sz="1500" spc="-20" dirty="0"/>
              <a:t>These changes are mostly due to less transport-related </a:t>
            </a:r>
            <a:r>
              <a:rPr lang="en-GB" sz="1500" spc="-20" dirty="0" smtClean="0"/>
              <a:t>emissions. Industrial </a:t>
            </a:r>
            <a:r>
              <a:rPr lang="en-GB" sz="1500" spc="-20" dirty="0"/>
              <a:t>and commercial emissions are now the biggest sources of PM</a:t>
            </a:r>
            <a:r>
              <a:rPr lang="en-GB" sz="1500" spc="-20" baseline="-25000" dirty="0"/>
              <a:t>10</a:t>
            </a:r>
            <a:r>
              <a:rPr lang="en-GB" sz="1500" spc="-20" dirty="0"/>
              <a:t> and PM</a:t>
            </a:r>
            <a:r>
              <a:rPr lang="en-GB" sz="1500" spc="-20" baseline="-25000" dirty="0"/>
              <a:t>2.5</a:t>
            </a:r>
            <a:r>
              <a:rPr lang="en-GB" sz="1500" spc="-20" dirty="0"/>
              <a:t>, with a similar future trend likely for NO</a:t>
            </a:r>
            <a:r>
              <a:rPr lang="en-GB" sz="1500" spc="-20" baseline="-25000" dirty="0"/>
              <a:t>x</a:t>
            </a:r>
            <a:r>
              <a:rPr lang="en-GB" sz="1500" spc="-20" dirty="0"/>
              <a:t>. </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Southwark NO</a:t>
            </a:r>
            <a:r>
              <a:rPr lang="en-GB" sz="2400" spc="-70" baseline="-25000" dirty="0">
                <a:solidFill>
                  <a:srgbClr val="0070C0"/>
                </a:solidFill>
              </a:rPr>
              <a:t>x</a:t>
            </a:r>
            <a:r>
              <a:rPr lang="en-GB" sz="2400" spc="-70" dirty="0">
                <a:solidFill>
                  <a:srgbClr val="0070C0"/>
                </a:solidFill>
              </a:rPr>
              <a:t> and PM</a:t>
            </a:r>
            <a:r>
              <a:rPr lang="en-GB" sz="2400" spc="-70" baseline="-25000" dirty="0">
                <a:solidFill>
                  <a:srgbClr val="0070C0"/>
                </a:solidFill>
              </a:rPr>
              <a:t> </a:t>
            </a:r>
            <a:r>
              <a:rPr lang="en-GB" sz="2400" spc="-70" dirty="0">
                <a:solidFill>
                  <a:srgbClr val="0070C0"/>
                </a:solidFill>
              </a:rPr>
              <a:t>levels have fallen substantially since 2013, mostly due to transport emission cuts</a:t>
            </a:r>
          </a:p>
        </p:txBody>
      </p:sp>
      <p:sp>
        <p:nvSpPr>
          <p:cNvPr id="4" name="TextBox 3"/>
          <p:cNvSpPr txBox="1"/>
          <p:nvPr/>
        </p:nvSpPr>
        <p:spPr>
          <a:xfrm>
            <a:off x="216614" y="1202357"/>
            <a:ext cx="7185382"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TIME TRENDS</a:t>
            </a:r>
          </a:p>
        </p:txBody>
      </p:sp>
      <p:sp>
        <p:nvSpPr>
          <p:cNvPr id="7" name="TextBox 6"/>
          <p:cNvSpPr txBox="1"/>
          <p:nvPr/>
        </p:nvSpPr>
        <p:spPr>
          <a:xfrm>
            <a:off x="86260" y="6419789"/>
            <a:ext cx="6581423" cy="400110"/>
          </a:xfrm>
          <a:prstGeom prst="rect">
            <a:avLst/>
          </a:prstGeom>
          <a:noFill/>
        </p:spPr>
        <p:txBody>
          <a:bodyPr wrap="square" rtlCol="0">
            <a:spAutoFit/>
          </a:bodyPr>
          <a:lstStyle/>
          <a:p>
            <a:r>
              <a:rPr lang="en-GB" sz="1000" b="1" dirty="0">
                <a:solidFill>
                  <a:schemeClr val="bg1">
                    <a:lumMod val="50000"/>
                  </a:schemeClr>
                </a:solidFill>
                <a:latin typeface="Arial" charset="0"/>
                <a:ea typeface="Arial" charset="0"/>
                <a:cs typeface="Arial" charset="0"/>
              </a:rPr>
              <a:t>Data source</a:t>
            </a:r>
          </a:p>
          <a:p>
            <a:r>
              <a:rPr lang="en-GB" sz="1000" dirty="0" smtClean="0">
                <a:solidFill>
                  <a:prstClr val="white">
                    <a:lumMod val="50000"/>
                  </a:prstClr>
                </a:solidFill>
                <a:latin typeface="Arial" charset="0"/>
                <a:ea typeface="Arial" charset="0"/>
                <a:cs typeface="Arial" charset="0"/>
              </a:rPr>
              <a:t>GLA, 2019. London </a:t>
            </a:r>
            <a:r>
              <a:rPr lang="en-GB" sz="1000" dirty="0">
                <a:solidFill>
                  <a:prstClr val="white">
                    <a:lumMod val="50000"/>
                  </a:prstClr>
                </a:solidFill>
                <a:latin typeface="Arial" charset="0"/>
                <a:ea typeface="Arial" charset="0"/>
                <a:cs typeface="Arial" charset="0"/>
              </a:rPr>
              <a:t>Atmospheric Emissions Inventory (LAEI</a:t>
            </a:r>
            <a:r>
              <a:rPr lang="en-GB" sz="1000" dirty="0" smtClean="0">
                <a:solidFill>
                  <a:prstClr val="white">
                    <a:lumMod val="50000"/>
                  </a:prstClr>
                </a:solidFill>
                <a:latin typeface="Arial" charset="0"/>
                <a:ea typeface="Arial" charset="0"/>
                <a:cs typeface="Arial" charset="0"/>
              </a:rPr>
              <a:t>).</a:t>
            </a:r>
            <a:endParaRPr lang="en-GB" sz="1000" dirty="0">
              <a:solidFill>
                <a:prstClr val="white">
                  <a:lumMod val="50000"/>
                </a:prst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22</a:t>
            </a:fld>
            <a:endParaRPr lang="en-GB" sz="1000" dirty="0">
              <a:solidFill>
                <a:prstClr val="white">
                  <a:lumMod val="50000"/>
                </a:prstClr>
              </a:solidFill>
              <a:latin typeface="Arial" charset="0"/>
              <a:cs typeface="Arial" charset="0"/>
            </a:endParaRPr>
          </a:p>
        </p:txBody>
      </p:sp>
      <p:graphicFrame>
        <p:nvGraphicFramePr>
          <p:cNvPr id="16" name="Chart 15"/>
          <p:cNvGraphicFramePr>
            <a:graphicFrameLocks/>
          </p:cNvGraphicFramePr>
          <p:nvPr/>
        </p:nvGraphicFramePr>
        <p:xfrm>
          <a:off x="339991" y="4144983"/>
          <a:ext cx="2225968" cy="21546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p:cNvGraphicFramePr>
            <a:graphicFrameLocks/>
          </p:cNvGraphicFramePr>
          <p:nvPr/>
        </p:nvGraphicFramePr>
        <p:xfrm>
          <a:off x="2946555" y="3883644"/>
          <a:ext cx="1967842" cy="24489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nvGraphicFramePr>
        <p:xfrm>
          <a:off x="5222855" y="4144983"/>
          <a:ext cx="3606946" cy="21875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3363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8111" y="1624474"/>
            <a:ext cx="8761968" cy="1891450"/>
          </a:xfrm>
        </p:spPr>
        <p:txBody>
          <a:bodyPr>
            <a:noAutofit/>
          </a:bodyPr>
          <a:lstStyle/>
          <a:p>
            <a:pPr marL="0" indent="0" defTabSz="914400">
              <a:spcBef>
                <a:spcPts val="0"/>
              </a:spcBef>
              <a:spcAft>
                <a:spcPts val="600"/>
              </a:spcAft>
              <a:buNone/>
            </a:pPr>
            <a:r>
              <a:rPr lang="en-GB" sz="1600" b="1" dirty="0" smtClean="0"/>
              <a:t>During </a:t>
            </a:r>
            <a:r>
              <a:rPr lang="en-GB" sz="1600" b="1" dirty="0" err="1" smtClean="0"/>
              <a:t>Covid</a:t>
            </a:r>
            <a:r>
              <a:rPr lang="en-GB" sz="1600" b="1" dirty="0" smtClean="0"/>
              <a:t> lockdown, locally collected NO</a:t>
            </a:r>
            <a:r>
              <a:rPr lang="en-GB" sz="1600" b="1" baseline="-25000" dirty="0" smtClean="0"/>
              <a:t>2 </a:t>
            </a:r>
            <a:r>
              <a:rPr lang="en-GB" sz="1600" b="1" dirty="0"/>
              <a:t>data </a:t>
            </a:r>
            <a:r>
              <a:rPr lang="en-GB" sz="1600" b="1" dirty="0" smtClean="0"/>
              <a:t>showed the effect of major traffic reduction on Southwark air pollution.</a:t>
            </a:r>
            <a:endParaRPr lang="en-GB" sz="1600" b="1" dirty="0"/>
          </a:p>
          <a:p>
            <a:pPr defTabSz="914400">
              <a:spcBef>
                <a:spcPts val="0"/>
              </a:spcBef>
              <a:spcAft>
                <a:spcPts val="600"/>
              </a:spcAft>
              <a:buFont typeface="Wingdings" panose="05000000000000000000" pitchFamily="2" charset="2"/>
              <a:buChar char="§"/>
            </a:pPr>
            <a:r>
              <a:rPr lang="en-GB" sz="1600" dirty="0" smtClean="0"/>
              <a:t>During the first national </a:t>
            </a:r>
            <a:r>
              <a:rPr lang="en-GB" sz="1600" dirty="0" err="1" smtClean="0"/>
              <a:t>Covid</a:t>
            </a:r>
            <a:r>
              <a:rPr lang="en-GB" sz="1600" dirty="0" smtClean="0"/>
              <a:t> lockdown, traffic reduced by up to 70% nationally, and local air quality improved </a:t>
            </a:r>
            <a:r>
              <a:rPr lang="en-GB" sz="1600" dirty="0" smtClean="0"/>
              <a:t>greatly. For </a:t>
            </a:r>
            <a:r>
              <a:rPr lang="en-GB" sz="1600" dirty="0"/>
              <a:t>the first time </a:t>
            </a:r>
            <a:r>
              <a:rPr lang="en-GB" sz="1600" dirty="0" smtClean="0"/>
              <a:t>ever, all local NO</a:t>
            </a:r>
            <a:r>
              <a:rPr lang="en-GB" sz="1600" baseline="-25000" dirty="0" smtClean="0"/>
              <a:t>2</a:t>
            </a:r>
            <a:r>
              <a:rPr lang="en-GB" sz="1600" baseline="30000" dirty="0" smtClean="0"/>
              <a:t> </a:t>
            </a:r>
            <a:r>
              <a:rPr lang="en-GB" sz="1600" dirty="0" smtClean="0"/>
              <a:t>monitoring sites detected concentrations below the legal limit.</a:t>
            </a:r>
            <a:endParaRPr lang="en-GB" sz="1600" dirty="0"/>
          </a:p>
          <a:p>
            <a:pPr defTabSz="914400">
              <a:spcBef>
                <a:spcPts val="0"/>
              </a:spcBef>
              <a:spcAft>
                <a:spcPts val="600"/>
              </a:spcAft>
              <a:buFont typeface="Wingdings" panose="05000000000000000000" pitchFamily="2" charset="2"/>
              <a:buChar char="§"/>
            </a:pPr>
            <a:r>
              <a:rPr lang="en-GB" sz="1600" dirty="0" smtClean="0"/>
              <a:t>Although NO</a:t>
            </a:r>
            <a:r>
              <a:rPr lang="en-GB" sz="1600" baseline="-25000" dirty="0" smtClean="0"/>
              <a:t>2</a:t>
            </a:r>
            <a:r>
              <a:rPr lang="en-GB" sz="1600" baseline="30000" dirty="0" smtClean="0"/>
              <a:t> </a:t>
            </a:r>
            <a:r>
              <a:rPr lang="en-GB" sz="1600" dirty="0" smtClean="0"/>
              <a:t>levels quickly returned to higher levels, the lockdown drop shows that local emissions targets can be achieved with large reductions in road traffic emissions.</a:t>
            </a:r>
            <a:endParaRPr lang="en-GB" sz="1600" dirty="0"/>
          </a:p>
        </p:txBody>
      </p:sp>
      <p:sp>
        <p:nvSpPr>
          <p:cNvPr id="2" name="Title 1"/>
          <p:cNvSpPr>
            <a:spLocks noGrp="1"/>
          </p:cNvSpPr>
          <p:nvPr>
            <p:ph type="title"/>
          </p:nvPr>
        </p:nvSpPr>
        <p:spPr>
          <a:xfrm>
            <a:off x="231961" y="247285"/>
            <a:ext cx="8607240" cy="955072"/>
          </a:xfrm>
        </p:spPr>
        <p:txBody>
          <a:bodyPr>
            <a:noAutofit/>
          </a:bodyPr>
          <a:lstStyle/>
          <a:p>
            <a:r>
              <a:rPr lang="en-GB" sz="2400" dirty="0" smtClean="0">
                <a:solidFill>
                  <a:srgbClr val="0070C0"/>
                </a:solidFill>
              </a:rPr>
              <a:t>Local NO</a:t>
            </a:r>
            <a:r>
              <a:rPr lang="en-GB" sz="2400" baseline="-25000" dirty="0" smtClean="0">
                <a:solidFill>
                  <a:srgbClr val="0070C0"/>
                </a:solidFill>
              </a:rPr>
              <a:t>2 </a:t>
            </a:r>
            <a:r>
              <a:rPr lang="en-GB" sz="2400" dirty="0" smtClean="0">
                <a:solidFill>
                  <a:srgbClr val="0070C0"/>
                </a:solidFill>
              </a:rPr>
              <a:t>pollution fell dramatically during </a:t>
            </a:r>
            <a:r>
              <a:rPr lang="en-GB" sz="2400" dirty="0" err="1" smtClean="0">
                <a:solidFill>
                  <a:srgbClr val="0070C0"/>
                </a:solidFill>
              </a:rPr>
              <a:t>Covid</a:t>
            </a:r>
            <a:r>
              <a:rPr lang="en-GB" sz="2400" dirty="0" smtClean="0">
                <a:solidFill>
                  <a:srgbClr val="0070C0"/>
                </a:solidFill>
              </a:rPr>
              <a:t> </a:t>
            </a:r>
            <a:r>
              <a:rPr lang="en-GB" sz="2400" dirty="0" smtClean="0">
                <a:solidFill>
                  <a:srgbClr val="0070C0"/>
                </a:solidFill>
              </a:rPr>
              <a:t>lockdown, due to </a:t>
            </a:r>
            <a:r>
              <a:rPr lang="en-GB" sz="2400" dirty="0">
                <a:solidFill>
                  <a:srgbClr val="0070C0"/>
                </a:solidFill>
              </a:rPr>
              <a:t>large cuts </a:t>
            </a:r>
            <a:r>
              <a:rPr lang="en-GB" sz="2400" dirty="0" smtClean="0">
                <a:solidFill>
                  <a:srgbClr val="0070C0"/>
                </a:solidFill>
              </a:rPr>
              <a:t>in traffic emissions</a:t>
            </a:r>
            <a:endParaRPr lang="en-GB" sz="2400" dirty="0">
              <a:solidFill>
                <a:srgbClr val="0070C0"/>
              </a:solidFill>
            </a:endParaRPr>
          </a:p>
        </p:txBody>
      </p:sp>
      <p:sp>
        <p:nvSpPr>
          <p:cNvPr id="4" name="TextBox 3"/>
          <p:cNvSpPr txBox="1"/>
          <p:nvPr/>
        </p:nvSpPr>
        <p:spPr>
          <a:xfrm>
            <a:off x="216614" y="1202357"/>
            <a:ext cx="7185382"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a:t>
            </a:r>
            <a:r>
              <a:rPr lang="en-GB" b="1" dirty="0" smtClean="0">
                <a:solidFill>
                  <a:schemeClr val="bg1">
                    <a:lumMod val="50000"/>
                  </a:schemeClr>
                </a:solidFill>
                <a:latin typeface="Arial" charset="0"/>
                <a:ea typeface="Arial" charset="0"/>
                <a:cs typeface="Arial" charset="0"/>
              </a:rPr>
              <a:t>EFFECT OF COVID LOCKDOWN ON NO</a:t>
            </a:r>
            <a:r>
              <a:rPr lang="en-GB" b="1" baseline="-25000" dirty="0" smtClean="0">
                <a:solidFill>
                  <a:schemeClr val="bg1">
                    <a:lumMod val="50000"/>
                  </a:schemeClr>
                </a:solidFill>
                <a:latin typeface="Arial" charset="0"/>
                <a:ea typeface="Arial" charset="0"/>
                <a:cs typeface="Arial" charset="0"/>
              </a:rPr>
              <a:t>2</a:t>
            </a:r>
            <a:endParaRPr lang="en-GB" b="1" baseline="-25000" dirty="0">
              <a:solidFill>
                <a:schemeClr val="bg1">
                  <a:lumMod val="50000"/>
                </a:schemeClr>
              </a:solidFill>
              <a:latin typeface="Arial" charset="0"/>
              <a:ea typeface="Arial" charset="0"/>
              <a:cs typeface="Arial" charset="0"/>
            </a:endParaRPr>
          </a:p>
        </p:txBody>
      </p:sp>
      <p:sp>
        <p:nvSpPr>
          <p:cNvPr id="7" name="TextBox 6"/>
          <p:cNvSpPr txBox="1"/>
          <p:nvPr/>
        </p:nvSpPr>
        <p:spPr>
          <a:xfrm>
            <a:off x="155748" y="6316717"/>
            <a:ext cx="7192686"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a:t>
            </a:r>
            <a:r>
              <a:rPr lang="en-GB" sz="900" b="1" dirty="0" smtClean="0">
                <a:solidFill>
                  <a:schemeClr val="bg1">
                    <a:lumMod val="50000"/>
                  </a:schemeClr>
                </a:solidFill>
                <a:latin typeface="Arial" charset="0"/>
                <a:ea typeface="Arial" charset="0"/>
                <a:cs typeface="Arial" charset="0"/>
              </a:rPr>
              <a:t>sources</a:t>
            </a:r>
            <a:endParaRPr lang="en-GB" sz="900" b="1" dirty="0">
              <a:solidFill>
                <a:schemeClr val="bg1">
                  <a:lumMod val="50000"/>
                </a:schemeClr>
              </a:solidFill>
              <a:latin typeface="Arial" charset="0"/>
              <a:ea typeface="Arial" charset="0"/>
              <a:cs typeface="Arial" charset="0"/>
            </a:endParaRPr>
          </a:p>
          <a:p>
            <a:r>
              <a:rPr lang="en-GB" sz="900" dirty="0" smtClean="0">
                <a:solidFill>
                  <a:prstClr val="white">
                    <a:lumMod val="50000"/>
                  </a:prstClr>
                </a:solidFill>
                <a:latin typeface="Arial" charset="0"/>
                <a:ea typeface="Arial" charset="0"/>
                <a:cs typeface="Arial" charset="0"/>
              </a:rPr>
              <a:t>Southwark </a:t>
            </a:r>
            <a:r>
              <a:rPr lang="en-GB" sz="900" dirty="0" smtClean="0">
                <a:solidFill>
                  <a:prstClr val="white">
                    <a:lumMod val="50000"/>
                  </a:prstClr>
                </a:solidFill>
                <a:latin typeface="Arial" charset="0"/>
                <a:ea typeface="Arial" charset="0"/>
                <a:cs typeface="Arial" charset="0"/>
              </a:rPr>
              <a:t>Council, </a:t>
            </a:r>
            <a:r>
              <a:rPr lang="en-GB" sz="900" dirty="0" smtClean="0">
                <a:solidFill>
                  <a:prstClr val="white">
                    <a:lumMod val="50000"/>
                  </a:prstClr>
                </a:solidFill>
                <a:latin typeface="Arial" charset="0"/>
                <a:ea typeface="Arial" charset="0"/>
                <a:cs typeface="Arial" charset="0"/>
              </a:rPr>
              <a:t>2021. NO</a:t>
            </a:r>
            <a:r>
              <a:rPr lang="en-GB" sz="900" baseline="-25000" dirty="0" smtClean="0">
                <a:solidFill>
                  <a:prstClr val="white">
                    <a:lumMod val="50000"/>
                  </a:prstClr>
                </a:solidFill>
                <a:latin typeface="Arial" charset="0"/>
                <a:ea typeface="Arial" charset="0"/>
                <a:cs typeface="Arial" charset="0"/>
              </a:rPr>
              <a:t>2 </a:t>
            </a:r>
            <a:r>
              <a:rPr lang="en-GB" sz="900" dirty="0" smtClean="0">
                <a:solidFill>
                  <a:prstClr val="white">
                    <a:lumMod val="50000"/>
                  </a:prstClr>
                </a:solidFill>
                <a:latin typeface="Arial" charset="0"/>
                <a:ea typeface="Arial" charset="0"/>
                <a:cs typeface="Arial" charset="0"/>
              </a:rPr>
              <a:t>diffusion tube monitoring site data, Apr 2021 to Aug 2021. *160 sites by Aug 2021.</a:t>
            </a:r>
          </a:p>
          <a:p>
            <a:r>
              <a:rPr lang="en-GB" sz="900" dirty="0" smtClean="0">
                <a:solidFill>
                  <a:prstClr val="white">
                    <a:lumMod val="50000"/>
                  </a:prstClr>
                </a:solidFill>
                <a:latin typeface="Arial" charset="0"/>
                <a:ea typeface="Arial" charset="0"/>
                <a:cs typeface="Arial" charset="0"/>
              </a:rPr>
              <a:t>Southwark </a:t>
            </a:r>
            <a:r>
              <a:rPr lang="en-GB" sz="900" dirty="0" smtClean="0">
                <a:solidFill>
                  <a:prstClr val="white">
                    <a:lumMod val="50000"/>
                  </a:prstClr>
                </a:solidFill>
                <a:latin typeface="Arial" charset="0"/>
                <a:ea typeface="Arial" charset="0"/>
                <a:cs typeface="Arial" charset="0"/>
              </a:rPr>
              <a:t>Council, </a:t>
            </a:r>
            <a:r>
              <a:rPr lang="en-GB" sz="900" dirty="0" smtClean="0">
                <a:solidFill>
                  <a:prstClr val="white">
                    <a:lumMod val="50000"/>
                  </a:prstClr>
                </a:solidFill>
                <a:latin typeface="Arial" charset="0"/>
                <a:ea typeface="Arial" charset="0"/>
                <a:cs typeface="Arial" charset="0"/>
              </a:rPr>
              <a:t>2021. Southwark Air Quality Annual Status Report 2020.</a:t>
            </a:r>
            <a:endParaRPr lang="en-GB" sz="900" dirty="0">
              <a:solidFill>
                <a:prstClr val="white">
                  <a:lumMod val="50000"/>
                </a:prst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23</a:t>
            </a:fld>
            <a:endParaRPr lang="en-GB" sz="1000" dirty="0">
              <a:solidFill>
                <a:prstClr val="white">
                  <a:lumMod val="50000"/>
                </a:prstClr>
              </a:solidFill>
              <a:latin typeface="Arial" charset="0"/>
              <a:cs typeface="Arial" charset="0"/>
            </a:endParaRPr>
          </a:p>
        </p:txBody>
      </p:sp>
      <p:sp>
        <p:nvSpPr>
          <p:cNvPr id="3" name="Rectangle 2"/>
          <p:cNvSpPr/>
          <p:nvPr/>
        </p:nvSpPr>
        <p:spPr>
          <a:xfrm>
            <a:off x="248111" y="3656870"/>
            <a:ext cx="7811737" cy="246221"/>
          </a:xfrm>
          <a:prstGeom prst="rect">
            <a:avLst/>
          </a:prstGeom>
        </p:spPr>
        <p:txBody>
          <a:bodyPr wrap="square">
            <a:spAutoFit/>
          </a:bodyPr>
          <a:lstStyle/>
          <a:p>
            <a:pPr>
              <a:defRPr sz="1400" b="0" i="0" u="none" strike="noStrike" kern="1200" spc="0" baseline="0">
                <a:solidFill>
                  <a:sysClr val="windowText" lastClr="000000">
                    <a:lumMod val="50000"/>
                    <a:lumOff val="50000"/>
                  </a:sysClr>
                </a:solidFill>
                <a:latin typeface="Arial" panose="020B0604020202020204" pitchFamily="34" charset="0"/>
                <a:ea typeface="+mn-ea"/>
                <a:cs typeface="Arial" panose="020B0604020202020204" pitchFamily="34" charset="0"/>
              </a:defRPr>
            </a:pPr>
            <a:r>
              <a:rPr lang="en-GB" sz="1000" dirty="0"/>
              <a:t>Monthly NO</a:t>
            </a:r>
            <a:r>
              <a:rPr lang="en-GB" sz="1000" baseline="-25000" dirty="0"/>
              <a:t>2 </a:t>
            </a:r>
            <a:r>
              <a:rPr lang="en-GB" sz="1000" dirty="0"/>
              <a:t>concentration recorded at </a:t>
            </a:r>
            <a:r>
              <a:rPr lang="en-GB" sz="1000" dirty="0" smtClean="0"/>
              <a:t>individual </a:t>
            </a:r>
            <a:r>
              <a:rPr lang="en-GB" sz="1000" dirty="0"/>
              <a:t>Southwark </a:t>
            </a:r>
            <a:r>
              <a:rPr lang="en-GB" sz="1000" dirty="0" smtClean="0"/>
              <a:t>monitoring sites*, Apr </a:t>
            </a:r>
            <a:r>
              <a:rPr lang="en-GB" sz="1000" dirty="0"/>
              <a:t>2012 to Aug 2021</a:t>
            </a:r>
          </a:p>
        </p:txBody>
      </p:sp>
      <p:graphicFrame>
        <p:nvGraphicFramePr>
          <p:cNvPr id="8" name="Chart 7"/>
          <p:cNvGraphicFramePr>
            <a:graphicFrameLocks/>
          </p:cNvGraphicFramePr>
          <p:nvPr>
            <p:extLst>
              <p:ext uri="{D42A27DB-BD31-4B8C-83A1-F6EECF244321}">
                <p14:modId xmlns:p14="http://schemas.microsoft.com/office/powerpoint/2010/main" val="2849752957"/>
              </p:ext>
            </p:extLst>
          </p:nvPr>
        </p:nvGraphicFramePr>
        <p:xfrm>
          <a:off x="357351" y="3865642"/>
          <a:ext cx="8576442" cy="25247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6178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86726" y="3563766"/>
            <a:ext cx="1698799" cy="2858496"/>
          </a:xfrm>
          <a:prstGeom prst="rect">
            <a:avLst/>
          </a:prstGeom>
        </p:spPr>
      </p:pic>
      <p:pic>
        <p:nvPicPr>
          <p:cNvPr id="8" name="Picture 7"/>
          <p:cNvPicPr>
            <a:picLocks noChangeAspect="1"/>
          </p:cNvPicPr>
          <p:nvPr/>
        </p:nvPicPr>
        <p:blipFill>
          <a:blip r:embed="rId3"/>
          <a:stretch>
            <a:fillRect/>
          </a:stretch>
        </p:blipFill>
        <p:spPr>
          <a:xfrm>
            <a:off x="2974496" y="3522566"/>
            <a:ext cx="1762811" cy="2899697"/>
          </a:xfrm>
          <a:prstGeom prst="rect">
            <a:avLst/>
          </a:prstGeom>
        </p:spPr>
      </p:pic>
      <p:pic>
        <p:nvPicPr>
          <p:cNvPr id="6" name="Picture 5"/>
          <p:cNvPicPr>
            <a:picLocks noChangeAspect="1"/>
          </p:cNvPicPr>
          <p:nvPr/>
        </p:nvPicPr>
        <p:blipFill>
          <a:blip r:embed="rId4"/>
          <a:stretch>
            <a:fillRect/>
          </a:stretch>
        </p:blipFill>
        <p:spPr>
          <a:xfrm>
            <a:off x="515471" y="3563766"/>
            <a:ext cx="1723875" cy="2858497"/>
          </a:xfrm>
          <a:prstGeom prst="rect">
            <a:avLst/>
          </a:prstGeom>
        </p:spPr>
      </p:pic>
      <p:sp>
        <p:nvSpPr>
          <p:cNvPr id="5" name="Content Placeholder 4"/>
          <p:cNvSpPr>
            <a:spLocks noGrp="1"/>
          </p:cNvSpPr>
          <p:nvPr>
            <p:ph idx="1"/>
          </p:nvPr>
        </p:nvSpPr>
        <p:spPr>
          <a:xfrm>
            <a:off x="246541" y="1672403"/>
            <a:ext cx="8774727" cy="1692000"/>
          </a:xfrm>
        </p:spPr>
        <p:txBody>
          <a:bodyPr>
            <a:normAutofit fontScale="85000" lnSpcReduction="10000"/>
          </a:bodyPr>
          <a:lstStyle/>
          <a:p>
            <a:pPr marL="0" indent="0" defTabSz="914400">
              <a:spcBef>
                <a:spcPts val="0"/>
              </a:spcBef>
              <a:spcAft>
                <a:spcPts val="600"/>
              </a:spcAft>
              <a:buNone/>
            </a:pPr>
            <a:r>
              <a:rPr lang="en-GB" sz="1700" b="1" dirty="0"/>
              <a:t>2019 concentrations of NO</a:t>
            </a:r>
            <a:r>
              <a:rPr lang="en-GB" sz="1700" b="1" baseline="-25000" dirty="0"/>
              <a:t>2</a:t>
            </a:r>
            <a:r>
              <a:rPr lang="en-GB" sz="1700" b="1" dirty="0"/>
              <a:t>, PM</a:t>
            </a:r>
            <a:r>
              <a:rPr lang="en-GB" sz="1700" b="1" baseline="-25000" dirty="0"/>
              <a:t>2.5</a:t>
            </a:r>
            <a:r>
              <a:rPr lang="en-GB" sz="1700" b="1" dirty="0"/>
              <a:t> and PM</a:t>
            </a:r>
            <a:r>
              <a:rPr lang="en-GB" sz="1700" b="1" baseline="-25000" dirty="0"/>
              <a:t>10</a:t>
            </a:r>
            <a:r>
              <a:rPr lang="en-GB" sz="1700" b="1" dirty="0"/>
              <a:t> are highest in north-west Southwark and along main roads.</a:t>
            </a:r>
            <a:endParaRPr lang="en-US" sz="1700" b="1" dirty="0"/>
          </a:p>
          <a:p>
            <a:pPr defTabSz="914400">
              <a:spcBef>
                <a:spcPts val="0"/>
              </a:spcBef>
              <a:spcAft>
                <a:spcPts val="600"/>
              </a:spcAft>
              <a:buFont typeface="Wingdings" charset="2"/>
              <a:buChar char="§"/>
            </a:pPr>
            <a:r>
              <a:rPr lang="en-GB" sz="1300" spc="-20" dirty="0"/>
              <a:t>NO</a:t>
            </a:r>
            <a:r>
              <a:rPr lang="en-GB" sz="1300" spc="-20" baseline="-25000" dirty="0"/>
              <a:t>2</a:t>
            </a:r>
            <a:r>
              <a:rPr lang="en-GB" sz="1300" spc="-20" dirty="0"/>
              <a:t> concentrations breaching legal limits (i.e. more than 40 µg/m</a:t>
            </a:r>
            <a:r>
              <a:rPr lang="en-GB" sz="1300" spc="-20" baseline="30000" dirty="0"/>
              <a:t>3</a:t>
            </a:r>
            <a:r>
              <a:rPr lang="en-GB" sz="1300" spc="-20" dirty="0"/>
              <a:t>)* </a:t>
            </a:r>
            <a:r>
              <a:rPr lang="en-GB" sz="1300" spc="-20" dirty="0" smtClean="0"/>
              <a:t>cover </a:t>
            </a:r>
            <a:r>
              <a:rPr lang="en-GB" sz="1300" spc="-20" dirty="0"/>
              <a:t>far less of Southwark in 2019 than in </a:t>
            </a:r>
            <a:r>
              <a:rPr lang="en-GB" sz="1300" spc="-20" dirty="0" smtClean="0"/>
              <a:t>2016 </a:t>
            </a:r>
            <a:r>
              <a:rPr lang="en-GB" sz="1300" spc="-20" dirty="0"/>
              <a:t>but still occur along many main roads, notably in north-west and central areas. (Note that there is no safe level of NO</a:t>
            </a:r>
            <a:r>
              <a:rPr lang="en-GB" sz="1300" spc="-20" baseline="-25000" dirty="0"/>
              <a:t>2</a:t>
            </a:r>
            <a:r>
              <a:rPr lang="en-GB" sz="1300" spc="-20" dirty="0"/>
              <a:t> exposure.)</a:t>
            </a:r>
          </a:p>
          <a:p>
            <a:pPr defTabSz="914400">
              <a:spcBef>
                <a:spcPts val="0"/>
              </a:spcBef>
              <a:spcAft>
                <a:spcPts val="600"/>
              </a:spcAft>
              <a:buFont typeface="Wingdings" charset="2"/>
              <a:buChar char="§"/>
            </a:pPr>
            <a:r>
              <a:rPr lang="en-GB" sz="1300" dirty="0"/>
              <a:t>PM</a:t>
            </a:r>
            <a:r>
              <a:rPr lang="en-GB" sz="1300" baseline="-25000" dirty="0"/>
              <a:t>2.5 </a:t>
            </a:r>
            <a:r>
              <a:rPr lang="en-GB" sz="1300" dirty="0"/>
              <a:t>levels are above the guideline limit (10 µg/m</a:t>
            </a:r>
            <a:r>
              <a:rPr lang="en-GB" sz="1300" baseline="30000" dirty="0"/>
              <a:t>3</a:t>
            </a:r>
            <a:r>
              <a:rPr lang="en-GB" sz="1300" dirty="0"/>
              <a:t>)* throughout Southwark, with highest levels in the </a:t>
            </a:r>
            <a:r>
              <a:rPr lang="en-GB" sz="1300" dirty="0" smtClean="0"/>
              <a:t>north-west. However</a:t>
            </a:r>
            <a:r>
              <a:rPr lang="en-GB" sz="1300" dirty="0"/>
              <a:t>, concentrations are below 2016 levels borough-wide. </a:t>
            </a:r>
            <a:r>
              <a:rPr lang="en-GB" sz="1300" dirty="0" smtClean="0"/>
              <a:t>(Note that there </a:t>
            </a:r>
            <a:r>
              <a:rPr lang="en-GB" sz="1300" dirty="0" smtClean="0"/>
              <a:t>is no level of PM</a:t>
            </a:r>
            <a:r>
              <a:rPr lang="en-GB" sz="1300" baseline="-25000" dirty="0" smtClean="0"/>
              <a:t>2.5</a:t>
            </a:r>
            <a:r>
              <a:rPr lang="en-GB" sz="1300" dirty="0" smtClean="0"/>
              <a:t> exposure which is safe for health.)</a:t>
            </a:r>
          </a:p>
          <a:p>
            <a:pPr defTabSz="914400">
              <a:spcBef>
                <a:spcPts val="0"/>
              </a:spcBef>
              <a:spcAft>
                <a:spcPts val="600"/>
              </a:spcAft>
              <a:buFont typeface="Wingdings" charset="2"/>
              <a:buChar char="§"/>
            </a:pPr>
            <a:r>
              <a:rPr lang="en-GB" sz="1300" dirty="0" smtClean="0"/>
              <a:t>Levels of PM</a:t>
            </a:r>
            <a:r>
              <a:rPr lang="en-GB" sz="1300" baseline="-25000" dirty="0" smtClean="0"/>
              <a:t>10</a:t>
            </a:r>
            <a:r>
              <a:rPr lang="en-GB" sz="1300" dirty="0" smtClean="0"/>
              <a:t> are well below the guideline limit (40 µg/m</a:t>
            </a:r>
            <a:r>
              <a:rPr lang="en-GB" sz="1300" baseline="30000" dirty="0" smtClean="0"/>
              <a:t>3</a:t>
            </a:r>
            <a:r>
              <a:rPr lang="en-GB" sz="1300" dirty="0" smtClean="0"/>
              <a:t>)* throughout most of Southwark, but excess ‘hot spot’ areas occur along main roads in the north-west.</a:t>
            </a:r>
            <a:endParaRPr lang="en-US" sz="1300" dirty="0"/>
          </a:p>
        </p:txBody>
      </p:sp>
      <p:sp>
        <p:nvSpPr>
          <p:cNvPr id="2" name="Title 1"/>
          <p:cNvSpPr>
            <a:spLocks noGrp="1"/>
          </p:cNvSpPr>
          <p:nvPr>
            <p:ph type="title"/>
          </p:nvPr>
        </p:nvSpPr>
        <p:spPr>
          <a:xfrm>
            <a:off x="231960" y="247285"/>
            <a:ext cx="8532477" cy="955072"/>
          </a:xfrm>
        </p:spPr>
        <p:txBody>
          <a:bodyPr>
            <a:noAutofit/>
          </a:bodyPr>
          <a:lstStyle/>
          <a:p>
            <a:r>
              <a:rPr lang="en-GB" sz="2400" dirty="0">
                <a:solidFill>
                  <a:srgbClr val="0065BD"/>
                </a:solidFill>
              </a:rPr>
              <a:t>Air pollution concentrations are highest in north-west Southwark and along major roads</a:t>
            </a:r>
          </a:p>
        </p:txBody>
      </p:sp>
      <p:sp>
        <p:nvSpPr>
          <p:cNvPr id="4" name="TextBox 3"/>
          <p:cNvSpPr txBox="1"/>
          <p:nvPr/>
        </p:nvSpPr>
        <p:spPr>
          <a:xfrm>
            <a:off x="216614" y="1202357"/>
            <a:ext cx="7741646"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GEOGRAPHICAL PATTERNS</a:t>
            </a:r>
          </a:p>
        </p:txBody>
      </p:sp>
      <p:sp>
        <p:nvSpPr>
          <p:cNvPr id="7" name="TextBox 6"/>
          <p:cNvSpPr txBox="1"/>
          <p:nvPr/>
        </p:nvSpPr>
        <p:spPr>
          <a:xfrm>
            <a:off x="7700415" y="3405298"/>
            <a:ext cx="1320854" cy="2554545"/>
          </a:xfrm>
          <a:prstGeom prst="rect">
            <a:avLst/>
          </a:prstGeom>
          <a:noFill/>
        </p:spPr>
        <p:txBody>
          <a:bodyPr wrap="square" rtlCol="0">
            <a:spAutoFit/>
          </a:bodyPr>
          <a:lstStyle/>
          <a:p>
            <a:r>
              <a:rPr lang="en-US" sz="800" b="1" dirty="0">
                <a:solidFill>
                  <a:schemeClr val="bg1">
                    <a:lumMod val="50000"/>
                  </a:schemeClr>
                </a:solidFill>
                <a:latin typeface="Arial" charset="0"/>
                <a:ea typeface="Arial" charset="0"/>
                <a:cs typeface="Arial" charset="0"/>
              </a:rPr>
              <a:t>Data source</a:t>
            </a:r>
          </a:p>
          <a:p>
            <a:pPr marL="228600" indent="-228600">
              <a:buFontTx/>
              <a:buAutoNum type="arabicPeriod"/>
            </a:pPr>
            <a:r>
              <a:rPr lang="en-US" sz="800" dirty="0">
                <a:solidFill>
                  <a:prstClr val="white">
                    <a:lumMod val="50000"/>
                  </a:prstClr>
                </a:solidFill>
                <a:latin typeface="Arial" charset="0"/>
                <a:ea typeface="Arial" charset="0"/>
                <a:cs typeface="Arial" charset="0"/>
              </a:rPr>
              <a:t>GLA. London Atmospheric Emissions Inventory (LAEI) 2019. *UK Air Quality Standards state a legal NO</a:t>
            </a:r>
            <a:r>
              <a:rPr lang="en-US" sz="800" baseline="-25000" dirty="0">
                <a:solidFill>
                  <a:prstClr val="white">
                    <a:lumMod val="50000"/>
                  </a:prstClr>
                </a:solidFill>
                <a:latin typeface="Arial" charset="0"/>
                <a:ea typeface="Arial" charset="0"/>
                <a:cs typeface="Arial" charset="0"/>
              </a:rPr>
              <a:t>2</a:t>
            </a:r>
            <a:r>
              <a:rPr lang="en-US" sz="800" dirty="0">
                <a:solidFill>
                  <a:prstClr val="white">
                    <a:lumMod val="50000"/>
                  </a:prstClr>
                </a:solidFill>
                <a:latin typeface="Arial" charset="0"/>
                <a:ea typeface="Arial" charset="0"/>
                <a:cs typeface="Arial" charset="0"/>
              </a:rPr>
              <a:t> limit  of </a:t>
            </a:r>
            <a:r>
              <a:rPr lang="en-GB" sz="800" dirty="0">
                <a:solidFill>
                  <a:prstClr val="white">
                    <a:lumMod val="50000"/>
                  </a:prstClr>
                </a:solidFill>
                <a:latin typeface="Arial" charset="0"/>
                <a:ea typeface="Arial" charset="0"/>
                <a:cs typeface="Arial" charset="0"/>
              </a:rPr>
              <a:t>40 µg/m</a:t>
            </a:r>
            <a:r>
              <a:rPr lang="en-GB" sz="800" baseline="30000" dirty="0">
                <a:solidFill>
                  <a:prstClr val="white">
                    <a:lumMod val="50000"/>
                  </a:prstClr>
                </a:solidFill>
                <a:latin typeface="Arial" charset="0"/>
                <a:ea typeface="Arial" charset="0"/>
                <a:cs typeface="Arial" charset="0"/>
              </a:rPr>
              <a:t>3</a:t>
            </a:r>
            <a:r>
              <a:rPr lang="en-GB" sz="800" dirty="0">
                <a:solidFill>
                  <a:prstClr val="white">
                    <a:lumMod val="50000"/>
                  </a:prstClr>
                </a:solidFill>
                <a:latin typeface="Arial" charset="0"/>
                <a:ea typeface="Arial" charset="0"/>
                <a:cs typeface="Arial" charset="0"/>
              </a:rPr>
              <a:t> (annual mean concentration), and t</a:t>
            </a:r>
            <a:r>
              <a:rPr lang="en-US" sz="800" dirty="0">
                <a:solidFill>
                  <a:prstClr val="white">
                    <a:lumMod val="50000"/>
                  </a:prstClr>
                </a:solidFill>
                <a:latin typeface="Arial" charset="0"/>
                <a:ea typeface="Arial" charset="0"/>
                <a:cs typeface="Arial" charset="0"/>
              </a:rPr>
              <a:t>he London Mayor’s Office has committed to levels of PM</a:t>
            </a:r>
            <a:r>
              <a:rPr lang="en-US" sz="800" baseline="-25000" dirty="0">
                <a:solidFill>
                  <a:prstClr val="white">
                    <a:lumMod val="50000"/>
                  </a:prstClr>
                </a:solidFill>
                <a:latin typeface="Arial" charset="0"/>
                <a:ea typeface="Arial" charset="0"/>
                <a:cs typeface="Arial" charset="0"/>
              </a:rPr>
              <a:t>2.5</a:t>
            </a:r>
            <a:r>
              <a:rPr lang="en-US" sz="800" dirty="0">
                <a:solidFill>
                  <a:prstClr val="white">
                    <a:lumMod val="50000"/>
                  </a:prstClr>
                </a:solidFill>
                <a:latin typeface="Arial" charset="0"/>
                <a:ea typeface="Arial" charset="0"/>
                <a:cs typeface="Arial" charset="0"/>
              </a:rPr>
              <a:t> less than</a:t>
            </a:r>
            <a:r>
              <a:rPr lang="en-GB" sz="800" dirty="0">
                <a:solidFill>
                  <a:prstClr val="white">
                    <a:lumMod val="50000"/>
                  </a:prstClr>
                </a:solidFill>
                <a:latin typeface="Arial" charset="0"/>
                <a:ea typeface="Arial" charset="0"/>
                <a:cs typeface="Arial" charset="0"/>
              </a:rPr>
              <a:t> 10 µg/m</a:t>
            </a:r>
            <a:r>
              <a:rPr lang="en-GB" sz="800" baseline="30000" dirty="0">
                <a:solidFill>
                  <a:prstClr val="white">
                    <a:lumMod val="50000"/>
                  </a:prstClr>
                </a:solidFill>
                <a:latin typeface="Arial" charset="0"/>
                <a:ea typeface="Arial" charset="0"/>
                <a:cs typeface="Arial" charset="0"/>
              </a:rPr>
              <a:t>3 </a:t>
            </a:r>
            <a:r>
              <a:rPr lang="en-GB" sz="800" dirty="0">
                <a:solidFill>
                  <a:prstClr val="white">
                    <a:lumMod val="50000"/>
                  </a:prstClr>
                </a:solidFill>
                <a:latin typeface="Arial" charset="0"/>
                <a:ea typeface="Arial" charset="0"/>
                <a:cs typeface="Arial" charset="0"/>
              </a:rPr>
              <a:t>and PM</a:t>
            </a:r>
            <a:r>
              <a:rPr lang="en-GB" sz="800" baseline="-25000" dirty="0">
                <a:solidFill>
                  <a:prstClr val="white">
                    <a:lumMod val="50000"/>
                  </a:prstClr>
                </a:solidFill>
                <a:latin typeface="Arial" charset="0"/>
                <a:ea typeface="Arial" charset="0"/>
                <a:cs typeface="Arial" charset="0"/>
              </a:rPr>
              <a:t>10</a:t>
            </a:r>
            <a:r>
              <a:rPr lang="en-GB" sz="800" dirty="0">
                <a:solidFill>
                  <a:prstClr val="white">
                    <a:lumMod val="50000"/>
                  </a:prstClr>
                </a:solidFill>
                <a:latin typeface="Arial" charset="0"/>
                <a:ea typeface="Arial" charset="0"/>
                <a:cs typeface="Arial" charset="0"/>
              </a:rPr>
              <a:t> less than 40 µg/m</a:t>
            </a:r>
            <a:r>
              <a:rPr lang="en-GB" sz="800" baseline="30000" dirty="0">
                <a:solidFill>
                  <a:prstClr val="white">
                    <a:lumMod val="50000"/>
                  </a:prstClr>
                </a:solidFill>
                <a:latin typeface="Arial" charset="0"/>
                <a:ea typeface="Arial" charset="0"/>
                <a:cs typeface="Arial" charset="0"/>
              </a:rPr>
              <a:t>3</a:t>
            </a:r>
            <a:r>
              <a:rPr lang="en-GB" sz="800" dirty="0">
                <a:solidFill>
                  <a:prstClr val="white">
                    <a:lumMod val="50000"/>
                  </a:prstClr>
                </a:solidFill>
                <a:latin typeface="Arial" charset="0"/>
                <a:ea typeface="Arial" charset="0"/>
                <a:cs typeface="Arial" charset="0"/>
              </a:rPr>
              <a:t> by 2030; map legend arrows mark these limits.</a:t>
            </a:r>
            <a:endParaRPr lang="en-US" sz="800" dirty="0">
              <a:solidFill>
                <a:prstClr val="white">
                  <a:lumMod val="50000"/>
                </a:prst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24</a:t>
            </a:fld>
            <a:endParaRPr lang="en-US" sz="1000" dirty="0">
              <a:solidFill>
                <a:prstClr val="white">
                  <a:lumMod val="50000"/>
                </a:prstClr>
              </a:solidFill>
              <a:latin typeface="Arial" charset="0"/>
              <a:cs typeface="Arial" charset="0"/>
            </a:endParaRPr>
          </a:p>
        </p:txBody>
      </p:sp>
      <p:sp>
        <p:nvSpPr>
          <p:cNvPr id="45" name="TextBox 44"/>
          <p:cNvSpPr txBox="1"/>
          <p:nvPr/>
        </p:nvSpPr>
        <p:spPr>
          <a:xfrm>
            <a:off x="457200" y="3282188"/>
            <a:ext cx="4973401" cy="246221"/>
          </a:xfrm>
          <a:prstGeom prst="rect">
            <a:avLst/>
          </a:prstGeom>
          <a:noFill/>
        </p:spPr>
        <p:txBody>
          <a:bodyPr wrap="square" rtlCol="0">
            <a:spAutoFit/>
          </a:bodyPr>
          <a:lstStyle/>
          <a:p>
            <a:pPr algn="ctr"/>
            <a:r>
              <a:rPr lang="en-GB" sz="1000" b="1" dirty="0">
                <a:solidFill>
                  <a:schemeClr val="tx1">
                    <a:lumMod val="50000"/>
                    <a:lumOff val="50000"/>
                  </a:schemeClr>
                </a:solidFill>
                <a:latin typeface="Arial" panose="020B0604020202020204" pitchFamily="34" charset="0"/>
                <a:cs typeface="Arial" panose="020B0604020202020204" pitchFamily="34" charset="0"/>
              </a:rPr>
              <a:t>Annual mean concentration levels of key pollutants across Southwark in 2019</a:t>
            </a:r>
          </a:p>
        </p:txBody>
      </p:sp>
      <p:pic>
        <p:nvPicPr>
          <p:cNvPr id="13" name="Picture 12"/>
          <p:cNvPicPr>
            <a:picLocks noChangeAspect="1"/>
          </p:cNvPicPr>
          <p:nvPr/>
        </p:nvPicPr>
        <p:blipFill rotWithShape="1">
          <a:blip r:embed="rId5"/>
          <a:srcRect l="15836" t="10984" r="79964" b="36639"/>
          <a:stretch/>
        </p:blipFill>
        <p:spPr bwMode="auto">
          <a:xfrm>
            <a:off x="2333665" y="4651869"/>
            <a:ext cx="441772" cy="1770395"/>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6"/>
          <a:srcRect l="25828" t="43546" r="71329" b="29555"/>
          <a:stretch/>
        </p:blipFill>
        <p:spPr bwMode="auto">
          <a:xfrm>
            <a:off x="4787837" y="4617082"/>
            <a:ext cx="564628" cy="184475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657902" y="5783790"/>
            <a:ext cx="483383" cy="276999"/>
          </a:xfrm>
          <a:prstGeom prst="rect">
            <a:avLst/>
          </a:prstGeom>
          <a:noFill/>
        </p:spPr>
        <p:txBody>
          <a:bodyPr wrap="square" rtlCol="0">
            <a:spAutoFit/>
          </a:bodyPr>
          <a:lstStyle/>
          <a:p>
            <a:r>
              <a:rPr lang="en-GB" sz="1200" b="1" dirty="0"/>
              <a:t>NO</a:t>
            </a:r>
            <a:r>
              <a:rPr lang="en-GB" sz="1200" b="1" baseline="-25000" dirty="0"/>
              <a:t>2</a:t>
            </a:r>
          </a:p>
        </p:txBody>
      </p:sp>
      <p:sp>
        <p:nvSpPr>
          <p:cNvPr id="20" name="TextBox 19"/>
          <p:cNvSpPr txBox="1"/>
          <p:nvPr/>
        </p:nvSpPr>
        <p:spPr>
          <a:xfrm>
            <a:off x="4089028" y="5786721"/>
            <a:ext cx="545249" cy="276999"/>
          </a:xfrm>
          <a:prstGeom prst="rect">
            <a:avLst/>
          </a:prstGeom>
          <a:noFill/>
        </p:spPr>
        <p:txBody>
          <a:bodyPr wrap="square" rtlCol="0">
            <a:spAutoFit/>
          </a:bodyPr>
          <a:lstStyle/>
          <a:p>
            <a:r>
              <a:rPr lang="en-GB" sz="1200" b="1" dirty="0"/>
              <a:t>PM</a:t>
            </a:r>
            <a:r>
              <a:rPr lang="en-GB" sz="1200" b="1" baseline="-25000" dirty="0"/>
              <a:t>2.5</a:t>
            </a:r>
          </a:p>
        </p:txBody>
      </p:sp>
      <p:pic>
        <p:nvPicPr>
          <p:cNvPr id="22" name="Picture 21"/>
          <p:cNvPicPr>
            <a:picLocks noChangeAspect="1"/>
          </p:cNvPicPr>
          <p:nvPr/>
        </p:nvPicPr>
        <p:blipFill rotWithShape="1">
          <a:blip r:embed="rId7"/>
          <a:srcRect l="29538" t="36503" r="67951" b="34069"/>
          <a:stretch/>
        </p:blipFill>
        <p:spPr bwMode="auto">
          <a:xfrm>
            <a:off x="7358241" y="4606860"/>
            <a:ext cx="469999" cy="1854977"/>
          </a:xfrm>
          <a:prstGeom prst="rect">
            <a:avLst/>
          </a:prstGeom>
          <a:ln>
            <a:noFill/>
          </a:ln>
          <a:extLst>
            <a:ext uri="{53640926-AAD7-44D8-BBD7-CCE9431645EC}">
              <a14:shadowObscured xmlns:a14="http://schemas.microsoft.com/office/drawing/2010/main"/>
            </a:ext>
          </a:extLst>
        </p:spPr>
      </p:pic>
      <p:sp>
        <p:nvSpPr>
          <p:cNvPr id="23" name="TextBox 22"/>
          <p:cNvSpPr txBox="1"/>
          <p:nvPr/>
        </p:nvSpPr>
        <p:spPr>
          <a:xfrm>
            <a:off x="6678064" y="5783789"/>
            <a:ext cx="545249" cy="276999"/>
          </a:xfrm>
          <a:prstGeom prst="rect">
            <a:avLst/>
          </a:prstGeom>
          <a:noFill/>
        </p:spPr>
        <p:txBody>
          <a:bodyPr wrap="square" rtlCol="0">
            <a:spAutoFit/>
          </a:bodyPr>
          <a:lstStyle/>
          <a:p>
            <a:r>
              <a:rPr lang="en-GB" sz="1200" b="1" dirty="0"/>
              <a:t>PM</a:t>
            </a:r>
            <a:r>
              <a:rPr lang="en-GB" sz="1200" b="1" baseline="-25000" dirty="0"/>
              <a:t>10</a:t>
            </a:r>
          </a:p>
        </p:txBody>
      </p:sp>
    </p:spTree>
    <p:extLst>
      <p:ext uri="{BB962C8B-B14F-4D97-AF65-F5344CB8AC3E}">
        <p14:creationId xmlns:p14="http://schemas.microsoft.com/office/powerpoint/2010/main" val="1542233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8111" y="1624474"/>
            <a:ext cx="8761968" cy="1891450"/>
          </a:xfrm>
        </p:spPr>
        <p:txBody>
          <a:bodyPr>
            <a:noAutofit/>
          </a:bodyPr>
          <a:lstStyle/>
          <a:p>
            <a:pPr marL="0" indent="0" defTabSz="914400">
              <a:spcBef>
                <a:spcPts val="0"/>
              </a:spcBef>
              <a:spcAft>
                <a:spcPts val="600"/>
              </a:spcAft>
              <a:buNone/>
            </a:pPr>
            <a:r>
              <a:rPr lang="en-GB" sz="1600" b="1" dirty="0"/>
              <a:t>Current data on Southwark transport-related air pollution is based on modelled yearly estimates for 2019.</a:t>
            </a:r>
          </a:p>
          <a:p>
            <a:pPr defTabSz="914400">
              <a:spcBef>
                <a:spcPts val="0"/>
              </a:spcBef>
              <a:spcAft>
                <a:spcPts val="600"/>
              </a:spcAft>
              <a:buFont typeface="Wingdings" panose="05000000000000000000" pitchFamily="2" charset="2"/>
              <a:buChar char="§"/>
            </a:pPr>
            <a:r>
              <a:rPr lang="en-GB" sz="1600" dirty="0"/>
              <a:t>More than four-fifths of Southwark transport-related air pollution is caused by road traffic.</a:t>
            </a:r>
          </a:p>
          <a:p>
            <a:pPr defTabSz="914400">
              <a:spcBef>
                <a:spcPts val="0"/>
              </a:spcBef>
              <a:spcAft>
                <a:spcPts val="600"/>
              </a:spcAft>
              <a:buFont typeface="Wingdings" panose="05000000000000000000" pitchFamily="2" charset="2"/>
              <a:buChar char="§"/>
            </a:pPr>
            <a:r>
              <a:rPr lang="en-GB" sz="1600" dirty="0"/>
              <a:t>Southwark road traffic emissions:</a:t>
            </a:r>
          </a:p>
          <a:p>
            <a:pPr lvl="1" defTabSz="914400">
              <a:spcBef>
                <a:spcPts val="0"/>
              </a:spcBef>
              <a:spcAft>
                <a:spcPts val="600"/>
              </a:spcAft>
              <a:buFont typeface="Courier New" panose="02070309020205020404" pitchFamily="49" charset="0"/>
              <a:buChar char="o"/>
            </a:pPr>
            <a:r>
              <a:rPr lang="en-GB" sz="1600" dirty="0"/>
              <a:t>Contained 429 tonnes of NOx, 25 tonnes of PM</a:t>
            </a:r>
            <a:r>
              <a:rPr lang="en-GB" sz="1600" baseline="-25000" dirty="0"/>
              <a:t>2.5</a:t>
            </a:r>
            <a:r>
              <a:rPr lang="en-GB" sz="1600" dirty="0"/>
              <a:t> and 47 tonnes of PM</a:t>
            </a:r>
            <a:r>
              <a:rPr lang="en-GB" sz="1600" baseline="-25000" dirty="0"/>
              <a:t>10</a:t>
            </a:r>
            <a:r>
              <a:rPr lang="en-GB" sz="1600" dirty="0"/>
              <a:t> in 2019.</a:t>
            </a:r>
          </a:p>
          <a:p>
            <a:pPr lvl="1" defTabSz="914400">
              <a:spcBef>
                <a:spcPts val="0"/>
              </a:spcBef>
              <a:spcAft>
                <a:spcPts val="600"/>
              </a:spcAft>
              <a:buFont typeface="Courier New" panose="02070309020205020404" pitchFamily="49" charset="0"/>
              <a:buChar char="o"/>
            </a:pPr>
            <a:r>
              <a:rPr lang="en-GB" sz="1600" dirty="0"/>
              <a:t>Were largely caused by cars and diesel </a:t>
            </a:r>
            <a:r>
              <a:rPr lang="en-GB" sz="1600" dirty="0" smtClean="0"/>
              <a:t>LGVs. These </a:t>
            </a:r>
            <a:r>
              <a:rPr lang="en-GB" sz="1600" dirty="0"/>
              <a:t>vehicles produced over three-fifths (63%) of NOx, almost two-thirds (65%) of PM</a:t>
            </a:r>
            <a:r>
              <a:rPr lang="en-GB" sz="1600" baseline="-25000" dirty="0"/>
              <a:t>2.5</a:t>
            </a:r>
            <a:r>
              <a:rPr lang="en-GB" sz="1600" dirty="0"/>
              <a:t> and over three-fifths (63%) of PM</a:t>
            </a:r>
            <a:r>
              <a:rPr lang="en-GB" sz="1600" baseline="-25000" dirty="0"/>
              <a:t>10</a:t>
            </a:r>
            <a:r>
              <a:rPr lang="en-GB" sz="1600" dirty="0"/>
              <a:t> related to road traffic.</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Road traffic – mostly cars and diesel LGVs – is the </a:t>
            </a:r>
            <a:r>
              <a:rPr lang="en-GB" sz="2400" spc="-70" dirty="0" smtClean="0">
                <a:solidFill>
                  <a:srgbClr val="0070C0"/>
                </a:solidFill>
              </a:rPr>
              <a:t>largest </a:t>
            </a:r>
            <a:r>
              <a:rPr lang="en-GB" sz="2400" spc="-70" dirty="0">
                <a:solidFill>
                  <a:srgbClr val="0070C0"/>
                </a:solidFill>
              </a:rPr>
              <a:t>source of Southwark’s transport-related air pollution </a:t>
            </a:r>
          </a:p>
        </p:txBody>
      </p:sp>
      <p:sp>
        <p:nvSpPr>
          <p:cNvPr id="4" name="TextBox 3"/>
          <p:cNvSpPr txBox="1"/>
          <p:nvPr/>
        </p:nvSpPr>
        <p:spPr>
          <a:xfrm>
            <a:off x="216614" y="1202357"/>
            <a:ext cx="7185382"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TRANSPORT EMISSIONS</a:t>
            </a:r>
          </a:p>
        </p:txBody>
      </p:sp>
      <p:sp>
        <p:nvSpPr>
          <p:cNvPr id="7" name="TextBox 6"/>
          <p:cNvSpPr txBox="1"/>
          <p:nvPr/>
        </p:nvSpPr>
        <p:spPr>
          <a:xfrm>
            <a:off x="156069" y="6154219"/>
            <a:ext cx="7192686"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source</a:t>
            </a:r>
          </a:p>
          <a:p>
            <a:r>
              <a:rPr lang="en-GB" sz="900" dirty="0" smtClean="0">
                <a:solidFill>
                  <a:prstClr val="white">
                    <a:lumMod val="50000"/>
                  </a:prstClr>
                </a:solidFill>
                <a:latin typeface="Arial" charset="0"/>
                <a:ea typeface="Arial" charset="0"/>
                <a:cs typeface="Arial" charset="0"/>
              </a:rPr>
              <a:t>GLA, </a:t>
            </a:r>
            <a:r>
              <a:rPr lang="en-GB" sz="900" dirty="0">
                <a:solidFill>
                  <a:prstClr val="white">
                    <a:lumMod val="50000"/>
                  </a:prstClr>
                </a:solidFill>
                <a:latin typeface="Arial" charset="0"/>
                <a:ea typeface="Arial" charset="0"/>
                <a:cs typeface="Arial" charset="0"/>
              </a:rPr>
              <a:t>2022. London Atmospheric Emissions Inventory (LAEI) 2019. Cars = petrol and diesel; LGV = light goods vehicles (vans and trucks up to 3,500 </a:t>
            </a:r>
            <a:r>
              <a:rPr lang="en-GB" sz="900" dirty="0" err="1">
                <a:solidFill>
                  <a:prstClr val="white">
                    <a:lumMod val="50000"/>
                  </a:prstClr>
                </a:solidFill>
                <a:latin typeface="Arial" charset="0"/>
                <a:ea typeface="Arial" charset="0"/>
                <a:cs typeface="Arial" charset="0"/>
              </a:rPr>
              <a:t>kgs</a:t>
            </a:r>
            <a:r>
              <a:rPr lang="en-GB" sz="900" dirty="0">
                <a:solidFill>
                  <a:prstClr val="white">
                    <a:lumMod val="50000"/>
                  </a:prstClr>
                </a:solidFill>
                <a:latin typeface="Arial" charset="0"/>
                <a:ea typeface="Arial" charset="0"/>
                <a:cs typeface="Arial" charset="0"/>
              </a:rPr>
              <a:t> carrying capacity; HGV = heavy goods vehicle (rigid &amp; articulated lorries, over 3,500 </a:t>
            </a:r>
            <a:r>
              <a:rPr lang="en-GB" sz="900" dirty="0" err="1">
                <a:solidFill>
                  <a:prstClr val="white">
                    <a:lumMod val="50000"/>
                  </a:prstClr>
                </a:solidFill>
                <a:latin typeface="Arial" charset="0"/>
                <a:ea typeface="Arial" charset="0"/>
                <a:cs typeface="Arial" charset="0"/>
              </a:rPr>
              <a:t>kgs</a:t>
            </a:r>
            <a:r>
              <a:rPr lang="en-GB" sz="900" dirty="0">
                <a:solidFill>
                  <a:prstClr val="white">
                    <a:lumMod val="50000"/>
                  </a:prstClr>
                </a:solidFill>
                <a:latin typeface="Arial" charset="0"/>
                <a:ea typeface="Arial" charset="0"/>
                <a:cs typeface="Arial" charset="0"/>
              </a:rPr>
              <a:t> carrying capacity).</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25</a:t>
            </a:fld>
            <a:endParaRPr lang="en-GB" sz="1000" dirty="0">
              <a:solidFill>
                <a:prstClr val="white">
                  <a:lumMod val="50000"/>
                </a:prstClr>
              </a:solidFill>
              <a:latin typeface="Arial" charset="0"/>
              <a:cs typeface="Arial" charset="0"/>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l="33472" t="25000" r="33056" b="18750"/>
          <a:stretch/>
        </p:blipFill>
        <p:spPr bwMode="auto">
          <a:xfrm>
            <a:off x="556770" y="4003921"/>
            <a:ext cx="1807781" cy="1850475"/>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3">
            <a:extLst>
              <a:ext uri="{28A0092B-C50C-407E-A947-70E740481C1C}">
                <a14:useLocalDpi xmlns:a14="http://schemas.microsoft.com/office/drawing/2010/main" val="0"/>
              </a:ext>
            </a:extLst>
          </a:blip>
          <a:srcRect l="32778" t="24075" r="32917" b="18749"/>
          <a:stretch/>
        </p:blipFill>
        <p:spPr bwMode="auto">
          <a:xfrm>
            <a:off x="3367719" y="4009224"/>
            <a:ext cx="1803729" cy="1845172"/>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l="31389" t="23316" r="31389" b="18178"/>
          <a:stretch/>
        </p:blipFill>
        <p:spPr bwMode="auto">
          <a:xfrm>
            <a:off x="6277824" y="4006572"/>
            <a:ext cx="1838872" cy="1845172"/>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5">
            <a:extLst>
              <a:ext uri="{28A0092B-C50C-407E-A947-70E740481C1C}">
                <a14:useLocalDpi xmlns:a14="http://schemas.microsoft.com/office/drawing/2010/main" val="0"/>
              </a:ext>
            </a:extLst>
          </a:blip>
          <a:srcRect l="25417" t="88657" r="24444" b="2778"/>
          <a:stretch/>
        </p:blipFill>
        <p:spPr bwMode="auto">
          <a:xfrm>
            <a:off x="3282485" y="5957238"/>
            <a:ext cx="2459968" cy="2453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7319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8111" y="1624474"/>
            <a:ext cx="8761968" cy="1891450"/>
          </a:xfrm>
        </p:spPr>
        <p:txBody>
          <a:bodyPr>
            <a:noAutofit/>
          </a:bodyPr>
          <a:lstStyle/>
          <a:p>
            <a:pPr marL="0" indent="0" defTabSz="914400">
              <a:spcBef>
                <a:spcPts val="0"/>
              </a:spcBef>
              <a:spcAft>
                <a:spcPts val="600"/>
              </a:spcAft>
              <a:buNone/>
            </a:pPr>
            <a:r>
              <a:rPr lang="en-GB" sz="1600" b="1" dirty="0"/>
              <a:t>Latest data on Southwark’s industrial and commercial air pollution comes from modelled yearly estimates for 2019.</a:t>
            </a:r>
          </a:p>
          <a:p>
            <a:pPr defTabSz="914400">
              <a:spcBef>
                <a:spcPts val="0"/>
              </a:spcBef>
              <a:spcAft>
                <a:spcPts val="600"/>
              </a:spcAft>
              <a:buFont typeface="Wingdings" panose="05000000000000000000" pitchFamily="2" charset="2"/>
              <a:buChar char="§"/>
            </a:pPr>
            <a:r>
              <a:rPr lang="en-GB" sz="1600" dirty="0"/>
              <a:t>Southwark’s industry- and commerce-related air pollution comes from a range of sources.</a:t>
            </a:r>
          </a:p>
          <a:p>
            <a:pPr lvl="1" defTabSz="914400">
              <a:spcBef>
                <a:spcPts val="0"/>
              </a:spcBef>
              <a:spcAft>
                <a:spcPts val="600"/>
              </a:spcAft>
              <a:buFont typeface="Courier New" panose="02070309020205020404" pitchFamily="49" charset="0"/>
              <a:buChar char="o"/>
            </a:pPr>
            <a:r>
              <a:rPr lang="en-GB" sz="1600" dirty="0"/>
              <a:t>NOx from industry and commercial sources totalled 355 tonnes in 2019; over four-fifths (83%) of this was from heat and power generation, almost all (88%) related to gas combustion.</a:t>
            </a:r>
          </a:p>
          <a:p>
            <a:pPr lvl="1" defTabSz="914400">
              <a:spcBef>
                <a:spcPts val="0"/>
              </a:spcBef>
              <a:spcAft>
                <a:spcPts val="600"/>
              </a:spcAft>
              <a:buFont typeface="Courier New" panose="02070309020205020404" pitchFamily="49" charset="0"/>
              <a:buChar char="o"/>
            </a:pPr>
            <a:r>
              <a:rPr lang="en-GB" sz="1600" dirty="0"/>
              <a:t>Industry and commerce produced 33 tonnes of PM</a:t>
            </a:r>
            <a:r>
              <a:rPr lang="en-GB" sz="1600" baseline="-25000" dirty="0"/>
              <a:t>2.5</a:t>
            </a:r>
            <a:r>
              <a:rPr lang="en-GB" sz="1600" dirty="0"/>
              <a:t> (mainly from commercial cooking) and 73 tonnes of PM</a:t>
            </a:r>
            <a:r>
              <a:rPr lang="en-GB" sz="1600" baseline="-25000" dirty="0"/>
              <a:t>10</a:t>
            </a:r>
            <a:r>
              <a:rPr lang="en-GB" sz="1600" dirty="0"/>
              <a:t> (mainly from construction dust) in 2019.</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Southwark’s industrial and commercial air pollution is largely due to gas-fuelled heat/power, cooking and construction dust</a:t>
            </a:r>
          </a:p>
        </p:txBody>
      </p:sp>
      <p:sp>
        <p:nvSpPr>
          <p:cNvPr id="4" name="TextBox 3"/>
          <p:cNvSpPr txBox="1"/>
          <p:nvPr/>
        </p:nvSpPr>
        <p:spPr>
          <a:xfrm>
            <a:off x="216614" y="1202357"/>
            <a:ext cx="8420788"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INDUSTRIAL &amp; COMMERCIAL EMISSIONS</a:t>
            </a:r>
          </a:p>
        </p:txBody>
      </p:sp>
      <p:sp>
        <p:nvSpPr>
          <p:cNvPr id="7" name="TextBox 6"/>
          <p:cNvSpPr txBox="1"/>
          <p:nvPr/>
        </p:nvSpPr>
        <p:spPr>
          <a:xfrm>
            <a:off x="156069" y="6354274"/>
            <a:ext cx="7192686" cy="369332"/>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source</a:t>
            </a:r>
          </a:p>
          <a:p>
            <a:r>
              <a:rPr lang="en-GB" sz="900" dirty="0" smtClean="0">
                <a:solidFill>
                  <a:prstClr val="white">
                    <a:lumMod val="50000"/>
                  </a:prstClr>
                </a:solidFill>
                <a:latin typeface="Arial" charset="0"/>
                <a:ea typeface="Arial" charset="0"/>
                <a:cs typeface="Arial" charset="0"/>
              </a:rPr>
              <a:t>GLA, 2022</a:t>
            </a:r>
            <a:r>
              <a:rPr lang="en-GB" sz="900" dirty="0">
                <a:solidFill>
                  <a:prstClr val="white">
                    <a:lumMod val="50000"/>
                  </a:prstClr>
                </a:solidFill>
                <a:latin typeface="Arial" charset="0"/>
                <a:ea typeface="Arial" charset="0"/>
                <a:cs typeface="Arial" charset="0"/>
              </a:rPr>
              <a:t>. London Atmospheric Emissions Inventory (LAEI) 2019. </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26</a:t>
            </a:fld>
            <a:endParaRPr lang="en-GB" sz="1000" dirty="0">
              <a:solidFill>
                <a:prstClr val="white">
                  <a:lumMod val="50000"/>
                </a:prstClr>
              </a:solidFill>
              <a:latin typeface="Arial" charset="0"/>
              <a:cs typeface="Arial" charset="0"/>
            </a:endParaRPr>
          </a:p>
        </p:txBody>
      </p:sp>
      <p:pic>
        <p:nvPicPr>
          <p:cNvPr id="11" name="Picture 10"/>
          <p:cNvPicPr/>
          <p:nvPr/>
        </p:nvPicPr>
        <p:blipFill rotWithShape="1">
          <a:blip r:embed="rId2">
            <a:extLst>
              <a:ext uri="{28A0092B-C50C-407E-A947-70E740481C1C}">
                <a14:useLocalDpi xmlns:a14="http://schemas.microsoft.com/office/drawing/2010/main" val="0"/>
              </a:ext>
            </a:extLst>
          </a:blip>
          <a:srcRect l="28056" t="12731" r="29305" b="15046"/>
          <a:stretch/>
        </p:blipFill>
        <p:spPr bwMode="auto">
          <a:xfrm>
            <a:off x="556121" y="4001317"/>
            <a:ext cx="1873012" cy="1853079"/>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rotWithShape="1">
          <a:blip r:embed="rId3">
            <a:extLst>
              <a:ext uri="{28A0092B-C50C-407E-A947-70E740481C1C}">
                <a14:useLocalDpi xmlns:a14="http://schemas.microsoft.com/office/drawing/2010/main" val="0"/>
              </a:ext>
            </a:extLst>
          </a:blip>
          <a:srcRect l="30688" t="19421" r="30791" b="27260"/>
          <a:stretch/>
        </p:blipFill>
        <p:spPr bwMode="auto">
          <a:xfrm>
            <a:off x="6254592" y="4011148"/>
            <a:ext cx="1874957" cy="1853079"/>
          </a:xfrm>
          <a:prstGeom prst="rect">
            <a:avLst/>
          </a:prstGeom>
          <a:noFill/>
          <a:ln>
            <a:noFill/>
          </a:ln>
          <a:extLst>
            <a:ext uri="{53640926-AAD7-44D8-BBD7-CCE9431645EC}">
              <a14:shadowObscured xmlns:a14="http://schemas.microsoft.com/office/drawing/2010/main"/>
            </a:ext>
          </a:extLst>
        </p:spPr>
      </p:pic>
      <p:pic>
        <p:nvPicPr>
          <p:cNvPr id="16" name="Picture 15"/>
          <p:cNvPicPr/>
          <p:nvPr/>
        </p:nvPicPr>
        <p:blipFill rotWithShape="1">
          <a:blip r:embed="rId4">
            <a:extLst>
              <a:ext uri="{28A0092B-C50C-407E-A947-70E740481C1C}">
                <a14:useLocalDpi xmlns:a14="http://schemas.microsoft.com/office/drawing/2010/main" val="0"/>
              </a:ext>
            </a:extLst>
          </a:blip>
          <a:srcRect l="2207" t="78390" r="9708" b="3249"/>
          <a:stretch/>
        </p:blipFill>
        <p:spPr bwMode="auto">
          <a:xfrm>
            <a:off x="2900299" y="5894713"/>
            <a:ext cx="2614298" cy="478235"/>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rotWithShape="1">
          <a:blip r:embed="rId5">
            <a:extLst>
              <a:ext uri="{28A0092B-C50C-407E-A947-70E740481C1C}">
                <a14:useLocalDpi xmlns:a14="http://schemas.microsoft.com/office/drawing/2010/main" val="0"/>
              </a:ext>
            </a:extLst>
          </a:blip>
          <a:srcRect l="35537" t="17821" r="31031" b="35845"/>
          <a:stretch/>
        </p:blipFill>
        <p:spPr bwMode="auto">
          <a:xfrm>
            <a:off x="3332246" y="4027223"/>
            <a:ext cx="1822590" cy="18519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0151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61160" y="1706552"/>
            <a:ext cx="2991264" cy="4417961"/>
          </a:xfrm>
        </p:spPr>
        <p:txBody>
          <a:bodyPr>
            <a:noAutofit/>
          </a:bodyPr>
          <a:lstStyle/>
          <a:p>
            <a:pPr marL="0" indent="0" defTabSz="914400">
              <a:spcBef>
                <a:spcPts val="0"/>
              </a:spcBef>
              <a:spcAft>
                <a:spcPts val="600"/>
              </a:spcAft>
              <a:buNone/>
            </a:pPr>
            <a:r>
              <a:rPr lang="en-GB" sz="1600" b="1" dirty="0" smtClean="0"/>
              <a:t>Soon, all of Southwark will be </a:t>
            </a:r>
            <a:r>
              <a:rPr lang="en-GB" sz="1600" b="1" dirty="0"/>
              <a:t>designated an Air Quality Management Area (AQMA).</a:t>
            </a:r>
          </a:p>
          <a:p>
            <a:pPr defTabSz="914400">
              <a:spcBef>
                <a:spcPts val="0"/>
              </a:spcBef>
              <a:spcAft>
                <a:spcPts val="600"/>
              </a:spcAft>
              <a:buFont typeface="Wingdings" panose="05000000000000000000" pitchFamily="2" charset="2"/>
              <a:buChar char="§"/>
            </a:pPr>
            <a:r>
              <a:rPr lang="en-GB" sz="1600" dirty="0" smtClean="0"/>
              <a:t>Currently, t</a:t>
            </a:r>
            <a:r>
              <a:rPr lang="en-GB" sz="1600" dirty="0" smtClean="0"/>
              <a:t>his </a:t>
            </a:r>
            <a:r>
              <a:rPr lang="en-GB" sz="1600" dirty="0"/>
              <a:t>area comprises the whole borough north of the South Circular Road.</a:t>
            </a:r>
          </a:p>
          <a:p>
            <a:pPr defTabSz="914400">
              <a:spcBef>
                <a:spcPts val="0"/>
              </a:spcBef>
              <a:spcAft>
                <a:spcPts val="600"/>
              </a:spcAft>
              <a:buFont typeface="Wingdings" panose="05000000000000000000" pitchFamily="2" charset="2"/>
              <a:buChar char="§"/>
            </a:pPr>
            <a:r>
              <a:rPr lang="en-GB" sz="1600" dirty="0"/>
              <a:t>AQMAs are mandatory in localities where national air quality improvement objectives are at risk.</a:t>
            </a:r>
          </a:p>
          <a:p>
            <a:pPr defTabSz="914400">
              <a:spcBef>
                <a:spcPts val="0"/>
              </a:spcBef>
              <a:spcAft>
                <a:spcPts val="600"/>
              </a:spcAft>
              <a:buFont typeface="Wingdings" panose="05000000000000000000" pitchFamily="2" charset="2"/>
              <a:buChar char="§"/>
            </a:pPr>
            <a:r>
              <a:rPr lang="en-GB" sz="1600" dirty="0"/>
              <a:t>The AQMA </a:t>
            </a:r>
            <a:r>
              <a:rPr lang="en-GB" sz="1600" dirty="0" smtClean="0"/>
              <a:t>will be extended </a:t>
            </a:r>
            <a:r>
              <a:rPr lang="en-GB" sz="1600" dirty="0" smtClean="0"/>
              <a:t>to cover the </a:t>
            </a:r>
            <a:r>
              <a:rPr lang="en-GB" sz="1600" dirty="0"/>
              <a:t>whole </a:t>
            </a:r>
            <a:r>
              <a:rPr lang="en-GB" sz="1600" dirty="0" smtClean="0"/>
              <a:t>borough from January </a:t>
            </a:r>
            <a:r>
              <a:rPr lang="en-GB" sz="1600" dirty="0" smtClean="0"/>
              <a:t>2023.</a:t>
            </a:r>
            <a:endParaRPr lang="en-GB" sz="1600" dirty="0"/>
          </a:p>
          <a:p>
            <a:pPr defTabSz="914400">
              <a:spcBef>
                <a:spcPts val="0"/>
              </a:spcBef>
              <a:spcAft>
                <a:spcPts val="600"/>
              </a:spcAft>
              <a:buFont typeface="Wingdings" panose="05000000000000000000" pitchFamily="2" charset="2"/>
              <a:buChar char="§"/>
            </a:pPr>
            <a:endParaRPr lang="en-GB" sz="1600" dirty="0"/>
          </a:p>
        </p:txBody>
      </p:sp>
      <p:sp>
        <p:nvSpPr>
          <p:cNvPr id="2" name="Title 1"/>
          <p:cNvSpPr>
            <a:spLocks noGrp="1"/>
          </p:cNvSpPr>
          <p:nvPr>
            <p:ph type="title"/>
          </p:nvPr>
        </p:nvSpPr>
        <p:spPr>
          <a:xfrm>
            <a:off x="231961" y="247285"/>
            <a:ext cx="8008150" cy="955072"/>
          </a:xfrm>
        </p:spPr>
        <p:txBody>
          <a:bodyPr>
            <a:noAutofit/>
          </a:bodyPr>
          <a:lstStyle/>
          <a:p>
            <a:r>
              <a:rPr lang="en-GB" sz="2400" spc="-70" dirty="0">
                <a:solidFill>
                  <a:srgbClr val="0070C0"/>
                </a:solidFill>
              </a:rPr>
              <a:t>Since 2003, most of Southwark has been designated an Air Quality Management </a:t>
            </a:r>
            <a:r>
              <a:rPr lang="en-GB" sz="2400" spc="-70" dirty="0" smtClean="0">
                <a:solidFill>
                  <a:srgbClr val="0070C0"/>
                </a:solidFill>
              </a:rPr>
              <a:t>Area. From 2023, this will extend to the whole borough</a:t>
            </a:r>
            <a:endParaRPr lang="en-GB" sz="2400" spc="-70" dirty="0">
              <a:solidFill>
                <a:srgbClr val="0070C0"/>
              </a:solidFill>
            </a:endParaRPr>
          </a:p>
        </p:txBody>
      </p:sp>
      <p:sp>
        <p:nvSpPr>
          <p:cNvPr id="4" name="TextBox 3"/>
          <p:cNvSpPr txBox="1"/>
          <p:nvPr/>
        </p:nvSpPr>
        <p:spPr>
          <a:xfrm>
            <a:off x="216614" y="1202357"/>
            <a:ext cx="8635810"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SOUTHWARK AIR QUALITY MANAGEMENT AREA</a:t>
            </a:r>
          </a:p>
        </p:txBody>
      </p:sp>
      <p:sp>
        <p:nvSpPr>
          <p:cNvPr id="7" name="TextBox 6"/>
          <p:cNvSpPr txBox="1"/>
          <p:nvPr/>
        </p:nvSpPr>
        <p:spPr>
          <a:xfrm>
            <a:off x="182801" y="6305812"/>
            <a:ext cx="6581423"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sources</a:t>
            </a:r>
          </a:p>
          <a:p>
            <a:r>
              <a:rPr lang="en-GB" sz="900" dirty="0">
                <a:solidFill>
                  <a:prstClr val="white">
                    <a:lumMod val="50000"/>
                  </a:prstClr>
                </a:solidFill>
                <a:latin typeface="Arial" charset="0"/>
                <a:ea typeface="Arial" charset="0"/>
                <a:cs typeface="Arial" charset="0"/>
              </a:rPr>
              <a:t>Southwark </a:t>
            </a:r>
            <a:r>
              <a:rPr lang="en-GB" sz="900" dirty="0" smtClean="0">
                <a:solidFill>
                  <a:prstClr val="white">
                    <a:lumMod val="50000"/>
                  </a:prstClr>
                </a:solidFill>
                <a:latin typeface="Arial" charset="0"/>
                <a:ea typeface="Arial" charset="0"/>
                <a:cs typeface="Arial" charset="0"/>
              </a:rPr>
              <a:t>Council, </a:t>
            </a:r>
            <a:r>
              <a:rPr lang="en-GB" sz="900" dirty="0">
                <a:solidFill>
                  <a:prstClr val="white">
                    <a:lumMod val="50000"/>
                  </a:prstClr>
                </a:solidFill>
                <a:latin typeface="Arial" charset="0"/>
                <a:ea typeface="Arial" charset="0"/>
                <a:cs typeface="Arial" charset="0"/>
              </a:rPr>
              <a:t>2021. Southwark Air Quality Annual Status Report 2020.</a:t>
            </a:r>
          </a:p>
          <a:p>
            <a:r>
              <a:rPr lang="en-GB" sz="900" dirty="0" smtClean="0">
                <a:solidFill>
                  <a:prstClr val="white">
                    <a:lumMod val="50000"/>
                  </a:prstClr>
                </a:solidFill>
                <a:latin typeface="Arial" charset="0"/>
                <a:ea typeface="Arial" charset="0"/>
                <a:cs typeface="Arial" charset="0"/>
              </a:rPr>
              <a:t>GLA, 2022</a:t>
            </a:r>
            <a:r>
              <a:rPr lang="en-GB" sz="900" dirty="0">
                <a:solidFill>
                  <a:prstClr val="white">
                    <a:lumMod val="50000"/>
                  </a:prstClr>
                </a:solidFill>
                <a:latin typeface="Arial" charset="0"/>
                <a:ea typeface="Arial" charset="0"/>
                <a:cs typeface="Arial" charset="0"/>
              </a:rPr>
              <a:t>. Air Quality in Southwark: A Guide for Public Health Professionals.</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27</a:t>
            </a:fld>
            <a:endParaRPr lang="en-GB" sz="1000" dirty="0">
              <a:solidFill>
                <a:prstClr val="white">
                  <a:lumMod val="50000"/>
                </a:prstClr>
              </a:solidFill>
              <a:latin typeface="Arial" charset="0"/>
              <a:cs typeface="Arial" charset="0"/>
            </a:endParaRPr>
          </a:p>
        </p:txBody>
      </p:sp>
      <p:pic>
        <p:nvPicPr>
          <p:cNvPr id="8" name="Picture 7" descr="AQMA_2003"/>
          <p:cNvPicPr/>
          <p:nvPr/>
        </p:nvPicPr>
        <p:blipFill rotWithShape="1">
          <a:blip r:embed="rId2">
            <a:extLst>
              <a:ext uri="{28A0092B-C50C-407E-A947-70E740481C1C}">
                <a14:useLocalDpi xmlns:a14="http://schemas.microsoft.com/office/drawing/2010/main" val="0"/>
              </a:ext>
            </a:extLst>
          </a:blip>
          <a:srcRect l="17063" t="4967" r="15122" b="11441"/>
          <a:stretch/>
        </p:blipFill>
        <p:spPr bwMode="auto">
          <a:xfrm>
            <a:off x="2431697" y="1706552"/>
            <a:ext cx="2584231" cy="4417961"/>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1974796" y="5476286"/>
            <a:ext cx="913802" cy="369332"/>
          </a:xfrm>
          <a:prstGeom prst="rect">
            <a:avLst/>
          </a:prstGeom>
          <a:noFill/>
          <a:ln w="25400">
            <a:solidFill>
              <a:srgbClr val="0065BD"/>
            </a:solidFill>
          </a:ln>
        </p:spPr>
        <p:txBody>
          <a:bodyPr wrap="square" rtlCol="0">
            <a:spAutoFit/>
          </a:bodyPr>
          <a:lstStyle/>
          <a:p>
            <a:r>
              <a:rPr lang="en-GB" sz="900" dirty="0">
                <a:solidFill>
                  <a:schemeClr val="tx1">
                    <a:lumMod val="50000"/>
                    <a:lumOff val="50000"/>
                  </a:schemeClr>
                </a:solidFill>
                <a:latin typeface="Arial" panose="020B0604020202020204" pitchFamily="34" charset="0"/>
              </a:rPr>
              <a:t>South Circular Road</a:t>
            </a:r>
          </a:p>
        </p:txBody>
      </p:sp>
      <p:cxnSp>
        <p:nvCxnSpPr>
          <p:cNvPr id="9" name="Straight Arrow Connector 8"/>
          <p:cNvCxnSpPr>
            <a:cxnSpLocks/>
          </p:cNvCxnSpPr>
          <p:nvPr/>
        </p:nvCxnSpPr>
        <p:spPr>
          <a:xfrm flipV="1">
            <a:off x="2888598" y="5018442"/>
            <a:ext cx="559228" cy="457844"/>
          </a:xfrm>
          <a:prstGeom prst="straightConnector1">
            <a:avLst/>
          </a:prstGeom>
          <a:ln>
            <a:solidFill>
              <a:srgbClr val="0065BD"/>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807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57185" y="1692928"/>
            <a:ext cx="2739775" cy="4513678"/>
          </a:xfrm>
        </p:spPr>
        <p:txBody>
          <a:bodyPr>
            <a:noAutofit/>
          </a:bodyPr>
          <a:lstStyle/>
          <a:p>
            <a:pPr marL="0" indent="0" defTabSz="914400">
              <a:spcBef>
                <a:spcPts val="0"/>
              </a:spcBef>
              <a:spcAft>
                <a:spcPts val="600"/>
              </a:spcAft>
              <a:buNone/>
            </a:pPr>
            <a:r>
              <a:rPr lang="en-GB" sz="1600" b="1" dirty="0"/>
              <a:t>Southwark’s seven Air Quality Focus Areas (AQFAs) are located in the north and centre of the borough.</a:t>
            </a:r>
          </a:p>
          <a:p>
            <a:pPr defTabSz="914400">
              <a:spcBef>
                <a:spcPts val="0"/>
              </a:spcBef>
              <a:spcAft>
                <a:spcPts val="600"/>
              </a:spcAft>
              <a:buFont typeface="Wingdings" panose="05000000000000000000" pitchFamily="2" charset="2"/>
              <a:buChar char="§"/>
            </a:pPr>
            <a:r>
              <a:rPr lang="en-GB" sz="1500" dirty="0"/>
              <a:t>AQFAs are identified areas of acute personal air pollution exposure, based on excessive emission levels plus high footfall.</a:t>
            </a:r>
          </a:p>
          <a:p>
            <a:pPr defTabSz="914400">
              <a:spcBef>
                <a:spcPts val="0"/>
              </a:spcBef>
              <a:spcAft>
                <a:spcPts val="600"/>
              </a:spcAft>
              <a:buFont typeface="Wingdings" panose="05000000000000000000" pitchFamily="2" charset="2"/>
              <a:buChar char="§"/>
            </a:pPr>
            <a:r>
              <a:rPr lang="en-GB" sz="1500" dirty="0"/>
              <a:t>Southwark’s AQFAs have been in place since 2013.</a:t>
            </a:r>
          </a:p>
          <a:p>
            <a:pPr defTabSz="914400">
              <a:spcBef>
                <a:spcPts val="0"/>
              </a:spcBef>
              <a:spcAft>
                <a:spcPts val="600"/>
              </a:spcAft>
              <a:buFont typeface="Wingdings" panose="05000000000000000000" pitchFamily="2" charset="2"/>
              <a:buChar char="§"/>
            </a:pPr>
            <a:r>
              <a:rPr lang="en-GB" sz="1500" dirty="0"/>
              <a:t>Each has specific objectives to reduce emissions and/or pollution exposure.</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Southwark has seven Air Quality Focus Areas, with specific objectives targeting air pollution levels and exposure</a:t>
            </a:r>
          </a:p>
        </p:txBody>
      </p:sp>
      <p:sp>
        <p:nvSpPr>
          <p:cNvPr id="4" name="TextBox 3"/>
          <p:cNvSpPr txBox="1"/>
          <p:nvPr/>
        </p:nvSpPr>
        <p:spPr>
          <a:xfrm>
            <a:off x="216614" y="1202357"/>
            <a:ext cx="8635810"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SOUTHWARK AIR QUALITY FOCUS AREAS</a:t>
            </a:r>
          </a:p>
        </p:txBody>
      </p:sp>
      <p:sp>
        <p:nvSpPr>
          <p:cNvPr id="7" name="TextBox 6"/>
          <p:cNvSpPr txBox="1"/>
          <p:nvPr/>
        </p:nvSpPr>
        <p:spPr>
          <a:xfrm>
            <a:off x="255942" y="6133606"/>
            <a:ext cx="6581423" cy="6463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sources</a:t>
            </a:r>
          </a:p>
          <a:p>
            <a:r>
              <a:rPr lang="en-GB" sz="900" dirty="0">
                <a:solidFill>
                  <a:prstClr val="white">
                    <a:lumMod val="50000"/>
                  </a:prstClr>
                </a:solidFill>
                <a:latin typeface="Arial" charset="0"/>
                <a:ea typeface="Arial" charset="0"/>
                <a:cs typeface="Arial" charset="0"/>
              </a:rPr>
              <a:t>Southwark </a:t>
            </a:r>
            <a:r>
              <a:rPr lang="en-GB" sz="900" dirty="0" smtClean="0">
                <a:solidFill>
                  <a:prstClr val="white">
                    <a:lumMod val="50000"/>
                  </a:prstClr>
                </a:solidFill>
                <a:latin typeface="Arial" charset="0"/>
                <a:ea typeface="Arial" charset="0"/>
                <a:cs typeface="Arial" charset="0"/>
              </a:rPr>
              <a:t>Council, </a:t>
            </a:r>
            <a:r>
              <a:rPr lang="en-GB" sz="900" dirty="0">
                <a:solidFill>
                  <a:prstClr val="white">
                    <a:lumMod val="50000"/>
                  </a:prstClr>
                </a:solidFill>
                <a:latin typeface="Arial" charset="0"/>
                <a:ea typeface="Arial" charset="0"/>
                <a:cs typeface="Arial" charset="0"/>
              </a:rPr>
              <a:t>2021. Southwark Air Quality Annual Status Report 2020. Map coloration indicates 2016 NO</a:t>
            </a:r>
            <a:r>
              <a:rPr lang="en-GB" sz="900" baseline="-25000" dirty="0">
                <a:solidFill>
                  <a:prstClr val="white">
                    <a:lumMod val="50000"/>
                  </a:prstClr>
                </a:solidFill>
                <a:latin typeface="Arial" charset="0"/>
                <a:ea typeface="Arial" charset="0"/>
                <a:cs typeface="Arial" charset="0"/>
              </a:rPr>
              <a:t>2</a:t>
            </a:r>
            <a:r>
              <a:rPr lang="en-GB" sz="900" dirty="0">
                <a:solidFill>
                  <a:prstClr val="white">
                    <a:lumMod val="50000"/>
                  </a:prstClr>
                </a:solidFill>
                <a:latin typeface="Arial" charset="0"/>
                <a:ea typeface="Arial" charset="0"/>
                <a:cs typeface="Arial" charset="0"/>
              </a:rPr>
              <a:t> levels; this data is replaced by 2019 NO</a:t>
            </a:r>
            <a:r>
              <a:rPr lang="en-GB" sz="900" baseline="-25000" dirty="0">
                <a:solidFill>
                  <a:prstClr val="white">
                    <a:lumMod val="50000"/>
                  </a:prstClr>
                </a:solidFill>
                <a:latin typeface="Arial" charset="0"/>
                <a:ea typeface="Arial" charset="0"/>
                <a:cs typeface="Arial" charset="0"/>
              </a:rPr>
              <a:t>2</a:t>
            </a:r>
            <a:r>
              <a:rPr lang="en-GB" sz="900" dirty="0">
                <a:solidFill>
                  <a:prstClr val="white">
                    <a:lumMod val="50000"/>
                  </a:prstClr>
                </a:solidFill>
                <a:latin typeface="Arial" charset="0"/>
                <a:ea typeface="Arial" charset="0"/>
                <a:cs typeface="Arial" charset="0"/>
              </a:rPr>
              <a:t> data shown elsewhere in the current report.</a:t>
            </a:r>
          </a:p>
          <a:p>
            <a:r>
              <a:rPr lang="en-GB" sz="900" dirty="0" smtClean="0">
                <a:solidFill>
                  <a:prstClr val="white">
                    <a:lumMod val="50000"/>
                  </a:prstClr>
                </a:solidFill>
                <a:latin typeface="Arial" charset="0"/>
                <a:ea typeface="Arial" charset="0"/>
                <a:cs typeface="Arial" charset="0"/>
              </a:rPr>
              <a:t>GLA, </a:t>
            </a:r>
            <a:r>
              <a:rPr lang="en-GB" sz="900" dirty="0">
                <a:solidFill>
                  <a:prstClr val="white">
                    <a:lumMod val="50000"/>
                  </a:prstClr>
                </a:solidFill>
                <a:latin typeface="Arial" charset="0"/>
                <a:ea typeface="Arial" charset="0"/>
                <a:cs typeface="Arial" charset="0"/>
              </a:rPr>
              <a:t>2022. Air Quality in Southwark: A Guide for Public Health Professionals.</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28</a:t>
            </a:fld>
            <a:endParaRPr lang="en-GB" sz="1000" dirty="0">
              <a:solidFill>
                <a:prstClr val="white">
                  <a:lumMod val="50000"/>
                </a:prstClr>
              </a:solidFill>
              <a:latin typeface="Arial" charset="0"/>
              <a:cs typeface="Arial" charset="0"/>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l="25333" t="12508" r="41586" b="7864"/>
          <a:stretch/>
        </p:blipFill>
        <p:spPr bwMode="auto">
          <a:xfrm>
            <a:off x="2021320" y="2086387"/>
            <a:ext cx="2397378" cy="4047219"/>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648679" y="2929730"/>
            <a:ext cx="950793" cy="646331"/>
          </a:xfrm>
          <a:prstGeom prst="rect">
            <a:avLst/>
          </a:prstGeom>
          <a:noFill/>
          <a:ln w="25400">
            <a:solidFill>
              <a:srgbClr val="0065BD"/>
            </a:solidFill>
          </a:ln>
        </p:spPr>
        <p:txBody>
          <a:bodyPr wrap="square" rtlCol="0">
            <a:spAutoFit/>
          </a:bodyPr>
          <a:lstStyle/>
          <a:p>
            <a:r>
              <a:rPr lang="en-GB" sz="900" dirty="0">
                <a:solidFill>
                  <a:schemeClr val="tx1">
                    <a:lumMod val="65000"/>
                    <a:lumOff val="35000"/>
                  </a:schemeClr>
                </a:solidFill>
                <a:latin typeface="Arial" panose="020B0604020202020204" pitchFamily="34" charset="0"/>
                <a:cs typeface="Arial" panose="020B0604020202020204" pitchFamily="34" charset="0"/>
              </a:rPr>
              <a:t>A2 Old Kent Rd from East St to Trafalgar Av</a:t>
            </a:r>
          </a:p>
        </p:txBody>
      </p:sp>
      <p:cxnSp>
        <p:nvCxnSpPr>
          <p:cNvPr id="11" name="Straight Arrow Connector 10"/>
          <p:cNvCxnSpPr/>
          <p:nvPr/>
        </p:nvCxnSpPr>
        <p:spPr>
          <a:xfrm flipH="1">
            <a:off x="3220010" y="3153103"/>
            <a:ext cx="1420674" cy="0"/>
          </a:xfrm>
          <a:prstGeom prst="straightConnector1">
            <a:avLst/>
          </a:prstGeom>
          <a:ln w="254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8679" y="2540264"/>
            <a:ext cx="1012298" cy="784830"/>
          </a:xfrm>
          <a:prstGeom prst="rect">
            <a:avLst/>
          </a:prstGeom>
          <a:noFill/>
          <a:ln w="25400">
            <a:solidFill>
              <a:srgbClr val="0065BD"/>
            </a:solidFill>
          </a:ln>
        </p:spPr>
        <p:txBody>
          <a:bodyPr wrap="square" rtlCol="0">
            <a:spAutoFit/>
          </a:bodyPr>
          <a:lstStyle/>
          <a:p>
            <a:r>
              <a:rPr lang="en-GB" sz="900" dirty="0">
                <a:solidFill>
                  <a:schemeClr val="tx1">
                    <a:lumMod val="65000"/>
                    <a:lumOff val="35000"/>
                  </a:schemeClr>
                </a:solidFill>
                <a:latin typeface="Arial" panose="020B0604020202020204" pitchFamily="34" charset="0"/>
                <a:cs typeface="Arial" panose="020B0604020202020204" pitchFamily="34" charset="0"/>
              </a:rPr>
              <a:t>Elephant &amp; Castle to St George's Circus and Kennington Lane</a:t>
            </a:r>
          </a:p>
        </p:txBody>
      </p:sp>
      <p:cxnSp>
        <p:nvCxnSpPr>
          <p:cNvPr id="16" name="Straight Arrow Connector 15"/>
          <p:cNvCxnSpPr>
            <a:stCxn id="14" idx="3"/>
          </p:cNvCxnSpPr>
          <p:nvPr/>
        </p:nvCxnSpPr>
        <p:spPr>
          <a:xfrm flipV="1">
            <a:off x="1640977" y="2905133"/>
            <a:ext cx="530705" cy="27546"/>
          </a:xfrm>
          <a:prstGeom prst="straightConnector1">
            <a:avLst/>
          </a:prstGeom>
          <a:ln>
            <a:solidFill>
              <a:srgbClr val="0065BD"/>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 name="Picture 16"/>
          <p:cNvPicPr/>
          <p:nvPr/>
        </p:nvPicPr>
        <p:blipFill rotWithShape="1">
          <a:blip r:embed="rId2">
            <a:extLst>
              <a:ext uri="{28A0092B-C50C-407E-A947-70E740481C1C}">
                <a14:useLocalDpi xmlns:a14="http://schemas.microsoft.com/office/drawing/2010/main" val="0"/>
              </a:ext>
            </a:extLst>
          </a:blip>
          <a:srcRect l="82909" t="10396" r="1880" b="33063"/>
          <a:stretch/>
        </p:blipFill>
        <p:spPr bwMode="auto">
          <a:xfrm>
            <a:off x="4612218" y="3831594"/>
            <a:ext cx="938530" cy="2451100"/>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725214" y="1653600"/>
            <a:ext cx="1996965" cy="230832"/>
          </a:xfrm>
          <a:prstGeom prst="rect">
            <a:avLst/>
          </a:prstGeom>
          <a:noFill/>
          <a:ln w="25400">
            <a:solidFill>
              <a:srgbClr val="0065BD"/>
            </a:solidFill>
          </a:ln>
        </p:spPr>
        <p:txBody>
          <a:bodyPr wrap="square" rtlCol="0">
            <a:spAutoFit/>
          </a:bodyPr>
          <a:lstStyle/>
          <a:p>
            <a:r>
              <a:rPr lang="en-GB" sz="900" dirty="0">
                <a:solidFill>
                  <a:schemeClr val="tx1">
                    <a:lumMod val="65000"/>
                    <a:lumOff val="35000"/>
                  </a:schemeClr>
                </a:solidFill>
                <a:latin typeface="Arial" panose="020B0604020202020204" pitchFamily="34" charset="0"/>
                <a:cs typeface="Arial" panose="020B0604020202020204" pitchFamily="34" charset="0"/>
              </a:rPr>
              <a:t>London Bridge at Borough High St</a:t>
            </a:r>
          </a:p>
        </p:txBody>
      </p:sp>
      <p:cxnSp>
        <p:nvCxnSpPr>
          <p:cNvPr id="23" name="Straight Arrow Connector 22"/>
          <p:cNvCxnSpPr/>
          <p:nvPr/>
        </p:nvCxnSpPr>
        <p:spPr>
          <a:xfrm>
            <a:off x="2255332" y="1869462"/>
            <a:ext cx="361608" cy="524203"/>
          </a:xfrm>
          <a:prstGeom prst="straightConnector1">
            <a:avLst/>
          </a:prstGeom>
          <a:ln>
            <a:solidFill>
              <a:srgbClr val="0065BD"/>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983148" y="1932000"/>
            <a:ext cx="950793" cy="923330"/>
          </a:xfrm>
          <a:prstGeom prst="rect">
            <a:avLst/>
          </a:prstGeom>
          <a:noFill/>
          <a:ln w="25400">
            <a:solidFill>
              <a:srgbClr val="0065BD"/>
            </a:solidFill>
          </a:ln>
        </p:spPr>
        <p:txBody>
          <a:bodyPr wrap="square" rtlCol="0">
            <a:spAutoFit/>
          </a:bodyPr>
          <a:lstStyle/>
          <a:p>
            <a:r>
              <a:rPr lang="en-GB" sz="900" dirty="0">
                <a:solidFill>
                  <a:schemeClr val="tx1">
                    <a:lumMod val="65000"/>
                    <a:lumOff val="35000"/>
                  </a:schemeClr>
                </a:solidFill>
                <a:latin typeface="Arial" panose="020B0604020202020204" pitchFamily="34" charset="0"/>
                <a:cs typeface="Arial" panose="020B0604020202020204" pitchFamily="34" charset="0"/>
              </a:rPr>
              <a:t>Lower Road / A200 Surrey Quays / </a:t>
            </a:r>
            <a:r>
              <a:rPr lang="en-GB" sz="900" dirty="0" err="1">
                <a:solidFill>
                  <a:schemeClr val="tx1">
                    <a:lumMod val="65000"/>
                    <a:lumOff val="35000"/>
                  </a:schemeClr>
                </a:solidFill>
                <a:latin typeface="Arial" panose="020B0604020202020204" pitchFamily="34" charset="0"/>
                <a:cs typeface="Arial" panose="020B0604020202020204" pitchFamily="34" charset="0"/>
              </a:rPr>
              <a:t>Rotherine</a:t>
            </a:r>
            <a:r>
              <a:rPr lang="en-GB" sz="900" dirty="0">
                <a:solidFill>
                  <a:schemeClr val="tx1">
                    <a:lumMod val="65000"/>
                    <a:lumOff val="35000"/>
                  </a:schemeClr>
                </a:solidFill>
                <a:latin typeface="Arial" panose="020B0604020202020204" pitchFamily="34" charset="0"/>
                <a:cs typeface="Arial" panose="020B0604020202020204" pitchFamily="34" charset="0"/>
              </a:rPr>
              <a:t> Old Rd / </a:t>
            </a:r>
            <a:r>
              <a:rPr lang="en-GB" sz="900" dirty="0" err="1">
                <a:solidFill>
                  <a:schemeClr val="tx1">
                    <a:lumMod val="65000"/>
                    <a:lumOff val="35000"/>
                  </a:schemeClr>
                </a:solidFill>
                <a:latin typeface="Arial" panose="020B0604020202020204" pitchFamily="34" charset="0"/>
                <a:cs typeface="Arial" panose="020B0604020202020204" pitchFamily="34" charset="0"/>
              </a:rPr>
              <a:t>Rotherine</a:t>
            </a:r>
            <a:r>
              <a:rPr lang="en-GB" sz="900" dirty="0">
                <a:solidFill>
                  <a:schemeClr val="tx1">
                    <a:lumMod val="65000"/>
                    <a:lumOff val="35000"/>
                  </a:schemeClr>
                </a:solidFill>
                <a:latin typeface="Arial" panose="020B0604020202020204" pitchFamily="34" charset="0"/>
                <a:cs typeface="Arial" panose="020B0604020202020204" pitchFamily="34" charset="0"/>
              </a:rPr>
              <a:t> New Rd</a:t>
            </a:r>
          </a:p>
        </p:txBody>
      </p:sp>
      <p:cxnSp>
        <p:nvCxnSpPr>
          <p:cNvPr id="28" name="Straight Arrow Connector 27"/>
          <p:cNvCxnSpPr/>
          <p:nvPr/>
        </p:nvCxnSpPr>
        <p:spPr>
          <a:xfrm flipH="1">
            <a:off x="4028286" y="2569634"/>
            <a:ext cx="954862" cy="285696"/>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82869" y="4803228"/>
            <a:ext cx="714703" cy="507831"/>
          </a:xfrm>
          <a:prstGeom prst="rect">
            <a:avLst/>
          </a:prstGeom>
          <a:noFill/>
          <a:ln w="25400">
            <a:solidFill>
              <a:srgbClr val="0070C0"/>
            </a:solidFill>
          </a:ln>
        </p:spPr>
        <p:txBody>
          <a:bodyPr wrap="square" rtlCol="0">
            <a:spAutoFit/>
          </a:bodyPr>
          <a:lstStyle/>
          <a:p>
            <a:r>
              <a:rPr lang="en-GB" sz="900" dirty="0">
                <a:solidFill>
                  <a:schemeClr val="tx1">
                    <a:lumMod val="65000"/>
                    <a:lumOff val="35000"/>
                  </a:schemeClr>
                </a:solidFill>
                <a:latin typeface="Arial" panose="020B0604020202020204" pitchFamily="34" charset="0"/>
                <a:cs typeface="Arial" panose="020B0604020202020204" pitchFamily="34" charset="0"/>
              </a:rPr>
              <a:t>Peckham Town Centre</a:t>
            </a:r>
          </a:p>
        </p:txBody>
      </p:sp>
      <p:cxnSp>
        <p:nvCxnSpPr>
          <p:cNvPr id="31" name="Straight Arrow Connector 30"/>
          <p:cNvCxnSpPr>
            <a:stCxn id="29" idx="3"/>
          </p:cNvCxnSpPr>
          <p:nvPr/>
        </p:nvCxnSpPr>
        <p:spPr>
          <a:xfrm flipV="1">
            <a:off x="1597572" y="4007283"/>
            <a:ext cx="1622438" cy="1049861"/>
          </a:xfrm>
          <a:prstGeom prst="straightConnector1">
            <a:avLst/>
          </a:prstGeom>
          <a:ln>
            <a:solidFill>
              <a:srgbClr val="0065BD"/>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633471" y="1653600"/>
            <a:ext cx="1349677" cy="230832"/>
          </a:xfrm>
          <a:prstGeom prst="rect">
            <a:avLst/>
          </a:prstGeom>
          <a:noFill/>
          <a:ln w="25400">
            <a:solidFill>
              <a:srgbClr val="0065BD"/>
            </a:solidFill>
          </a:ln>
        </p:spPr>
        <p:txBody>
          <a:bodyPr wrap="square" rtlCol="0">
            <a:spAutoFit/>
          </a:bodyPr>
          <a:lstStyle/>
          <a:p>
            <a:r>
              <a:rPr lang="en-GB" sz="900" dirty="0">
                <a:solidFill>
                  <a:schemeClr val="tx1">
                    <a:lumMod val="65000"/>
                    <a:lumOff val="35000"/>
                  </a:schemeClr>
                </a:solidFill>
                <a:latin typeface="Arial" panose="020B0604020202020204" pitchFamily="34" charset="0"/>
                <a:cs typeface="Arial" panose="020B0604020202020204" pitchFamily="34" charset="0"/>
              </a:rPr>
              <a:t>Tower Bridge Rd A100</a:t>
            </a:r>
          </a:p>
        </p:txBody>
      </p:sp>
      <p:cxnSp>
        <p:nvCxnSpPr>
          <p:cNvPr id="34" name="Straight Arrow Connector 33"/>
          <p:cNvCxnSpPr/>
          <p:nvPr/>
        </p:nvCxnSpPr>
        <p:spPr>
          <a:xfrm flipH="1">
            <a:off x="3074395" y="1869462"/>
            <a:ext cx="855953" cy="778689"/>
          </a:xfrm>
          <a:prstGeom prst="straightConnector1">
            <a:avLst/>
          </a:prstGeom>
          <a:ln>
            <a:solidFill>
              <a:srgbClr val="0065BD"/>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72966" y="3689131"/>
            <a:ext cx="1250730" cy="507831"/>
          </a:xfrm>
          <a:prstGeom prst="rect">
            <a:avLst/>
          </a:prstGeom>
          <a:noFill/>
          <a:ln w="25400">
            <a:solidFill>
              <a:srgbClr val="0065BD"/>
            </a:solidFill>
          </a:ln>
        </p:spPr>
        <p:txBody>
          <a:bodyPr wrap="square" rtlCol="0">
            <a:spAutoFit/>
          </a:bodyPr>
          <a:lstStyle/>
          <a:p>
            <a:r>
              <a:rPr lang="en-GB" sz="900" dirty="0">
                <a:solidFill>
                  <a:schemeClr val="tx1">
                    <a:lumMod val="65000"/>
                    <a:lumOff val="35000"/>
                  </a:schemeClr>
                </a:solidFill>
                <a:latin typeface="Arial" panose="020B0604020202020204" pitchFamily="34" charset="0"/>
                <a:cs typeface="Arial" panose="020B0604020202020204" pitchFamily="34" charset="0"/>
              </a:rPr>
              <a:t>Walworth Rd / Camberwell Rd / Camberwell Green</a:t>
            </a:r>
          </a:p>
        </p:txBody>
      </p:sp>
      <p:cxnSp>
        <p:nvCxnSpPr>
          <p:cNvPr id="38" name="Straight Arrow Connector 37"/>
          <p:cNvCxnSpPr>
            <a:stCxn id="36" idx="3"/>
          </p:cNvCxnSpPr>
          <p:nvPr/>
        </p:nvCxnSpPr>
        <p:spPr>
          <a:xfrm flipV="1">
            <a:off x="1723696" y="3598732"/>
            <a:ext cx="798787" cy="344315"/>
          </a:xfrm>
          <a:prstGeom prst="straightConnector1">
            <a:avLst/>
          </a:prstGeom>
          <a:ln>
            <a:solidFill>
              <a:srgbClr val="0065BD"/>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855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494830" y="2622490"/>
            <a:ext cx="748320" cy="560454"/>
          </a:xfrm>
          <a:prstGeom prst="rect">
            <a:avLst/>
          </a:prstGeom>
        </p:spPr>
      </p:pic>
      <p:pic>
        <p:nvPicPr>
          <p:cNvPr id="49" name="Picture 48"/>
          <p:cNvPicPr/>
          <p:nvPr/>
        </p:nvPicPr>
        <p:blipFill>
          <a:blip r:embed="rId4">
            <a:extLst>
              <a:ext uri="{28A0092B-C50C-407E-A947-70E740481C1C}">
                <a14:useLocalDpi xmlns:a14="http://schemas.microsoft.com/office/drawing/2010/main" val="0"/>
              </a:ext>
            </a:extLst>
          </a:blip>
          <a:srcRect/>
          <a:stretch>
            <a:fillRect/>
          </a:stretch>
        </p:blipFill>
        <p:spPr bwMode="auto">
          <a:xfrm>
            <a:off x="4359566" y="6062648"/>
            <a:ext cx="367457" cy="354499"/>
          </a:xfrm>
          <a:prstGeom prst="rect">
            <a:avLst/>
          </a:prstGeom>
          <a:noFill/>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7372" y="5739802"/>
            <a:ext cx="422814" cy="382270"/>
          </a:xfrm>
          <a:prstGeom prst="rect">
            <a:avLst/>
          </a:prstGeom>
          <a:noFill/>
        </p:spPr>
      </p:pic>
      <p:sp>
        <p:nvSpPr>
          <p:cNvPr id="2" name="Title 1"/>
          <p:cNvSpPr>
            <a:spLocks noGrp="1"/>
          </p:cNvSpPr>
          <p:nvPr>
            <p:ph type="title"/>
          </p:nvPr>
        </p:nvSpPr>
        <p:spPr>
          <a:xfrm>
            <a:off x="231960" y="247285"/>
            <a:ext cx="8622673" cy="955072"/>
          </a:xfrm>
        </p:spPr>
        <p:txBody>
          <a:bodyPr>
            <a:noAutofit/>
          </a:bodyPr>
          <a:lstStyle/>
          <a:p>
            <a:r>
              <a:rPr lang="en-GB" sz="2400" spc="-70" dirty="0" smtClean="0">
                <a:solidFill>
                  <a:srgbClr val="0070C0"/>
                </a:solidFill>
              </a:rPr>
              <a:t>London-wide, low-income groups face worse indoor </a:t>
            </a:r>
            <a:r>
              <a:rPr lang="en-GB" sz="2400" spc="-70" dirty="0">
                <a:solidFill>
                  <a:srgbClr val="0070C0"/>
                </a:solidFill>
              </a:rPr>
              <a:t>air </a:t>
            </a:r>
            <a:r>
              <a:rPr lang="en-GB" sz="2400" spc="-70" dirty="0" smtClean="0">
                <a:solidFill>
                  <a:srgbClr val="0070C0"/>
                </a:solidFill>
              </a:rPr>
              <a:t>pollution</a:t>
            </a:r>
            <a:endParaRPr lang="en-GB" sz="2400" spc="-70" dirty="0">
              <a:solidFill>
                <a:srgbClr val="0070C0"/>
              </a:solidFill>
            </a:endParaRPr>
          </a:p>
        </p:txBody>
      </p:sp>
      <p:sp>
        <p:nvSpPr>
          <p:cNvPr id="4" name="TextBox 3"/>
          <p:cNvSpPr txBox="1"/>
          <p:nvPr/>
        </p:nvSpPr>
        <p:spPr>
          <a:xfrm>
            <a:off x="216614" y="1202357"/>
            <a:ext cx="7185382"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a:t>
            </a:r>
            <a:r>
              <a:rPr lang="en-GB" b="1" dirty="0" smtClean="0">
                <a:solidFill>
                  <a:schemeClr val="bg1">
                    <a:lumMod val="50000"/>
                  </a:schemeClr>
                </a:solidFill>
                <a:latin typeface="Arial" charset="0"/>
                <a:ea typeface="Arial" charset="0"/>
                <a:cs typeface="Arial" charset="0"/>
              </a:rPr>
              <a:t>INDOOR </a:t>
            </a:r>
            <a:r>
              <a:rPr lang="en-GB" b="1" dirty="0">
                <a:solidFill>
                  <a:schemeClr val="bg1">
                    <a:lumMod val="50000"/>
                  </a:schemeClr>
                </a:solidFill>
                <a:latin typeface="Arial" charset="0"/>
                <a:ea typeface="Arial" charset="0"/>
                <a:cs typeface="Arial" charset="0"/>
              </a:rPr>
              <a:t>AIR POLLUTION</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29</a:t>
            </a:fld>
            <a:endParaRPr lang="en-GB" sz="1000" dirty="0">
              <a:solidFill>
                <a:prstClr val="white">
                  <a:lumMod val="50000"/>
                </a:prstClr>
              </a:solidFill>
              <a:latin typeface="Arial" charset="0"/>
              <a:cs typeface="Arial" charset="0"/>
            </a:endParaRPr>
          </a:p>
        </p:txBody>
      </p:sp>
      <p:sp>
        <p:nvSpPr>
          <p:cNvPr id="21" name="Oval 20"/>
          <p:cNvSpPr/>
          <p:nvPr/>
        </p:nvSpPr>
        <p:spPr>
          <a:xfrm>
            <a:off x="411790" y="2443424"/>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nvGrpSpPr>
          <p:cNvPr id="7" name="Group 6"/>
          <p:cNvGrpSpPr/>
          <p:nvPr/>
        </p:nvGrpSpPr>
        <p:grpSpPr>
          <a:xfrm>
            <a:off x="1207547" y="3284145"/>
            <a:ext cx="914400" cy="914400"/>
            <a:chOff x="3415142" y="1802051"/>
            <a:chExt cx="914400" cy="914400"/>
          </a:xfrm>
        </p:grpSpPr>
        <p:pic>
          <p:nvPicPr>
            <p:cNvPr id="9" name="Picture 4" descr="H:\Downloads\icon (1).png"/>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560415" y="1900530"/>
              <a:ext cx="604190" cy="60419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3415142" y="1802051"/>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29" name="Oval 28"/>
          <p:cNvSpPr/>
          <p:nvPr/>
        </p:nvSpPr>
        <p:spPr>
          <a:xfrm>
            <a:off x="4004395" y="5610297"/>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5" name="TextBox 34"/>
          <p:cNvSpPr txBox="1"/>
          <p:nvPr/>
        </p:nvSpPr>
        <p:spPr>
          <a:xfrm>
            <a:off x="3146014" y="4360574"/>
            <a:ext cx="4082375" cy="307777"/>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Smoking and cooking more frequently</a:t>
            </a:r>
            <a:endParaRPr lang="en-GB" sz="1400" dirty="0">
              <a:latin typeface="Arial" panose="020B0604020202020204" pitchFamily="34" charset="0"/>
              <a:cs typeface="Arial" panose="020B0604020202020204" pitchFamily="34" charset="0"/>
            </a:endParaRPr>
          </a:p>
        </p:txBody>
      </p:sp>
      <p:sp>
        <p:nvSpPr>
          <p:cNvPr id="37" name="TextBox 36"/>
          <p:cNvSpPr txBox="1"/>
          <p:nvPr/>
        </p:nvSpPr>
        <p:spPr>
          <a:xfrm>
            <a:off x="4013013" y="5149518"/>
            <a:ext cx="4471230" cy="523220"/>
          </a:xfrm>
          <a:prstGeom prst="rect">
            <a:avLst/>
          </a:prstGeom>
          <a:noFill/>
        </p:spPr>
        <p:txBody>
          <a:bodyPr wrap="square" rtlCol="0">
            <a:spAutoFit/>
          </a:bodyPr>
          <a:lstStyle/>
          <a:p>
            <a:pPr marL="984250" indent="-984250"/>
            <a:r>
              <a:rPr lang="en-GB" sz="1400" dirty="0" smtClean="0">
                <a:latin typeface="Arial" panose="020B0604020202020204" pitchFamily="34" charset="0"/>
                <a:cs typeface="Arial" panose="020B0604020202020204" pitchFamily="34" charset="0"/>
              </a:rPr>
              <a:t>Spending more time at home (due to safety concerns and unemployment)</a:t>
            </a:r>
            <a:endParaRPr lang="en-GB" sz="1400" dirty="0">
              <a:latin typeface="Arial" panose="020B0604020202020204" pitchFamily="34" charset="0"/>
              <a:cs typeface="Arial" panose="020B0604020202020204" pitchFamily="34" charset="0"/>
            </a:endParaRPr>
          </a:p>
        </p:txBody>
      </p:sp>
      <p:sp>
        <p:nvSpPr>
          <p:cNvPr id="38" name="TextBox 37"/>
          <p:cNvSpPr txBox="1"/>
          <p:nvPr/>
        </p:nvSpPr>
        <p:spPr>
          <a:xfrm>
            <a:off x="1390863" y="2749756"/>
            <a:ext cx="5012507" cy="307777"/>
          </a:xfrm>
          <a:prstGeom prst="rect">
            <a:avLst/>
          </a:prstGeom>
          <a:noFill/>
        </p:spPr>
        <p:txBody>
          <a:bodyPr wrap="square" rtlCol="0">
            <a:spAutoFit/>
          </a:bodyPr>
          <a:lstStyle/>
          <a:p>
            <a:r>
              <a:rPr lang="en-GB" sz="1400" spc="-20" dirty="0" smtClean="0">
                <a:latin typeface="Arial" panose="020B0604020202020204" pitchFamily="34" charset="0"/>
                <a:cs typeface="Arial" panose="020B0604020202020204" pitchFamily="34" charset="0"/>
              </a:rPr>
              <a:t>Living closer to outdoor pollution sources (fumes leak indoors)</a:t>
            </a:r>
            <a:endParaRPr lang="en-GB" sz="1400" dirty="0">
              <a:latin typeface="Arial" panose="020B0604020202020204" pitchFamily="34" charset="0"/>
              <a:cs typeface="Arial" panose="020B0604020202020204" pitchFamily="34" charset="0"/>
            </a:endParaRPr>
          </a:p>
        </p:txBody>
      </p:sp>
      <p:sp>
        <p:nvSpPr>
          <p:cNvPr id="39" name="TextBox 38"/>
          <p:cNvSpPr txBox="1"/>
          <p:nvPr/>
        </p:nvSpPr>
        <p:spPr>
          <a:xfrm>
            <a:off x="4966107" y="5908759"/>
            <a:ext cx="3975335" cy="307777"/>
          </a:xfrm>
          <a:prstGeom prst="rect">
            <a:avLst/>
          </a:prstGeom>
          <a:noFill/>
        </p:spPr>
        <p:txBody>
          <a:bodyPr wrap="square" rtlCol="0">
            <a:spAutoFit/>
          </a:bodyPr>
          <a:lstStyle/>
          <a:p>
            <a:r>
              <a:rPr lang="en-GB" sz="1400" spc="-20" dirty="0" smtClean="0">
                <a:latin typeface="Arial" panose="020B0604020202020204" pitchFamily="34" charset="0"/>
                <a:cs typeface="Arial" panose="020B0604020202020204" pitchFamily="34" charset="0"/>
              </a:rPr>
              <a:t>Greater risk of cardiovascular &amp; lung conditions</a:t>
            </a:r>
            <a:endParaRPr lang="en-GB" sz="1400" dirty="0">
              <a:latin typeface="Arial" panose="020B0604020202020204" pitchFamily="34" charset="0"/>
              <a:cs typeface="Arial" panose="020B0604020202020204" pitchFamily="34" charset="0"/>
            </a:endParaRPr>
          </a:p>
        </p:txBody>
      </p:sp>
      <p:sp>
        <p:nvSpPr>
          <p:cNvPr id="40" name="TextBox 39"/>
          <p:cNvSpPr txBox="1"/>
          <p:nvPr/>
        </p:nvSpPr>
        <p:spPr>
          <a:xfrm>
            <a:off x="2237976" y="3530830"/>
            <a:ext cx="5155724" cy="307777"/>
          </a:xfrm>
          <a:prstGeom prst="rect">
            <a:avLst/>
          </a:prstGeom>
          <a:noFill/>
        </p:spPr>
        <p:txBody>
          <a:bodyPr wrap="square" rtlCol="0">
            <a:spAutoFit/>
          </a:bodyPr>
          <a:lstStyle/>
          <a:p>
            <a:pPr defTabSz="914400">
              <a:spcBef>
                <a:spcPts val="0"/>
              </a:spcBef>
              <a:spcAft>
                <a:spcPts val="600"/>
              </a:spcAft>
            </a:pPr>
            <a:r>
              <a:rPr lang="en-GB" sz="1400" spc="-20" dirty="0" smtClean="0">
                <a:latin typeface="Arial" panose="020B0604020202020204" pitchFamily="34" charset="0"/>
                <a:cs typeface="Arial" panose="020B0604020202020204" pitchFamily="34" charset="0"/>
              </a:rPr>
              <a:t>Poorer housing, with smaller rooms and worse ventilation</a:t>
            </a:r>
            <a:endParaRPr lang="en-GB" sz="1400" spc="-20" dirty="0">
              <a:latin typeface="Arial" panose="020B0604020202020204" pitchFamily="34" charset="0"/>
              <a:cs typeface="Arial" panose="020B0604020202020204" pitchFamily="34" charset="0"/>
            </a:endParaRPr>
          </a:p>
        </p:txBody>
      </p:sp>
      <p:sp>
        <p:nvSpPr>
          <p:cNvPr id="3" name="TextBox 2"/>
          <p:cNvSpPr txBox="1"/>
          <p:nvPr/>
        </p:nvSpPr>
        <p:spPr>
          <a:xfrm>
            <a:off x="231959" y="1627764"/>
            <a:ext cx="8622673" cy="646331"/>
          </a:xfrm>
          <a:prstGeom prst="rect">
            <a:avLst/>
          </a:prstGeom>
          <a:noFill/>
        </p:spPr>
        <p:txBody>
          <a:bodyPr wrap="square" rtlCol="0">
            <a:spAutoFit/>
          </a:bodyPr>
          <a:lstStyle/>
          <a:p>
            <a:r>
              <a:rPr lang="en-GB" b="1" dirty="0" smtClean="0"/>
              <a:t>London-wide evidence suggests Southwark low-income groups are more at risk from indoor air pollution due to:</a:t>
            </a:r>
            <a:endParaRPr lang="en-GB" dirty="0"/>
          </a:p>
        </p:txBody>
      </p:sp>
      <p:grpSp>
        <p:nvGrpSpPr>
          <p:cNvPr id="41" name="Group 40"/>
          <p:cNvGrpSpPr/>
          <p:nvPr/>
        </p:nvGrpSpPr>
        <p:grpSpPr>
          <a:xfrm>
            <a:off x="3015279" y="4879370"/>
            <a:ext cx="914400" cy="914400"/>
            <a:chOff x="4643777" y="3968458"/>
            <a:chExt cx="914400" cy="914400"/>
          </a:xfrm>
        </p:grpSpPr>
        <p:grpSp>
          <p:nvGrpSpPr>
            <p:cNvPr id="42" name="Group 41"/>
            <p:cNvGrpSpPr>
              <a:grpSpLocks noChangeAspect="1"/>
            </p:cNvGrpSpPr>
            <p:nvPr/>
          </p:nvGrpSpPr>
          <p:grpSpPr>
            <a:xfrm>
              <a:off x="4817960" y="4108168"/>
              <a:ext cx="566034" cy="652378"/>
              <a:chOff x="5059875" y="4217499"/>
              <a:chExt cx="451384" cy="520237"/>
            </a:xfrm>
          </p:grpSpPr>
          <p:pic>
            <p:nvPicPr>
              <p:cNvPr id="44" name="Picture 6" descr="H:\Downloads\watching-tv.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l="68473"/>
              <a:stretch/>
            </p:blipFill>
            <p:spPr bwMode="auto">
              <a:xfrm>
                <a:off x="5347241" y="4217499"/>
                <a:ext cx="164018" cy="5202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H:\Downloads\watching-tv.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28999"/>
              <a:stretch/>
            </p:blipFill>
            <p:spPr bwMode="auto">
              <a:xfrm>
                <a:off x="5059875" y="4217499"/>
                <a:ext cx="369375" cy="520237"/>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Oval 42"/>
            <p:cNvSpPr/>
            <p:nvPr/>
          </p:nvSpPr>
          <p:spPr>
            <a:xfrm>
              <a:off x="4643777" y="3968458"/>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grpSp>
        <p:nvGrpSpPr>
          <p:cNvPr id="46" name="Group 45"/>
          <p:cNvGrpSpPr/>
          <p:nvPr/>
        </p:nvGrpSpPr>
        <p:grpSpPr>
          <a:xfrm>
            <a:off x="2121947" y="4063104"/>
            <a:ext cx="914400" cy="914400"/>
            <a:chOff x="311696" y="1795198"/>
            <a:chExt cx="914400" cy="914400"/>
          </a:xfrm>
        </p:grpSpPr>
        <p:sp>
          <p:nvSpPr>
            <p:cNvPr id="47" name="Oval 46"/>
            <p:cNvSpPr/>
            <p:nvPr/>
          </p:nvSpPr>
          <p:spPr>
            <a:xfrm>
              <a:off x="311696" y="1795198"/>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pic>
          <p:nvPicPr>
            <p:cNvPr id="48" name="Picture 2" descr="H:\Downloads\smoking.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777" y="1915171"/>
              <a:ext cx="520237" cy="520237"/>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668943D6-042A-4E0F-8710-2148A5F2DF42}"/>
              </a:ext>
            </a:extLst>
          </p:cNvPr>
          <p:cNvSpPr txBox="1"/>
          <p:nvPr/>
        </p:nvSpPr>
        <p:spPr>
          <a:xfrm>
            <a:off x="216614" y="6474595"/>
            <a:ext cx="6581423" cy="369332"/>
          </a:xfrm>
          <a:prstGeom prst="rect">
            <a:avLst/>
          </a:prstGeom>
          <a:noFill/>
        </p:spPr>
        <p:txBody>
          <a:bodyPr wrap="square" rtlCol="0">
            <a:spAutoFit/>
          </a:bodyPr>
          <a:lstStyle/>
          <a:p>
            <a:r>
              <a:rPr lang="en-US" sz="900" b="1" dirty="0" smtClean="0">
                <a:solidFill>
                  <a:schemeClr val="bg1">
                    <a:lumMod val="50000"/>
                  </a:schemeClr>
                </a:solidFill>
                <a:latin typeface="Arial" charset="0"/>
                <a:ea typeface="Arial" charset="0"/>
                <a:cs typeface="Arial" charset="0"/>
              </a:rPr>
              <a:t>Reference</a:t>
            </a:r>
            <a:endParaRPr lang="en-US" sz="900" b="1" dirty="0">
              <a:solidFill>
                <a:schemeClr val="bg1">
                  <a:lumMod val="50000"/>
                </a:schemeClr>
              </a:solidFill>
              <a:latin typeface="Arial" charset="0"/>
              <a:ea typeface="Arial" charset="0"/>
              <a:cs typeface="Arial" charset="0"/>
            </a:endParaRPr>
          </a:p>
          <a:p>
            <a:pPr marL="228600" indent="-228600">
              <a:buFont typeface="+mj-lt"/>
              <a:buAutoNum type="arabicPeriod"/>
            </a:pPr>
            <a:r>
              <a:rPr lang="en-GB" sz="900" dirty="0" smtClean="0">
                <a:solidFill>
                  <a:schemeClr val="bg1">
                    <a:lumMod val="50000"/>
                  </a:schemeClr>
                </a:solidFill>
                <a:latin typeface="Arial" charset="0"/>
                <a:ea typeface="Arial" charset="0"/>
                <a:cs typeface="Arial" charset="0"/>
              </a:rPr>
              <a:t>Icons made by: </a:t>
            </a:r>
            <a:r>
              <a:rPr lang="en-US" sz="900" dirty="0" err="1" smtClean="0">
                <a:solidFill>
                  <a:prstClr val="white">
                    <a:lumMod val="50000"/>
                  </a:prstClr>
                </a:solidFill>
                <a:latin typeface="Arial" charset="0"/>
                <a:ea typeface="Arial" charset="0"/>
                <a:cs typeface="Arial" charset="0"/>
              </a:rPr>
              <a:t>Freepik</a:t>
            </a:r>
            <a:r>
              <a:rPr lang="en-US" sz="900" dirty="0" smtClean="0">
                <a:solidFill>
                  <a:prstClr val="white">
                    <a:lumMod val="50000"/>
                  </a:prstClr>
                </a:solidFill>
                <a:latin typeface="Arial" charset="0"/>
                <a:ea typeface="Arial" charset="0"/>
                <a:cs typeface="Arial" charset="0"/>
              </a:rPr>
              <a:t>; </a:t>
            </a:r>
            <a:r>
              <a:rPr lang="en-US" sz="900" dirty="0" err="1" smtClean="0">
                <a:solidFill>
                  <a:prstClr val="white">
                    <a:lumMod val="50000"/>
                  </a:prstClr>
                </a:solidFill>
                <a:latin typeface="Arial" charset="0"/>
                <a:ea typeface="Arial" charset="0"/>
                <a:cs typeface="Arial" charset="0"/>
              </a:rPr>
              <a:t>Smashicon</a:t>
            </a:r>
            <a:r>
              <a:rPr lang="en-US" sz="900" dirty="0" smtClean="0">
                <a:solidFill>
                  <a:prstClr val="white">
                    <a:lumMod val="50000"/>
                  </a:prstClr>
                </a:solidFill>
                <a:latin typeface="Arial" charset="0"/>
                <a:ea typeface="Arial" charset="0"/>
                <a:cs typeface="Arial" charset="0"/>
              </a:rPr>
              <a:t> (www.flaticon.com); </a:t>
            </a:r>
            <a:r>
              <a:rPr lang="en-GB" sz="900" dirty="0" smtClean="0">
                <a:solidFill>
                  <a:schemeClr val="bg1">
                    <a:lumMod val="50000"/>
                  </a:schemeClr>
                </a:solidFill>
                <a:latin typeface="Arial" charset="0"/>
                <a:ea typeface="Arial" charset="0"/>
                <a:cs typeface="Arial" charset="0"/>
              </a:rPr>
              <a:t>123 RF.</a:t>
            </a:r>
            <a:endParaRPr lang="en-US" sz="9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93705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Health Needs Assessments form part of Southwark’s Joint Strategic Needs Assessment process</a:t>
            </a:r>
            <a:endParaRPr lang="en-GB" sz="2400" dirty="0">
              <a:solidFill>
                <a:srgbClr val="FF0000"/>
              </a:solidFill>
            </a:endParaRPr>
          </a:p>
        </p:txBody>
      </p:sp>
      <p:sp>
        <p:nvSpPr>
          <p:cNvPr id="4" name="TextBox 3"/>
          <p:cNvSpPr txBox="1"/>
          <p:nvPr/>
        </p:nvSpPr>
        <p:spPr>
          <a:xfrm>
            <a:off x="255942" y="1202357"/>
            <a:ext cx="4403834"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BACKGROUND</a:t>
            </a:r>
          </a:p>
        </p:txBody>
      </p:sp>
      <p:sp>
        <p:nvSpPr>
          <p:cNvPr id="5" name="Content Placeholder 4"/>
          <p:cNvSpPr>
            <a:spLocks noGrp="1"/>
          </p:cNvSpPr>
          <p:nvPr>
            <p:ph idx="1"/>
          </p:nvPr>
        </p:nvSpPr>
        <p:spPr>
          <a:xfrm>
            <a:off x="255942" y="1674974"/>
            <a:ext cx="8229600" cy="4914397"/>
          </a:xfrm>
        </p:spPr>
        <p:txBody>
          <a:bodyPr>
            <a:normAutofit/>
          </a:bodyPr>
          <a:lstStyle/>
          <a:p>
            <a:pPr marL="0" indent="0" defTabSz="914400">
              <a:spcBef>
                <a:spcPts val="0"/>
              </a:spcBef>
              <a:buNone/>
            </a:pPr>
            <a:r>
              <a:rPr lang="en-GB" sz="1600" b="1" dirty="0"/>
              <a:t>The Joint Strategic Needs Assessment (JSNA) is the ongoing process through which we seek to identify the current and future health and wellbeing needs of our local population. </a:t>
            </a:r>
          </a:p>
          <a:p>
            <a:pPr defTabSz="914400">
              <a:spcBef>
                <a:spcPts val="0"/>
              </a:spcBef>
              <a:buFont typeface="Wingdings" charset="2"/>
              <a:buChar char="§"/>
            </a:pPr>
            <a:r>
              <a:rPr lang="en-GB" sz="1600" dirty="0"/>
              <a:t>The purpose of the JSNA is to inform and underpin the Joint Health and Wellbeing Strategy and other local plans that seek to improve the health of our residents. </a:t>
            </a:r>
          </a:p>
          <a:p>
            <a:pPr marL="0" indent="0" defTabSz="914400">
              <a:spcBef>
                <a:spcPts val="0"/>
              </a:spcBef>
              <a:buNone/>
            </a:pPr>
            <a:endParaRPr lang="en-GB" sz="600" dirty="0"/>
          </a:p>
          <a:p>
            <a:pPr defTabSz="914400">
              <a:spcBef>
                <a:spcPts val="0"/>
              </a:spcBef>
              <a:buFont typeface="Wingdings" charset="2"/>
              <a:buChar char="§"/>
            </a:pPr>
            <a:r>
              <a:rPr lang="en-GB" sz="1600" dirty="0"/>
              <a:t>The JSNA is built from a range of resources that contribute to our understanding of need. In Southwark we have structured these resources around 4 tiers:</a:t>
            </a:r>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marL="0" indent="0" defTabSz="914400">
              <a:spcBef>
                <a:spcPts val="0"/>
              </a:spcBef>
              <a:buNone/>
            </a:pPr>
            <a:endParaRPr lang="en-GB" sz="500" dirty="0"/>
          </a:p>
          <a:p>
            <a:pPr defTabSz="914400">
              <a:spcBef>
                <a:spcPts val="0"/>
              </a:spcBef>
              <a:buFont typeface="Wingdings" charset="2"/>
              <a:buChar char="§"/>
            </a:pPr>
            <a:r>
              <a:rPr lang="en-GB" sz="1600" dirty="0"/>
              <a:t>This document forms part of those resources. </a:t>
            </a:r>
          </a:p>
          <a:p>
            <a:pPr defTabSz="914400">
              <a:spcBef>
                <a:spcPts val="0"/>
              </a:spcBef>
              <a:buFont typeface="Wingdings" charset="2"/>
              <a:buChar char="§"/>
            </a:pPr>
            <a:r>
              <a:rPr lang="en-GB" sz="1600" dirty="0"/>
              <a:t>All our resources are available via: </a:t>
            </a:r>
            <a:r>
              <a:rPr lang="en-GB" sz="1600" dirty="0">
                <a:hlinkClick r:id="rId3"/>
              </a:rPr>
              <a:t>www.southwark.gov.uk/JSNA</a:t>
            </a:r>
            <a:r>
              <a:rPr lang="en-GB" sz="1600" dirty="0"/>
              <a:t>   </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3</a:t>
            </a:fld>
            <a:endParaRPr lang="en-GB" sz="1000" dirty="0">
              <a:solidFill>
                <a:prstClr val="white">
                  <a:lumMod val="50000"/>
                </a:prstClr>
              </a:solidFill>
              <a:latin typeface="Arial" charset="0"/>
              <a:cs typeface="Arial" charset="0"/>
            </a:endParaRPr>
          </a:p>
        </p:txBody>
      </p:sp>
      <p:grpSp>
        <p:nvGrpSpPr>
          <p:cNvPr id="6" name="Group 5"/>
          <p:cNvGrpSpPr/>
          <p:nvPr/>
        </p:nvGrpSpPr>
        <p:grpSpPr>
          <a:xfrm>
            <a:off x="1123951" y="3568335"/>
            <a:ext cx="7523398" cy="2223425"/>
            <a:chOff x="1123951" y="3516579"/>
            <a:chExt cx="7523398" cy="2223425"/>
          </a:xfrm>
        </p:grpSpPr>
        <p:graphicFrame>
          <p:nvGraphicFramePr>
            <p:cNvPr id="7" name="Diagram 6"/>
            <p:cNvGraphicFramePr>
              <a:graphicFrameLocks noChangeAspect="1"/>
            </p:cNvGraphicFramePr>
            <p:nvPr>
              <p:extLst>
                <p:ext uri="{D42A27DB-BD31-4B8C-83A1-F6EECF244321}">
                  <p14:modId xmlns:p14="http://schemas.microsoft.com/office/powerpoint/2010/main" val="3899438844"/>
                </p:ext>
              </p:extLst>
            </p:nvPr>
          </p:nvGraphicFramePr>
          <p:xfrm>
            <a:off x="1123951" y="3516579"/>
            <a:ext cx="2981324" cy="2223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ight Arrow 7"/>
            <p:cNvSpPr>
              <a:spLocks noChangeAspect="1"/>
            </p:cNvSpPr>
            <p:nvPr/>
          </p:nvSpPr>
          <p:spPr>
            <a:xfrm>
              <a:off x="4251325" y="3733842"/>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ight Arrow 8"/>
            <p:cNvSpPr>
              <a:spLocks noChangeAspect="1"/>
            </p:cNvSpPr>
            <p:nvPr/>
          </p:nvSpPr>
          <p:spPr>
            <a:xfrm>
              <a:off x="4251325" y="4230200"/>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ight Arrow 10"/>
            <p:cNvSpPr>
              <a:spLocks noChangeAspect="1"/>
            </p:cNvSpPr>
            <p:nvPr/>
          </p:nvSpPr>
          <p:spPr>
            <a:xfrm>
              <a:off x="4251325" y="4720209"/>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ight Arrow 11"/>
            <p:cNvSpPr>
              <a:spLocks noChangeAspect="1"/>
            </p:cNvSpPr>
            <p:nvPr/>
          </p:nvSpPr>
          <p:spPr>
            <a:xfrm>
              <a:off x="4251325" y="5254667"/>
              <a:ext cx="489204" cy="242316"/>
            </a:xfrm>
            <a:prstGeom prst="rightArrow">
              <a:avLst/>
            </a:prstGeom>
            <a:solidFill>
              <a:srgbClr val="CF0072"/>
            </a:solidFill>
            <a:ln>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TextBox 12"/>
            <p:cNvSpPr txBox="1">
              <a:spLocks noChangeAspect="1"/>
            </p:cNvSpPr>
            <p:nvPr/>
          </p:nvSpPr>
          <p:spPr>
            <a:xfrm>
              <a:off x="5155142" y="3646384"/>
              <a:ext cx="3454400" cy="430887"/>
            </a:xfrm>
            <a:prstGeom prst="rect">
              <a:avLst/>
            </a:prstGeom>
            <a:noFill/>
          </p:spPr>
          <p:txBody>
            <a:bodyPr wrap="square" rtlCol="0">
              <a:spAutoFit/>
            </a:bodyPr>
            <a:lstStyle/>
            <a:p>
              <a:r>
                <a:rPr lang="en-GB" sz="1050" b="1" dirty="0">
                  <a:latin typeface="Arial" panose="020B0604020202020204" pitchFamily="34" charset="0"/>
                  <a:cs typeface="Arial" panose="020B0604020202020204" pitchFamily="34" charset="0"/>
                </a:rPr>
                <a:t>Tier I: </a:t>
              </a:r>
              <a:r>
                <a:rPr lang="en-GB" sz="1050" dirty="0">
                  <a:latin typeface="Arial" panose="020B0604020202020204" pitchFamily="34" charset="0"/>
                  <a:cs typeface="Arial" panose="020B0604020202020204" pitchFamily="34" charset="0"/>
                </a:rPr>
                <a:t>The Annual Public Health Report provides an overview of health and wellbeing in the borough.</a:t>
              </a:r>
            </a:p>
          </p:txBody>
        </p:sp>
        <p:sp>
          <p:nvSpPr>
            <p:cNvPr id="14" name="TextBox 13"/>
            <p:cNvSpPr txBox="1">
              <a:spLocks noChangeAspect="1"/>
            </p:cNvSpPr>
            <p:nvPr/>
          </p:nvSpPr>
          <p:spPr>
            <a:xfrm>
              <a:off x="5168990" y="4166856"/>
              <a:ext cx="3454400" cy="430887"/>
            </a:xfrm>
            <a:prstGeom prst="rect">
              <a:avLst/>
            </a:prstGeom>
            <a:noFill/>
          </p:spPr>
          <p:txBody>
            <a:bodyPr wrap="square" rtlCol="0">
              <a:spAutoFit/>
            </a:bodyPr>
            <a:lstStyle/>
            <a:p>
              <a:r>
                <a:rPr lang="en-GB" sz="1050" b="1" dirty="0">
                  <a:latin typeface="Arial" panose="020B0604020202020204" pitchFamily="34" charset="0"/>
                  <a:cs typeface="Arial" panose="020B0604020202020204" pitchFamily="34" charset="0"/>
                </a:rPr>
                <a:t>Tier II: </a:t>
              </a:r>
              <a:r>
                <a:rPr lang="en-GB" sz="1050" dirty="0">
                  <a:latin typeface="Arial" panose="020B0604020202020204" pitchFamily="34" charset="0"/>
                  <a:cs typeface="Arial" panose="020B0604020202020204" pitchFamily="34" charset="0"/>
                </a:rPr>
                <a:t>JSNA Factsheets provide a short overview of health issues in the borough.</a:t>
              </a:r>
            </a:p>
          </p:txBody>
        </p:sp>
        <p:sp>
          <p:nvSpPr>
            <p:cNvPr id="15" name="TextBox 14"/>
            <p:cNvSpPr txBox="1">
              <a:spLocks noChangeAspect="1"/>
            </p:cNvSpPr>
            <p:nvPr/>
          </p:nvSpPr>
          <p:spPr>
            <a:xfrm>
              <a:off x="5192949" y="4689063"/>
              <a:ext cx="3454400" cy="577081"/>
            </a:xfrm>
            <a:prstGeom prst="rect">
              <a:avLst/>
            </a:prstGeom>
            <a:noFill/>
          </p:spPr>
          <p:txBody>
            <a:bodyPr wrap="square" rtlCol="0">
              <a:spAutoFit/>
            </a:bodyPr>
            <a:lstStyle/>
            <a:p>
              <a:pPr lvl="0"/>
              <a:r>
                <a:rPr lang="en-GB" sz="1050" b="1" dirty="0">
                  <a:latin typeface="Arial" panose="020B0604020202020204" pitchFamily="34" charset="0"/>
                  <a:cs typeface="Arial" panose="020B0604020202020204" pitchFamily="34" charset="0"/>
                </a:rPr>
                <a:t>Tier III: </a:t>
              </a:r>
              <a:r>
                <a:rPr lang="en-GB" sz="1050" dirty="0">
                  <a:solidFill>
                    <a:prstClr val="black"/>
                  </a:solidFill>
                  <a:latin typeface="Arial" panose="020B0604020202020204" pitchFamily="34" charset="0"/>
                  <a:cs typeface="Arial" panose="020B0604020202020204" pitchFamily="34" charset="0"/>
                </a:rPr>
                <a:t>Health Needs Assessments provide an in-depth review of specific issues.</a:t>
              </a:r>
            </a:p>
            <a:p>
              <a:endParaRPr lang="en-GB" sz="1050" dirty="0">
                <a:latin typeface="Arial" panose="020B0604020202020204" pitchFamily="34" charset="0"/>
                <a:cs typeface="Arial" panose="020B0604020202020204" pitchFamily="34" charset="0"/>
              </a:endParaRPr>
            </a:p>
          </p:txBody>
        </p:sp>
        <p:sp>
          <p:nvSpPr>
            <p:cNvPr id="16" name="TextBox 15"/>
            <p:cNvSpPr txBox="1">
              <a:spLocks noChangeAspect="1"/>
            </p:cNvSpPr>
            <p:nvPr/>
          </p:nvSpPr>
          <p:spPr>
            <a:xfrm>
              <a:off x="5192949" y="5231239"/>
              <a:ext cx="3454400" cy="430887"/>
            </a:xfrm>
            <a:prstGeom prst="rect">
              <a:avLst/>
            </a:prstGeom>
            <a:noFill/>
          </p:spPr>
          <p:txBody>
            <a:bodyPr wrap="square" rtlCol="0">
              <a:spAutoFit/>
            </a:bodyPr>
            <a:lstStyle/>
            <a:p>
              <a:r>
                <a:rPr lang="en-GB" sz="1050" b="1" dirty="0">
                  <a:latin typeface="Arial" panose="020B0604020202020204" pitchFamily="34" charset="0"/>
                  <a:cs typeface="Arial" panose="020B0604020202020204" pitchFamily="34" charset="0"/>
                </a:rPr>
                <a:t>Tier IV: </a:t>
              </a:r>
              <a:r>
                <a:rPr lang="en-GB" sz="1050" dirty="0">
                  <a:latin typeface="Arial" panose="020B0604020202020204" pitchFamily="34" charset="0"/>
                  <a:cs typeface="Arial" panose="020B0604020202020204" pitchFamily="34" charset="0"/>
                </a:rPr>
                <a:t>Other sources of intelligence include Local Health Profiles and national Outcome Frameworks.</a:t>
              </a:r>
            </a:p>
          </p:txBody>
        </p:sp>
      </p:grpSp>
    </p:spTree>
    <p:extLst>
      <p:ext uri="{BB962C8B-B14F-4D97-AF65-F5344CB8AC3E}">
        <p14:creationId xmlns:p14="http://schemas.microsoft.com/office/powerpoint/2010/main" val="1925673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8279" y="1647715"/>
            <a:ext cx="8761968" cy="1891450"/>
          </a:xfrm>
        </p:spPr>
        <p:txBody>
          <a:bodyPr>
            <a:noAutofit/>
          </a:bodyPr>
          <a:lstStyle/>
          <a:p>
            <a:pPr marL="0" indent="0" defTabSz="914400">
              <a:spcBef>
                <a:spcPts val="0"/>
              </a:spcBef>
              <a:spcAft>
                <a:spcPts val="600"/>
              </a:spcAft>
              <a:buNone/>
            </a:pPr>
            <a:r>
              <a:rPr lang="en-GB" sz="1600" b="1" dirty="0"/>
              <a:t>Domestic </a:t>
            </a:r>
            <a:r>
              <a:rPr lang="en-GB" sz="1600" b="1" dirty="0" smtClean="0"/>
              <a:t>wood-burning </a:t>
            </a:r>
            <a:r>
              <a:rPr lang="en-GB" sz="1600" b="1" dirty="0"/>
              <a:t>in the UK has become the largest source of small particle air pollution as popularity has increased. Emissions of </a:t>
            </a:r>
            <a:r>
              <a:rPr lang="en-GB" sz="1600" b="1" dirty="0" smtClean="0"/>
              <a:t>PM</a:t>
            </a:r>
            <a:r>
              <a:rPr lang="en-GB" sz="1600" b="1" baseline="-25000" dirty="0"/>
              <a:t>2.5</a:t>
            </a:r>
            <a:r>
              <a:rPr lang="en-GB" sz="1600" b="1" dirty="0" smtClean="0"/>
              <a:t> </a:t>
            </a:r>
            <a:r>
              <a:rPr lang="en-GB" sz="1600" b="1" dirty="0"/>
              <a:t>from domestic </a:t>
            </a:r>
            <a:r>
              <a:rPr lang="en-GB" sz="1600" b="1" dirty="0" smtClean="0"/>
              <a:t>wood-burning </a:t>
            </a:r>
            <a:r>
              <a:rPr lang="en-GB" sz="1600" b="1" dirty="0" smtClean="0"/>
              <a:t>has more than doubled </a:t>
            </a:r>
            <a:r>
              <a:rPr lang="en-GB" sz="1600" b="1" dirty="0"/>
              <a:t>between 2003 and 2019. </a:t>
            </a:r>
            <a:endParaRPr lang="en-GB" sz="1600" b="1" dirty="0" smtClean="0"/>
          </a:p>
          <a:p>
            <a:pPr marL="0" indent="0" defTabSz="914400">
              <a:spcBef>
                <a:spcPts val="0"/>
              </a:spcBef>
              <a:spcAft>
                <a:spcPts val="600"/>
              </a:spcAft>
              <a:buNone/>
            </a:pPr>
            <a:endParaRPr lang="en-GB" sz="1600" b="1" dirty="0"/>
          </a:p>
          <a:p>
            <a:pPr defTabSz="914400">
              <a:spcBef>
                <a:spcPts val="0"/>
              </a:spcBef>
              <a:spcAft>
                <a:spcPts val="600"/>
              </a:spcAft>
              <a:buFont typeface="Wingdings" panose="05000000000000000000" pitchFamily="2" charset="2"/>
              <a:buChar char="§"/>
            </a:pPr>
            <a:r>
              <a:rPr lang="en-GB" sz="1600" dirty="0"/>
              <a:t>19% of adults across the UK burned at home (either indoor or outdoors) at some point during the last year</a:t>
            </a:r>
          </a:p>
          <a:p>
            <a:pPr defTabSz="914400">
              <a:spcBef>
                <a:spcPts val="0"/>
              </a:spcBef>
              <a:spcAft>
                <a:spcPts val="600"/>
              </a:spcAft>
              <a:buFont typeface="Wingdings" panose="05000000000000000000" pitchFamily="2" charset="2"/>
              <a:buChar char="§"/>
            </a:pPr>
            <a:r>
              <a:rPr lang="en-GB" sz="1600" dirty="0"/>
              <a:t>Out of this 19%, 8% burn indoors and 14% burn outdoors</a:t>
            </a:r>
          </a:p>
          <a:p>
            <a:pPr defTabSz="914400">
              <a:spcBef>
                <a:spcPts val="0"/>
              </a:spcBef>
              <a:spcAft>
                <a:spcPts val="600"/>
              </a:spcAft>
              <a:buFont typeface="Wingdings" panose="05000000000000000000" pitchFamily="2" charset="2"/>
              <a:buChar char="§"/>
            </a:pPr>
            <a:r>
              <a:rPr lang="en-GB" sz="1600" dirty="0"/>
              <a:t>12% of people who burn in the UK live in London</a:t>
            </a:r>
          </a:p>
          <a:p>
            <a:pPr defTabSz="914400">
              <a:spcBef>
                <a:spcPts val="0"/>
              </a:spcBef>
              <a:spcAft>
                <a:spcPts val="600"/>
              </a:spcAft>
              <a:buFont typeface="Wingdings" panose="05000000000000000000" pitchFamily="2" charset="2"/>
              <a:buChar char="§"/>
            </a:pPr>
            <a:endParaRPr lang="en-GB" sz="1600" dirty="0"/>
          </a:p>
          <a:p>
            <a:pPr marL="0" indent="0" defTabSz="914400">
              <a:spcBef>
                <a:spcPts val="0"/>
              </a:spcBef>
              <a:spcAft>
                <a:spcPts val="600"/>
              </a:spcAft>
              <a:buNone/>
            </a:pPr>
            <a:r>
              <a:rPr lang="en-US" sz="1600" dirty="0"/>
              <a:t>Domestic </a:t>
            </a:r>
            <a:r>
              <a:rPr lang="en-US" sz="1600" dirty="0" smtClean="0"/>
              <a:t>wood-burning </a:t>
            </a:r>
            <a:r>
              <a:rPr lang="en-US" sz="1600" dirty="0"/>
              <a:t>is detrimental to indoor air quality. </a:t>
            </a:r>
            <a:r>
              <a:rPr lang="en-GB" sz="1600" dirty="0"/>
              <a:t>Burning just one kg of wood will pollute </a:t>
            </a:r>
            <a:r>
              <a:rPr lang="en-GB" sz="1600" dirty="0" smtClean="0"/>
              <a:t>500,000m</a:t>
            </a:r>
            <a:r>
              <a:rPr lang="en-GB" sz="1600" baseline="30000" dirty="0" smtClean="0"/>
              <a:t>3</a:t>
            </a:r>
            <a:r>
              <a:rPr lang="en-GB" sz="1600" dirty="0" smtClean="0"/>
              <a:t> </a:t>
            </a:r>
            <a:r>
              <a:rPr lang="en-GB" sz="1600" dirty="0"/>
              <a:t>of completely clean air to up the level of the current WHO air quality guideline for fine particulate matter (10 µg/m</a:t>
            </a:r>
            <a:r>
              <a:rPr lang="en-GB" sz="1600" baseline="30000" dirty="0"/>
              <a:t>3</a:t>
            </a:r>
            <a:r>
              <a:rPr lang="en-GB" sz="1600" dirty="0"/>
              <a:t>)</a:t>
            </a:r>
            <a:r>
              <a:rPr lang="en-GB" sz="1600" baseline="30000" dirty="0"/>
              <a:t>2</a:t>
            </a:r>
            <a:r>
              <a:rPr lang="en-GB" sz="1600" dirty="0"/>
              <a:t>. </a:t>
            </a:r>
          </a:p>
          <a:p>
            <a:pPr marL="0" indent="0" defTabSz="914400">
              <a:spcBef>
                <a:spcPts val="0"/>
              </a:spcBef>
              <a:spcAft>
                <a:spcPts val="600"/>
              </a:spcAft>
              <a:buNone/>
            </a:pPr>
            <a:endParaRPr lang="en-GB" sz="1600" dirty="0"/>
          </a:p>
          <a:p>
            <a:pPr marL="0" indent="0" defTabSz="914400">
              <a:spcBef>
                <a:spcPts val="0"/>
              </a:spcBef>
              <a:spcAft>
                <a:spcPts val="600"/>
              </a:spcAft>
              <a:buNone/>
            </a:pPr>
            <a:endParaRPr lang="en-GB" sz="1600" dirty="0"/>
          </a:p>
          <a:p>
            <a:pPr marL="0" indent="0" defTabSz="914400">
              <a:spcBef>
                <a:spcPts val="0"/>
              </a:spcBef>
              <a:spcAft>
                <a:spcPts val="600"/>
              </a:spcAft>
              <a:buNone/>
            </a:pPr>
            <a:r>
              <a:rPr lang="en-GB" sz="1600" dirty="0"/>
              <a:t> </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Domestic </a:t>
            </a:r>
            <a:r>
              <a:rPr lang="en-GB" sz="2400" spc="-70" dirty="0" smtClean="0">
                <a:solidFill>
                  <a:srgbClr val="0070C0"/>
                </a:solidFill>
              </a:rPr>
              <a:t>wood-burning </a:t>
            </a:r>
            <a:r>
              <a:rPr lang="en-GB" sz="2400" spc="-70" dirty="0">
                <a:solidFill>
                  <a:srgbClr val="0070C0"/>
                </a:solidFill>
              </a:rPr>
              <a:t>has become the single biggest source of small particle air pollution in the UK</a:t>
            </a:r>
          </a:p>
        </p:txBody>
      </p:sp>
      <p:sp>
        <p:nvSpPr>
          <p:cNvPr id="4" name="TextBox 3"/>
          <p:cNvSpPr txBox="1"/>
          <p:nvPr/>
        </p:nvSpPr>
        <p:spPr>
          <a:xfrm>
            <a:off x="216614" y="1202357"/>
            <a:ext cx="8761968"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INDOOR AIR POLLUTION AND </a:t>
            </a:r>
            <a:r>
              <a:rPr lang="en-GB" b="1" dirty="0" smtClean="0">
                <a:solidFill>
                  <a:schemeClr val="bg1">
                    <a:lumMod val="50000"/>
                  </a:schemeClr>
                </a:solidFill>
                <a:latin typeface="Arial" charset="0"/>
                <a:ea typeface="Arial" charset="0"/>
                <a:cs typeface="Arial" charset="0"/>
              </a:rPr>
              <a:t>WOOD-BURNING</a:t>
            </a:r>
            <a:endParaRPr lang="en-GB" b="1"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30</a:t>
            </a:fld>
            <a:endParaRPr lang="en-GB" sz="1000" dirty="0">
              <a:solidFill>
                <a:prstClr val="white">
                  <a:lumMod val="50000"/>
                </a:prstClr>
              </a:solidFill>
              <a:latin typeface="Arial" charset="0"/>
              <a:cs typeface="Arial" charset="0"/>
            </a:endParaRPr>
          </a:p>
        </p:txBody>
      </p:sp>
      <p:sp>
        <p:nvSpPr>
          <p:cNvPr id="8" name="TextBox 7">
            <a:extLst>
              <a:ext uri="{FF2B5EF4-FFF2-40B4-BE49-F238E27FC236}">
                <a16:creationId xmlns:a16="http://schemas.microsoft.com/office/drawing/2014/main" id="{C65488B3-B90F-4956-BA77-2A6E109D5EA0}"/>
              </a:ext>
            </a:extLst>
          </p:cNvPr>
          <p:cNvSpPr txBox="1"/>
          <p:nvPr/>
        </p:nvSpPr>
        <p:spPr>
          <a:xfrm>
            <a:off x="86260" y="6013250"/>
            <a:ext cx="6581423" cy="6463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Kantar Public. 2021. A behavioural approach to understanding and addressing the prevalence and drivers of woodburning. Unpublished reported commissioned by Impact on Urban Health. </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European Environment Bureau. 2021. </a:t>
            </a:r>
            <a:r>
              <a:rPr lang="en-GB" sz="900" dirty="0">
                <a:solidFill>
                  <a:schemeClr val="bg1">
                    <a:lumMod val="50000"/>
                  </a:schemeClr>
                </a:solidFill>
                <a:latin typeface="Arial" charset="0"/>
                <a:ea typeface="Arial" charset="0"/>
                <a:cs typeface="Arial" charset="0"/>
                <a:hlinkClick r:id="rId2"/>
              </a:rPr>
              <a:t>Where there’s fire, there’s smoke: Emissions from domestic heating with wood. </a:t>
            </a:r>
            <a:endParaRPr lang="en-US" sz="9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71189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7775" y="1647715"/>
            <a:ext cx="8761968" cy="1891450"/>
          </a:xfrm>
        </p:spPr>
        <p:txBody>
          <a:bodyPr>
            <a:noAutofit/>
          </a:bodyPr>
          <a:lstStyle/>
          <a:p>
            <a:pPr marL="0" indent="0" defTabSz="914400">
              <a:spcBef>
                <a:spcPts val="0"/>
              </a:spcBef>
              <a:spcAft>
                <a:spcPts val="600"/>
              </a:spcAft>
              <a:buNone/>
            </a:pPr>
            <a:r>
              <a:rPr lang="en-GB" sz="1600" b="1" dirty="0"/>
              <a:t>Almost half of all UK indoor burners are from the highest social grades. Indoor burners are also more likely to own their home and are less likely to be renting than people who do not burn. There are a number of reasons people across the UK cited for choosing to burn indoors:</a:t>
            </a:r>
          </a:p>
          <a:p>
            <a:pPr defTabSz="914400">
              <a:spcBef>
                <a:spcPts val="0"/>
              </a:spcBef>
              <a:spcAft>
                <a:spcPts val="600"/>
              </a:spcAft>
              <a:buFont typeface="Wingdings" panose="05000000000000000000" pitchFamily="2" charset="2"/>
              <a:buChar char="§"/>
            </a:pPr>
            <a:r>
              <a:rPr lang="en-GB" sz="1600" dirty="0"/>
              <a:t>8% burn out of necessity, where burning is the main source of heat and used frequently. These people are more likely to live in rural areas.</a:t>
            </a:r>
          </a:p>
          <a:p>
            <a:pPr defTabSz="914400">
              <a:spcBef>
                <a:spcPts val="0"/>
              </a:spcBef>
              <a:spcAft>
                <a:spcPts val="600"/>
              </a:spcAft>
              <a:buFont typeface="Wingdings" panose="05000000000000000000" pitchFamily="2" charset="2"/>
              <a:buChar char="§"/>
            </a:pPr>
            <a:r>
              <a:rPr lang="en-GB" sz="1600" dirty="0"/>
              <a:t>24% burn to increase their self sufficiency and save money. These people are less likely to live in London.</a:t>
            </a:r>
          </a:p>
          <a:p>
            <a:pPr defTabSz="914400">
              <a:spcBef>
                <a:spcPts val="0"/>
              </a:spcBef>
              <a:spcAft>
                <a:spcPts val="600"/>
              </a:spcAft>
              <a:buFont typeface="Wingdings" panose="05000000000000000000" pitchFamily="2" charset="2"/>
              <a:buChar char="§"/>
            </a:pPr>
            <a:r>
              <a:rPr lang="en-GB" sz="1600" dirty="0"/>
              <a:t>23% burn to supplement their main source of heating.</a:t>
            </a:r>
          </a:p>
          <a:p>
            <a:pPr defTabSz="914400">
              <a:spcBef>
                <a:spcPts val="0"/>
              </a:spcBef>
              <a:spcAft>
                <a:spcPts val="600"/>
              </a:spcAft>
              <a:buFont typeface="Wingdings" panose="05000000000000000000" pitchFamily="2" charset="2"/>
              <a:buChar char="§"/>
            </a:pPr>
            <a:r>
              <a:rPr lang="en-GB" sz="1600" dirty="0"/>
              <a:t>18% </a:t>
            </a:r>
            <a:r>
              <a:rPr lang="en-GB" sz="1600" dirty="0" smtClean="0"/>
              <a:t>burn </a:t>
            </a:r>
            <a:r>
              <a:rPr lang="en-GB" sz="1600" dirty="0"/>
              <a:t>due to tradition. They are likely to have grown up with a fire and come from an affluent background. </a:t>
            </a:r>
          </a:p>
          <a:p>
            <a:pPr defTabSz="914400">
              <a:spcBef>
                <a:spcPts val="0"/>
              </a:spcBef>
              <a:spcAft>
                <a:spcPts val="600"/>
              </a:spcAft>
              <a:buFont typeface="Wingdings" panose="05000000000000000000" pitchFamily="2" charset="2"/>
              <a:buChar char="§"/>
            </a:pPr>
            <a:r>
              <a:rPr lang="en-GB" sz="1600" b="1" dirty="0">
                <a:solidFill>
                  <a:srgbClr val="CF0072"/>
                </a:solidFill>
              </a:rPr>
              <a:t>28% burn for aesthetics, to create a homely feel. These people are more likely to come from an affluent background and live in London. </a:t>
            </a:r>
          </a:p>
          <a:p>
            <a:pPr marL="0" indent="0" defTabSz="914400">
              <a:spcBef>
                <a:spcPts val="0"/>
              </a:spcBef>
              <a:spcAft>
                <a:spcPts val="600"/>
              </a:spcAft>
              <a:buNone/>
            </a:pPr>
            <a:endParaRPr lang="en-GB" sz="1600" dirty="0"/>
          </a:p>
          <a:p>
            <a:pPr marL="0" indent="0" defTabSz="914400">
              <a:spcBef>
                <a:spcPts val="0"/>
              </a:spcBef>
              <a:spcAft>
                <a:spcPts val="600"/>
              </a:spcAft>
              <a:buNone/>
            </a:pPr>
            <a:r>
              <a:rPr lang="en-GB" sz="1600" dirty="0"/>
              <a:t> </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Almost half of all UK indoor burners are from the highest social grades and 28% burn for aesthetic reasons </a:t>
            </a:r>
          </a:p>
        </p:txBody>
      </p:sp>
      <p:sp>
        <p:nvSpPr>
          <p:cNvPr id="4" name="TextBox 3"/>
          <p:cNvSpPr txBox="1"/>
          <p:nvPr/>
        </p:nvSpPr>
        <p:spPr>
          <a:xfrm>
            <a:off x="216614" y="1202357"/>
            <a:ext cx="8761968"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INDOOR AIR POLLUTION AND </a:t>
            </a:r>
            <a:r>
              <a:rPr lang="en-GB" b="1" dirty="0" smtClean="0">
                <a:solidFill>
                  <a:schemeClr val="bg1">
                    <a:lumMod val="50000"/>
                  </a:schemeClr>
                </a:solidFill>
                <a:latin typeface="Arial" charset="0"/>
                <a:ea typeface="Arial" charset="0"/>
                <a:cs typeface="Arial" charset="0"/>
              </a:rPr>
              <a:t>WOOD-BURNING</a:t>
            </a:r>
            <a:endParaRPr lang="en-GB" b="1"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31</a:t>
            </a:fld>
            <a:endParaRPr lang="en-GB" sz="1000" dirty="0">
              <a:solidFill>
                <a:prstClr val="white">
                  <a:lumMod val="50000"/>
                </a:prstClr>
              </a:solidFill>
              <a:latin typeface="Arial" charset="0"/>
              <a:cs typeface="Arial" charset="0"/>
            </a:endParaRPr>
          </a:p>
        </p:txBody>
      </p:sp>
      <p:sp>
        <p:nvSpPr>
          <p:cNvPr id="8" name="TextBox 7">
            <a:extLst>
              <a:ext uri="{FF2B5EF4-FFF2-40B4-BE49-F238E27FC236}">
                <a16:creationId xmlns:a16="http://schemas.microsoft.com/office/drawing/2014/main" id="{C65488B3-B90F-4956-BA77-2A6E109D5EA0}"/>
              </a:ext>
            </a:extLst>
          </p:cNvPr>
          <p:cNvSpPr txBox="1"/>
          <p:nvPr/>
        </p:nvSpPr>
        <p:spPr>
          <a:xfrm>
            <a:off x="86260" y="6273291"/>
            <a:ext cx="6581423" cy="507831"/>
          </a:xfrm>
          <a:prstGeom prst="rect">
            <a:avLst/>
          </a:prstGeom>
          <a:noFill/>
        </p:spPr>
        <p:txBody>
          <a:bodyPr wrap="square" rtlCol="0">
            <a:spAutoFit/>
          </a:bodyPr>
          <a:lstStyle/>
          <a:p>
            <a:r>
              <a:rPr lang="en-US" sz="900" b="1" dirty="0" smtClean="0">
                <a:solidFill>
                  <a:schemeClr val="bg1">
                    <a:lumMod val="50000"/>
                  </a:schemeClr>
                </a:solidFill>
                <a:latin typeface="Arial" charset="0"/>
                <a:ea typeface="Arial" charset="0"/>
                <a:cs typeface="Arial" charset="0"/>
              </a:rPr>
              <a:t>Reference</a:t>
            </a:r>
            <a:endParaRPr lang="en-US" sz="900" b="1" dirty="0">
              <a:solidFill>
                <a:schemeClr val="bg1">
                  <a:lumMod val="50000"/>
                </a:schemeClr>
              </a:solidFill>
              <a:latin typeface="Arial" charset="0"/>
              <a:ea typeface="Arial" charset="0"/>
              <a:cs typeface="Arial" charset="0"/>
            </a:endParaRP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Kantar Public. 2021. A behavioural approach to understanding and addressing the prevalence and drivers of woodburning. Unpublished reported commissioned by Impact on Urban Health. </a:t>
            </a:r>
            <a:endParaRPr lang="en-US" sz="9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916135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696831"/>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r>
              <a:rPr lang="en-US" sz="1800" dirty="0"/>
              <a:t>Health impact</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marL="0" indent="0" defTabSz="914400">
              <a:spcBef>
                <a:spcPts val="0"/>
              </a:spcBef>
              <a:buNone/>
            </a:pPr>
            <a:endParaRPr lang="en-US" sz="1800" b="1" dirty="0"/>
          </a:p>
          <a:p>
            <a:pPr marL="0" indent="0" defTabSz="914400">
              <a:spcBef>
                <a:spcPts val="0"/>
              </a:spcBef>
              <a:buNone/>
            </a:pPr>
            <a:r>
              <a:rPr lang="en-US" sz="1800" b="1" dirty="0"/>
              <a:t>Appendix</a:t>
            </a:r>
          </a:p>
          <a:p>
            <a:pPr marL="0" indent="0" defTabSz="914400">
              <a:spcBef>
                <a:spcPts val="0"/>
              </a:spcBef>
              <a:buNone/>
            </a:pPr>
            <a:endParaRPr lang="en-US" sz="1800" b="1" dirty="0"/>
          </a:p>
          <a:p>
            <a:pPr defTabSz="914400">
              <a:spcBef>
                <a:spcPts val="0"/>
              </a:spcBef>
              <a:buFont typeface="Wingdings" panose="05000000000000000000" pitchFamily="2" charset="2"/>
              <a:buChar char="§"/>
            </a:pPr>
            <a:endParaRPr lang="en-US" sz="1800" dirty="0"/>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32</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2880528"/>
            <a:ext cx="8325292" cy="702991"/>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3734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638770" cy="955072"/>
          </a:xfrm>
        </p:spPr>
        <p:txBody>
          <a:bodyPr>
            <a:noAutofit/>
          </a:bodyPr>
          <a:lstStyle/>
          <a:p>
            <a:r>
              <a:rPr lang="en-GB" sz="2400" dirty="0">
                <a:solidFill>
                  <a:srgbClr val="0070C0"/>
                </a:solidFill>
              </a:rPr>
              <a:t>About 14,700 Southwark GP patients have known asthma; one-sixth (about 2,500) are aged under 20 </a:t>
            </a:r>
            <a:r>
              <a:rPr lang="en-GB" sz="2400" dirty="0" smtClean="0">
                <a:solidFill>
                  <a:srgbClr val="0070C0"/>
                </a:solidFill>
              </a:rPr>
              <a:t>years</a:t>
            </a:r>
            <a:endParaRPr lang="en-US" sz="2400" dirty="0">
              <a:solidFill>
                <a:srgbClr val="0070C0"/>
              </a:solidFill>
            </a:endParaRPr>
          </a:p>
        </p:txBody>
      </p:sp>
      <p:sp>
        <p:nvSpPr>
          <p:cNvPr id="4" name="TextBox 3"/>
          <p:cNvSpPr txBox="1"/>
          <p:nvPr/>
        </p:nvSpPr>
        <p:spPr>
          <a:xfrm>
            <a:off x="216613" y="1202357"/>
            <a:ext cx="7647837"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THE LOCAL PICTURE: RELATED ILLNESS</a:t>
            </a:r>
          </a:p>
        </p:txBody>
      </p:sp>
      <p:sp>
        <p:nvSpPr>
          <p:cNvPr id="5" name="Content Placeholder 4"/>
          <p:cNvSpPr>
            <a:spLocks noGrp="1"/>
          </p:cNvSpPr>
          <p:nvPr>
            <p:ph idx="1"/>
          </p:nvPr>
        </p:nvSpPr>
        <p:spPr>
          <a:xfrm>
            <a:off x="263263" y="1644141"/>
            <a:ext cx="8442181" cy="4364038"/>
          </a:xfrm>
        </p:spPr>
        <p:txBody>
          <a:bodyPr>
            <a:normAutofit/>
          </a:bodyPr>
          <a:lstStyle/>
          <a:p>
            <a:pPr marL="0" indent="0" defTabSz="914400">
              <a:lnSpc>
                <a:spcPct val="110000"/>
              </a:lnSpc>
              <a:spcBef>
                <a:spcPts val="0"/>
              </a:spcBef>
              <a:spcAft>
                <a:spcPts val="600"/>
              </a:spcAft>
              <a:buNone/>
            </a:pPr>
            <a:r>
              <a:rPr lang="en-GB" sz="1600" b="1" dirty="0"/>
              <a:t>Air pollution is associated with acute and chronic health problems, especially low birth weight, asthma, chronic obstructive pulmonary disease (COPD), lung cancer, coronary heart disease (CHD), heart failure, stroke, diabetes and dementia.</a:t>
            </a:r>
            <a:endParaRPr lang="en-US" sz="1600" b="1" dirty="0"/>
          </a:p>
          <a:p>
            <a:pPr defTabSz="914400">
              <a:lnSpc>
                <a:spcPct val="110000"/>
              </a:lnSpc>
              <a:spcBef>
                <a:spcPts val="0"/>
              </a:spcBef>
              <a:spcAft>
                <a:spcPts val="600"/>
              </a:spcAft>
              <a:buFont typeface="Wingdings" charset="2"/>
              <a:buChar char="§"/>
            </a:pPr>
            <a:r>
              <a:rPr lang="en-US" sz="1400" dirty="0"/>
              <a:t>In Jan 2020, about 14,700 Southwark GP patients had known asthma; about 2,500 (one-sixth; 17%) were aged under 20 </a:t>
            </a:r>
            <a:r>
              <a:rPr lang="en-US" sz="1400" dirty="0" err="1"/>
              <a:t>yr</a:t>
            </a:r>
            <a:r>
              <a:rPr lang="en-US" sz="1400" dirty="0"/>
              <a:t> (800 were under 10 </a:t>
            </a:r>
            <a:r>
              <a:rPr lang="en-US" sz="1400" dirty="0" err="1"/>
              <a:t>yr</a:t>
            </a:r>
            <a:r>
              <a:rPr lang="en-US" sz="1400" dirty="0"/>
              <a:t>) and about 1,500 were aged 70 </a:t>
            </a:r>
            <a:r>
              <a:rPr lang="en-US" sz="1400" dirty="0" err="1"/>
              <a:t>yr</a:t>
            </a:r>
            <a:r>
              <a:rPr lang="en-US" sz="1400" dirty="0"/>
              <a:t> or more.</a:t>
            </a:r>
          </a:p>
          <a:p>
            <a:pPr defTabSz="914400">
              <a:lnSpc>
                <a:spcPct val="110000"/>
              </a:lnSpc>
              <a:spcBef>
                <a:spcPts val="0"/>
              </a:spcBef>
              <a:spcAft>
                <a:spcPts val="600"/>
              </a:spcAft>
              <a:buFont typeface="Wingdings" charset="2"/>
              <a:buChar char="§"/>
            </a:pPr>
            <a:r>
              <a:rPr lang="en-US" sz="1400" dirty="0"/>
              <a:t>In addition, about 17,900 local GP patients had known diabetes (5,000 were 70 </a:t>
            </a:r>
            <a:r>
              <a:rPr lang="en-US" sz="1400" dirty="0" err="1"/>
              <a:t>yr</a:t>
            </a:r>
            <a:r>
              <a:rPr lang="en-US" sz="1400" dirty="0"/>
              <a:t> or older), 4,500 had known CHD and 4,500 had known COPD.</a:t>
            </a:r>
          </a:p>
          <a:p>
            <a:pPr defTabSz="914400">
              <a:lnSpc>
                <a:spcPct val="110000"/>
              </a:lnSpc>
              <a:spcBef>
                <a:spcPts val="0"/>
              </a:spcBef>
              <a:spcAft>
                <a:spcPts val="600"/>
              </a:spcAft>
              <a:buFont typeface="Wingdings" charset="2"/>
              <a:buChar char="§"/>
            </a:pPr>
            <a:r>
              <a:rPr lang="en-US" sz="1400" dirty="0"/>
              <a:t>In 2020, 3% of Southwark full-term babies had low birth weight (about 100 infants).</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33</a:t>
            </a:fld>
            <a:endParaRPr lang="en-US" sz="1000" dirty="0">
              <a:solidFill>
                <a:prstClr val="white">
                  <a:lumMod val="50000"/>
                </a:prstClr>
              </a:solidFill>
              <a:latin typeface="Arial" charset="0"/>
              <a:cs typeface="Arial" charset="0"/>
            </a:endParaRPr>
          </a:p>
        </p:txBody>
      </p:sp>
      <p:sp>
        <p:nvSpPr>
          <p:cNvPr id="20" name="TextBox 19"/>
          <p:cNvSpPr txBox="1"/>
          <p:nvPr/>
        </p:nvSpPr>
        <p:spPr>
          <a:xfrm>
            <a:off x="226445" y="6142591"/>
            <a:ext cx="7693849" cy="6463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Data sources</a:t>
            </a:r>
          </a:p>
          <a:p>
            <a:r>
              <a:rPr lang="en-US" sz="900" dirty="0" smtClean="0">
                <a:solidFill>
                  <a:prstClr val="white">
                    <a:lumMod val="50000"/>
                  </a:prstClr>
                </a:solidFill>
                <a:latin typeface="Arial" charset="0"/>
                <a:ea typeface="Arial" charset="0"/>
                <a:cs typeface="Arial" charset="0"/>
              </a:rPr>
              <a:t>GLA, </a:t>
            </a:r>
            <a:r>
              <a:rPr lang="en-US" sz="900" dirty="0">
                <a:solidFill>
                  <a:prstClr val="white">
                    <a:lumMod val="50000"/>
                  </a:prstClr>
                </a:solidFill>
                <a:latin typeface="Arial" charset="0"/>
                <a:ea typeface="Arial" charset="0"/>
                <a:cs typeface="Arial" charset="0"/>
              </a:rPr>
              <a:t>2022. Air Quality in Southwark: a Guide for Public Health Professionals.</a:t>
            </a:r>
          </a:p>
          <a:p>
            <a:r>
              <a:rPr lang="en-US" sz="900" dirty="0" smtClean="0">
                <a:solidFill>
                  <a:prstClr val="white">
                    <a:lumMod val="50000"/>
                  </a:prstClr>
                </a:solidFill>
                <a:latin typeface="Arial" charset="0"/>
                <a:ea typeface="Arial" charset="0"/>
                <a:cs typeface="Arial" charset="0"/>
              </a:rPr>
              <a:t>OHID, </a:t>
            </a:r>
            <a:r>
              <a:rPr lang="en-US" sz="900" dirty="0">
                <a:solidFill>
                  <a:prstClr val="white">
                    <a:lumMod val="50000"/>
                  </a:prstClr>
                </a:solidFill>
                <a:latin typeface="Arial" charset="0"/>
                <a:ea typeface="Arial" charset="0"/>
                <a:cs typeface="Arial" charset="0"/>
              </a:rPr>
              <a:t>2022. Maternal and Child Health Profile.</a:t>
            </a:r>
          </a:p>
          <a:p>
            <a:r>
              <a:rPr lang="en-US" sz="900" dirty="0">
                <a:solidFill>
                  <a:prstClr val="white">
                    <a:lumMod val="50000"/>
                  </a:prstClr>
                </a:solidFill>
                <a:latin typeface="Arial" charset="0"/>
                <a:ea typeface="Arial" charset="0"/>
                <a:cs typeface="Arial" charset="0"/>
              </a:rPr>
              <a:t>SEL </a:t>
            </a:r>
            <a:r>
              <a:rPr lang="en-US" sz="900" dirty="0" smtClean="0">
                <a:solidFill>
                  <a:prstClr val="white">
                    <a:lumMod val="50000"/>
                  </a:prstClr>
                </a:solidFill>
                <a:latin typeface="Arial" charset="0"/>
                <a:ea typeface="Arial" charset="0"/>
                <a:cs typeface="Arial" charset="0"/>
              </a:rPr>
              <a:t>CCG, 2020</a:t>
            </a:r>
            <a:r>
              <a:rPr lang="en-US" sz="900" dirty="0">
                <a:solidFill>
                  <a:prstClr val="white">
                    <a:lumMod val="50000"/>
                  </a:prstClr>
                </a:solidFill>
                <a:latin typeface="Arial" charset="0"/>
                <a:ea typeface="Arial" charset="0"/>
                <a:cs typeface="Arial" charset="0"/>
              </a:rPr>
              <a:t>. Private communication (Southwark GP patients on long-term condition registers, 29 Jan 2020). TIA = transient </a:t>
            </a:r>
            <a:r>
              <a:rPr lang="en-US" sz="900" dirty="0" err="1">
                <a:solidFill>
                  <a:prstClr val="white">
                    <a:lumMod val="50000"/>
                  </a:prstClr>
                </a:solidFill>
                <a:latin typeface="Arial" charset="0"/>
                <a:ea typeface="Arial" charset="0"/>
                <a:cs typeface="Arial" charset="0"/>
              </a:rPr>
              <a:t>ischaemic</a:t>
            </a:r>
            <a:r>
              <a:rPr lang="en-US" sz="900" dirty="0">
                <a:solidFill>
                  <a:prstClr val="white">
                    <a:lumMod val="50000"/>
                  </a:prstClr>
                </a:solidFill>
                <a:latin typeface="Arial" charset="0"/>
                <a:ea typeface="Arial" charset="0"/>
                <a:cs typeface="Arial" charset="0"/>
              </a:rPr>
              <a:t> attack.</a:t>
            </a:r>
          </a:p>
        </p:txBody>
      </p:sp>
      <p:sp>
        <p:nvSpPr>
          <p:cNvPr id="3" name="TextBox 2"/>
          <p:cNvSpPr txBox="1"/>
          <p:nvPr/>
        </p:nvSpPr>
        <p:spPr>
          <a:xfrm>
            <a:off x="395827" y="4046102"/>
            <a:ext cx="8474903" cy="276999"/>
          </a:xfrm>
          <a:prstGeom prst="rect">
            <a:avLst/>
          </a:prstGeom>
          <a:noFill/>
        </p:spPr>
        <p:txBody>
          <a:bodyPr wrap="square" rtlCol="0">
            <a:spAutoFit/>
          </a:bodyPr>
          <a:lstStyle/>
          <a:p>
            <a:r>
              <a:rPr lang="en-GB" sz="1200" dirty="0">
                <a:solidFill>
                  <a:schemeClr val="tx1">
                    <a:lumMod val="65000"/>
                    <a:lumOff val="35000"/>
                  </a:schemeClr>
                </a:solidFill>
                <a:latin typeface="Arial" panose="020B0604020202020204" pitchFamily="34" charset="0"/>
                <a:cs typeface="Arial" panose="020B0604020202020204" pitchFamily="34" charset="0"/>
              </a:rPr>
              <a:t>Number of Southwark GP patients with diagnosed long-term diseases known to be related to poor air quality, Jan 2020</a:t>
            </a:r>
          </a:p>
        </p:txBody>
      </p:sp>
      <p:graphicFrame>
        <p:nvGraphicFramePr>
          <p:cNvPr id="11" name="Chart 10"/>
          <p:cNvGraphicFramePr>
            <a:graphicFrameLocks/>
          </p:cNvGraphicFramePr>
          <p:nvPr>
            <p:extLst>
              <p:ext uri="{D42A27DB-BD31-4B8C-83A1-F6EECF244321}">
                <p14:modId xmlns:p14="http://schemas.microsoft.com/office/powerpoint/2010/main" val="1667808801"/>
              </p:ext>
            </p:extLst>
          </p:nvPr>
        </p:nvGraphicFramePr>
        <p:xfrm>
          <a:off x="620111" y="4270040"/>
          <a:ext cx="6635012" cy="18610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7834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7775" y="1644138"/>
            <a:ext cx="8761968" cy="3225786"/>
          </a:xfrm>
        </p:spPr>
        <p:txBody>
          <a:bodyPr>
            <a:noAutofit/>
          </a:bodyPr>
          <a:lstStyle/>
          <a:p>
            <a:pPr marL="0" indent="0" defTabSz="914400">
              <a:spcBef>
                <a:spcPts val="0"/>
              </a:spcBef>
              <a:spcAft>
                <a:spcPts val="600"/>
              </a:spcAft>
              <a:buNone/>
            </a:pPr>
            <a:r>
              <a:rPr lang="en-GB" sz="1600" b="1" dirty="0"/>
              <a:t>Across the 33 London boroughs, the proportion of all 2019 deaths which were related to long-term NO</a:t>
            </a:r>
            <a:r>
              <a:rPr lang="en-GB" sz="1600" b="1" baseline="-25000" dirty="0"/>
              <a:t>2 </a:t>
            </a:r>
            <a:r>
              <a:rPr lang="en-GB" sz="1600" b="1" dirty="0"/>
              <a:t>and PM</a:t>
            </a:r>
            <a:r>
              <a:rPr lang="en-GB" sz="1600" b="1" baseline="-25000" dirty="0"/>
              <a:t>2.5</a:t>
            </a:r>
            <a:r>
              <a:rPr lang="en-GB" sz="1600" b="1" dirty="0"/>
              <a:t> exposure can be calculated based on air pollution measurements.</a:t>
            </a:r>
          </a:p>
          <a:p>
            <a:pPr defTabSz="914400">
              <a:spcBef>
                <a:spcPts val="0"/>
              </a:spcBef>
              <a:spcAft>
                <a:spcPts val="600"/>
              </a:spcAft>
              <a:buFont typeface="Wingdings" panose="05000000000000000000" pitchFamily="2" charset="2"/>
              <a:buChar char="§"/>
            </a:pPr>
            <a:r>
              <a:rPr lang="en-GB" sz="1600" dirty="0"/>
              <a:t>Almost 1 in 10 (9%) of all 2019 Southwark deaths were related to NO</a:t>
            </a:r>
            <a:r>
              <a:rPr lang="en-GB" sz="1600" baseline="-25000" dirty="0"/>
              <a:t>2</a:t>
            </a:r>
            <a:r>
              <a:rPr lang="en-GB" sz="1600" dirty="0"/>
              <a:t> or PM</a:t>
            </a:r>
            <a:r>
              <a:rPr lang="en-GB" sz="1600" baseline="-25000" dirty="0"/>
              <a:t>2.5</a:t>
            </a:r>
            <a:r>
              <a:rPr lang="en-GB" sz="1600" dirty="0"/>
              <a:t> air </a:t>
            </a:r>
            <a:r>
              <a:rPr lang="en-GB" sz="1600" dirty="0" smtClean="0"/>
              <a:t>pollution. Most </a:t>
            </a:r>
            <a:r>
              <a:rPr lang="en-GB" sz="1600" dirty="0"/>
              <a:t>of this impact was due to PM</a:t>
            </a:r>
            <a:r>
              <a:rPr lang="en-GB" sz="1600" baseline="-25000" dirty="0"/>
              <a:t>2.5 </a:t>
            </a:r>
            <a:r>
              <a:rPr lang="en-GB" sz="1600" dirty="0"/>
              <a:t>(7% of all deaths).</a:t>
            </a:r>
          </a:p>
          <a:p>
            <a:pPr defTabSz="914400">
              <a:spcBef>
                <a:spcPts val="0"/>
              </a:spcBef>
              <a:spcAft>
                <a:spcPts val="600"/>
              </a:spcAft>
              <a:buFont typeface="Wingdings" panose="05000000000000000000" pitchFamily="2" charset="2"/>
              <a:buChar char="§"/>
            </a:pPr>
            <a:r>
              <a:rPr lang="en-GB" sz="1600" dirty="0"/>
              <a:t>This equates to over 100 extra deaths of Southwark residents.</a:t>
            </a:r>
          </a:p>
          <a:p>
            <a:pPr defTabSz="914400">
              <a:spcBef>
                <a:spcPts val="0"/>
              </a:spcBef>
              <a:spcAft>
                <a:spcPts val="600"/>
              </a:spcAft>
              <a:buFont typeface="Wingdings" panose="05000000000000000000" pitchFamily="2" charset="2"/>
              <a:buChar char="§"/>
            </a:pPr>
            <a:r>
              <a:rPr lang="en-GB" sz="1600" dirty="0"/>
              <a:t>Southwark is in the top, worst third of London boroughs (ranking 9th overall) for air pollution mortality burden.</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In 2019, almost 1 in 10 Southwark deaths were related to air pollution, mainly due to PM</a:t>
            </a:r>
            <a:r>
              <a:rPr lang="en-GB" sz="2400" spc="-70" baseline="-25000" dirty="0">
                <a:solidFill>
                  <a:srgbClr val="0070C0"/>
                </a:solidFill>
              </a:rPr>
              <a:t>2.5</a:t>
            </a:r>
            <a:r>
              <a:rPr lang="en-GB" sz="2400" spc="-70" dirty="0">
                <a:solidFill>
                  <a:srgbClr val="0070C0"/>
                </a:solidFill>
              </a:rPr>
              <a:t> emissions</a:t>
            </a:r>
          </a:p>
        </p:txBody>
      </p:sp>
      <p:sp>
        <p:nvSpPr>
          <p:cNvPr id="4" name="TextBox 3"/>
          <p:cNvSpPr txBox="1"/>
          <p:nvPr/>
        </p:nvSpPr>
        <p:spPr>
          <a:xfrm>
            <a:off x="216614" y="1202357"/>
            <a:ext cx="8635810"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LONDON BOROUGH AIR POLLUTION DEATHS </a:t>
            </a:r>
            <a:endParaRPr lang="en-GB" dirty="0">
              <a:solidFill>
                <a:schemeClr val="bg1">
                  <a:lumMod val="50000"/>
                </a:schemeClr>
              </a:solidFill>
              <a:latin typeface="Arial" charset="0"/>
              <a:ea typeface="Arial" charset="0"/>
              <a:cs typeface="Arial" charset="0"/>
            </a:endParaRPr>
          </a:p>
        </p:txBody>
      </p:sp>
      <p:sp>
        <p:nvSpPr>
          <p:cNvPr id="7" name="TextBox 6"/>
          <p:cNvSpPr txBox="1"/>
          <p:nvPr/>
        </p:nvSpPr>
        <p:spPr>
          <a:xfrm>
            <a:off x="231960" y="6276411"/>
            <a:ext cx="6581423"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sources</a:t>
            </a:r>
          </a:p>
          <a:p>
            <a:r>
              <a:rPr lang="en-GB" sz="900" dirty="0" smtClean="0">
                <a:solidFill>
                  <a:prstClr val="white">
                    <a:lumMod val="50000"/>
                  </a:prstClr>
                </a:solidFill>
                <a:latin typeface="Arial" charset="0"/>
                <a:ea typeface="Arial" charset="0"/>
                <a:cs typeface="Arial" charset="0"/>
              </a:rPr>
              <a:t>GLA, 2022</a:t>
            </a:r>
            <a:r>
              <a:rPr lang="en-GB" sz="900" dirty="0">
                <a:solidFill>
                  <a:prstClr val="white">
                    <a:lumMod val="50000"/>
                  </a:prstClr>
                </a:solidFill>
                <a:latin typeface="Arial" charset="0"/>
                <a:ea typeface="Arial" charset="0"/>
                <a:cs typeface="Arial" charset="0"/>
              </a:rPr>
              <a:t>. LAEI 2019. </a:t>
            </a:r>
          </a:p>
          <a:p>
            <a:r>
              <a:rPr lang="en-GB" sz="900" dirty="0" smtClean="0">
                <a:solidFill>
                  <a:prstClr val="white">
                    <a:lumMod val="50000"/>
                  </a:prstClr>
                </a:solidFill>
                <a:latin typeface="Arial" charset="0"/>
                <a:ea typeface="Arial" charset="0"/>
                <a:cs typeface="Arial" charset="0"/>
              </a:rPr>
              <a:t>GLA, </a:t>
            </a:r>
            <a:r>
              <a:rPr lang="en-GB" sz="900" dirty="0">
                <a:solidFill>
                  <a:prstClr val="white">
                    <a:lumMod val="50000"/>
                  </a:prstClr>
                </a:solidFill>
                <a:latin typeface="Arial" charset="0"/>
                <a:ea typeface="Arial" charset="0"/>
                <a:cs typeface="Arial" charset="0"/>
              </a:rPr>
              <a:t>2022. Air Quality in Southwark: A Guide for Public Health Professionals.</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34</a:t>
            </a:fld>
            <a:endParaRPr lang="en-GB" sz="1000" dirty="0">
              <a:solidFill>
                <a:prstClr val="white">
                  <a:lumMod val="50000"/>
                </a:prstClr>
              </a:solidFill>
              <a:latin typeface="Arial" charset="0"/>
              <a:cs typeface="Arial" charset="0"/>
            </a:endParaRPr>
          </a:p>
        </p:txBody>
      </p:sp>
      <p:graphicFrame>
        <p:nvGraphicFramePr>
          <p:cNvPr id="8" name="Chart 7"/>
          <p:cNvGraphicFramePr>
            <a:graphicFrameLocks/>
          </p:cNvGraphicFramePr>
          <p:nvPr>
            <p:extLst>
              <p:ext uri="{D42A27DB-BD31-4B8C-83A1-F6EECF244321}">
                <p14:modId xmlns:p14="http://schemas.microsoft.com/office/powerpoint/2010/main" val="1352637358"/>
              </p:ext>
            </p:extLst>
          </p:nvPr>
        </p:nvGraphicFramePr>
        <p:xfrm>
          <a:off x="231960" y="3836276"/>
          <a:ext cx="8659792" cy="25940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1657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411309" y="1624548"/>
            <a:ext cx="2638097" cy="4631952"/>
          </a:xfrm>
        </p:spPr>
        <p:txBody>
          <a:bodyPr>
            <a:noAutofit/>
          </a:bodyPr>
          <a:lstStyle/>
          <a:p>
            <a:pPr marL="0" indent="0" defTabSz="914400">
              <a:spcBef>
                <a:spcPts val="0"/>
              </a:spcBef>
              <a:spcAft>
                <a:spcPts val="600"/>
              </a:spcAft>
              <a:buNone/>
            </a:pPr>
            <a:r>
              <a:rPr lang="en-GB" sz="1600" b="1" dirty="0"/>
              <a:t>Southwark wards have very different mortality burdens from air pollution.</a:t>
            </a:r>
          </a:p>
          <a:p>
            <a:pPr marL="179388" indent="-179388" defTabSz="914400">
              <a:spcBef>
                <a:spcPts val="0"/>
              </a:spcBef>
              <a:spcAft>
                <a:spcPts val="600"/>
              </a:spcAft>
              <a:buFont typeface="Wingdings" panose="05000000000000000000" pitchFamily="2" charset="2"/>
              <a:buChar char="§"/>
            </a:pPr>
            <a:r>
              <a:rPr lang="en-GB" sz="1200" dirty="0"/>
              <a:t>Effects are worst in </a:t>
            </a:r>
            <a:r>
              <a:rPr lang="en-GB" sz="1200" dirty="0" err="1"/>
              <a:t>Nunhead</a:t>
            </a:r>
            <a:r>
              <a:rPr lang="en-GB" sz="1200" dirty="0"/>
              <a:t> &amp; Queen’s Road </a:t>
            </a:r>
            <a:r>
              <a:rPr lang="en-GB" sz="1200" dirty="0" smtClean="0"/>
              <a:t>ward. In </a:t>
            </a:r>
            <a:r>
              <a:rPr lang="en-GB" sz="1200" dirty="0"/>
              <a:t>2019, NO</a:t>
            </a:r>
            <a:r>
              <a:rPr lang="en-GB" sz="1200" baseline="-25000" dirty="0"/>
              <a:t>2</a:t>
            </a:r>
            <a:r>
              <a:rPr lang="en-GB" sz="1200" dirty="0"/>
              <a:t> </a:t>
            </a:r>
            <a:r>
              <a:rPr lang="en-GB" sz="1200" dirty="0" smtClean="0"/>
              <a:t>and </a:t>
            </a:r>
            <a:r>
              <a:rPr lang="en-GB" sz="1200" dirty="0"/>
              <a:t>PM</a:t>
            </a:r>
            <a:r>
              <a:rPr lang="en-GB" sz="1200" baseline="-25000" dirty="0"/>
              <a:t>2.5</a:t>
            </a:r>
            <a:r>
              <a:rPr lang="en-GB" sz="1200" dirty="0"/>
              <a:t> air pollution accounted for about one-fifth (20% to 22%) of all deaths (about 50 extra </a:t>
            </a:r>
            <a:r>
              <a:rPr lang="en-GB" sz="1200" dirty="0" smtClean="0"/>
              <a:t>deaths</a:t>
            </a:r>
            <a:r>
              <a:rPr lang="en-GB" sz="1200" dirty="0" smtClean="0"/>
              <a:t>).</a:t>
            </a:r>
            <a:endParaRPr lang="en-GB" sz="1200" dirty="0"/>
          </a:p>
          <a:p>
            <a:pPr marL="179388" indent="-179388" defTabSz="914400">
              <a:spcBef>
                <a:spcPts val="0"/>
              </a:spcBef>
              <a:spcAft>
                <a:spcPts val="600"/>
              </a:spcAft>
              <a:buFont typeface="Wingdings" panose="05000000000000000000" pitchFamily="2" charset="2"/>
              <a:buChar char="§"/>
            </a:pPr>
            <a:r>
              <a:rPr lang="en-GB" sz="1200" dirty="0"/>
              <a:t>In comparison, St George’s air quality mortality burden was less than one-quarter the size: 4–5% of all deaths (2 extra deaths</a:t>
            </a:r>
            <a:r>
              <a:rPr lang="en-GB" sz="1200" dirty="0" smtClean="0"/>
              <a:t>).</a:t>
            </a:r>
          </a:p>
          <a:p>
            <a:pPr marL="179388" indent="-179388" defTabSz="914400">
              <a:spcBef>
                <a:spcPts val="0"/>
              </a:spcBef>
              <a:spcAft>
                <a:spcPts val="600"/>
              </a:spcAft>
              <a:buFont typeface="Wingdings" panose="05000000000000000000" pitchFamily="2" charset="2"/>
              <a:buChar char="§"/>
            </a:pPr>
            <a:r>
              <a:rPr lang="en-GB" sz="1200" dirty="0" err="1" smtClean="0"/>
              <a:t>Nunhead</a:t>
            </a:r>
            <a:r>
              <a:rPr lang="en-GB" sz="1200" dirty="0" smtClean="0"/>
              <a:t> </a:t>
            </a:r>
            <a:r>
              <a:rPr lang="en-GB" sz="1200" dirty="0"/>
              <a:t>&amp; Queen’s Road residents, as a group, are slightly older, more deprived and in worse health, versus St </a:t>
            </a:r>
            <a:r>
              <a:rPr lang="en-GB" sz="1200" dirty="0" smtClean="0"/>
              <a:t>George’s. This </a:t>
            </a:r>
            <a:r>
              <a:rPr lang="en-GB" sz="1200" dirty="0"/>
              <a:t>may affect their vulnerability to air-pollution-related harm.</a:t>
            </a:r>
          </a:p>
        </p:txBody>
      </p:sp>
      <p:sp>
        <p:nvSpPr>
          <p:cNvPr id="2" name="Title 1"/>
          <p:cNvSpPr>
            <a:spLocks noGrp="1"/>
          </p:cNvSpPr>
          <p:nvPr>
            <p:ph type="title"/>
          </p:nvPr>
        </p:nvSpPr>
        <p:spPr>
          <a:xfrm>
            <a:off x="231960" y="247285"/>
            <a:ext cx="8817447" cy="955072"/>
          </a:xfrm>
        </p:spPr>
        <p:txBody>
          <a:bodyPr>
            <a:noAutofit/>
          </a:bodyPr>
          <a:lstStyle/>
          <a:p>
            <a:r>
              <a:rPr lang="en-GB" sz="2400" spc="-40" dirty="0">
                <a:solidFill>
                  <a:srgbClr val="0070C0"/>
                </a:solidFill>
              </a:rPr>
              <a:t>In Southwark’s worst affected ward – </a:t>
            </a:r>
            <a:r>
              <a:rPr lang="en-GB" sz="2400" spc="-40" dirty="0" err="1">
                <a:solidFill>
                  <a:srgbClr val="0070C0"/>
                </a:solidFill>
              </a:rPr>
              <a:t>Nunhead</a:t>
            </a:r>
            <a:r>
              <a:rPr lang="en-GB" sz="2400" spc="-40" dirty="0">
                <a:solidFill>
                  <a:srgbClr val="0070C0"/>
                </a:solidFill>
              </a:rPr>
              <a:t> &amp;</a:t>
            </a:r>
            <a:r>
              <a:rPr lang="en-GB" sz="2400" spc="-40" dirty="0" smtClean="0">
                <a:solidFill>
                  <a:srgbClr val="0070C0"/>
                </a:solidFill>
              </a:rPr>
              <a:t> </a:t>
            </a:r>
            <a:r>
              <a:rPr lang="en-GB" sz="2400" spc="-40" dirty="0">
                <a:solidFill>
                  <a:srgbClr val="0070C0"/>
                </a:solidFill>
              </a:rPr>
              <a:t>Queen’s Rd – one fifth of all deaths were attributable to air pollution</a:t>
            </a:r>
          </a:p>
        </p:txBody>
      </p:sp>
      <p:sp>
        <p:nvSpPr>
          <p:cNvPr id="4" name="TextBox 3"/>
          <p:cNvSpPr txBox="1"/>
          <p:nvPr/>
        </p:nvSpPr>
        <p:spPr>
          <a:xfrm>
            <a:off x="216614" y="1202357"/>
            <a:ext cx="8635810"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SOUTHWARK WARD AIR POLLUTION DEATHS </a:t>
            </a:r>
          </a:p>
        </p:txBody>
      </p:sp>
      <p:sp>
        <p:nvSpPr>
          <p:cNvPr id="7" name="TextBox 6"/>
          <p:cNvSpPr txBox="1"/>
          <p:nvPr/>
        </p:nvSpPr>
        <p:spPr>
          <a:xfrm>
            <a:off x="255942" y="6309006"/>
            <a:ext cx="6954155"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source</a:t>
            </a:r>
          </a:p>
          <a:p>
            <a:r>
              <a:rPr lang="en-GB" sz="900" dirty="0" smtClean="0">
                <a:solidFill>
                  <a:prstClr val="white">
                    <a:lumMod val="50000"/>
                  </a:prstClr>
                </a:solidFill>
                <a:latin typeface="Arial" charset="0"/>
                <a:ea typeface="Arial" charset="0"/>
                <a:cs typeface="Arial" charset="0"/>
              </a:rPr>
              <a:t>GLA, </a:t>
            </a:r>
            <a:r>
              <a:rPr lang="en-GB" sz="900" dirty="0">
                <a:solidFill>
                  <a:prstClr val="white">
                    <a:lumMod val="50000"/>
                  </a:prstClr>
                </a:solidFill>
                <a:latin typeface="Arial" charset="0"/>
                <a:ea typeface="Arial" charset="0"/>
                <a:cs typeface="Arial" charset="0"/>
              </a:rPr>
              <a:t>2022. Air Quality in Southwark: A Guide for Public Health Professionals. Min = minimum. Air pollution mortality burden and life years lost calculated for 30+ </a:t>
            </a:r>
            <a:r>
              <a:rPr lang="en-GB" sz="900" dirty="0" err="1">
                <a:solidFill>
                  <a:prstClr val="white">
                    <a:lumMod val="50000"/>
                  </a:prstClr>
                </a:solidFill>
                <a:latin typeface="Arial" charset="0"/>
                <a:ea typeface="Arial" charset="0"/>
                <a:cs typeface="Arial" charset="0"/>
              </a:rPr>
              <a:t>yrs</a:t>
            </a:r>
            <a:r>
              <a:rPr lang="en-GB" sz="900" dirty="0">
                <a:solidFill>
                  <a:prstClr val="white">
                    <a:lumMod val="50000"/>
                  </a:prstClr>
                </a:solidFill>
                <a:latin typeface="Arial" charset="0"/>
                <a:ea typeface="Arial" charset="0"/>
                <a:cs typeface="Arial" charset="0"/>
              </a:rPr>
              <a:t> population.</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35</a:t>
            </a:fld>
            <a:endParaRPr lang="en-GB" sz="1000" dirty="0">
              <a:solidFill>
                <a:prstClr val="white">
                  <a:lumMod val="50000"/>
                </a:prstClr>
              </a:solidFill>
              <a:latin typeface="Arial" charset="0"/>
              <a:cs typeface="Arial"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085" t="13316" r="58121" b="50650"/>
          <a:stretch/>
        </p:blipFill>
        <p:spPr bwMode="auto">
          <a:xfrm>
            <a:off x="3457156" y="2056943"/>
            <a:ext cx="2710037" cy="4211767"/>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861" t="8774" r="57123" b="55271"/>
          <a:stretch/>
        </p:blipFill>
        <p:spPr bwMode="auto">
          <a:xfrm>
            <a:off x="361045" y="2054786"/>
            <a:ext cx="2730860" cy="420631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340112" y="1656779"/>
            <a:ext cx="3544922"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Min NO</a:t>
            </a:r>
            <a:r>
              <a:rPr lang="en-GB" sz="1200" b="1" baseline="-25000" dirty="0">
                <a:latin typeface="Arial" panose="020B0604020202020204" pitchFamily="34" charset="0"/>
                <a:cs typeface="Arial" panose="020B0604020202020204" pitchFamily="34" charset="0"/>
              </a:rPr>
              <a:t>2</a:t>
            </a:r>
            <a:r>
              <a:rPr lang="en-GB" sz="1200" b="1" dirty="0">
                <a:latin typeface="Arial" panose="020B0604020202020204" pitchFamily="34" charset="0"/>
                <a:cs typeface="Arial" panose="020B0604020202020204" pitchFamily="34" charset="0"/>
              </a:rPr>
              <a:t>/PM</a:t>
            </a:r>
            <a:r>
              <a:rPr lang="en-GB" sz="1200" b="1" baseline="-25000" dirty="0">
                <a:latin typeface="Arial" panose="020B0604020202020204" pitchFamily="34" charset="0"/>
                <a:cs typeface="Arial" panose="020B0604020202020204" pitchFamily="34" charset="0"/>
              </a:rPr>
              <a:t>2.5</a:t>
            </a:r>
            <a:r>
              <a:rPr lang="en-GB" sz="1200" b="1" dirty="0">
                <a:latin typeface="Arial" panose="020B0604020202020204" pitchFamily="34" charset="0"/>
                <a:cs typeface="Arial" panose="020B0604020202020204" pitchFamily="34" charset="0"/>
              </a:rPr>
              <a:t> mortality burden (%)</a:t>
            </a:r>
          </a:p>
        </p:txBody>
      </p:sp>
      <p:sp>
        <p:nvSpPr>
          <p:cNvPr id="11" name="TextBox 10"/>
          <p:cNvSpPr txBox="1"/>
          <p:nvPr/>
        </p:nvSpPr>
        <p:spPr>
          <a:xfrm>
            <a:off x="3351857" y="1658064"/>
            <a:ext cx="3802218" cy="27699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Min years of life lost due to NO</a:t>
            </a:r>
            <a:r>
              <a:rPr lang="en-GB" sz="1200" b="1" baseline="-25000" dirty="0">
                <a:latin typeface="Arial" panose="020B0604020202020204" pitchFamily="34" charset="0"/>
                <a:cs typeface="Arial" panose="020B0604020202020204" pitchFamily="34" charset="0"/>
              </a:rPr>
              <a:t>2</a:t>
            </a:r>
            <a:r>
              <a:rPr lang="en-GB" sz="1200" b="1" dirty="0">
                <a:latin typeface="Arial" panose="020B0604020202020204" pitchFamily="34" charset="0"/>
                <a:cs typeface="Arial" panose="020B0604020202020204" pitchFamily="34" charset="0"/>
              </a:rPr>
              <a:t>/PM</a:t>
            </a:r>
            <a:r>
              <a:rPr lang="en-GB" sz="1200" b="1" baseline="-25000" dirty="0">
                <a:latin typeface="Arial" panose="020B0604020202020204" pitchFamily="34" charset="0"/>
                <a:cs typeface="Arial" panose="020B0604020202020204" pitchFamily="34" charset="0"/>
              </a:rPr>
              <a:t>2.5</a:t>
            </a:r>
            <a:r>
              <a:rPr lang="en-GB" sz="1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9741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spc="-70" dirty="0" smtClean="0">
                <a:solidFill>
                  <a:srgbClr val="0070C0"/>
                </a:solidFill>
              </a:rPr>
              <a:t>All Southwark children are </a:t>
            </a:r>
            <a:r>
              <a:rPr lang="en-GB" sz="2400" spc="-70" dirty="0">
                <a:solidFill>
                  <a:srgbClr val="0070C0"/>
                </a:solidFill>
              </a:rPr>
              <a:t>exposed to </a:t>
            </a:r>
            <a:r>
              <a:rPr lang="en-GB" sz="2400" spc="-70" dirty="0" smtClean="0">
                <a:solidFill>
                  <a:srgbClr val="0070C0"/>
                </a:solidFill>
              </a:rPr>
              <a:t>harmful PM</a:t>
            </a:r>
            <a:r>
              <a:rPr lang="en-GB" sz="2400" spc="-70" baseline="-25000" dirty="0" smtClean="0">
                <a:solidFill>
                  <a:srgbClr val="0070C0"/>
                </a:solidFill>
              </a:rPr>
              <a:t>2.5</a:t>
            </a:r>
            <a:r>
              <a:rPr lang="en-GB" sz="2400" spc="-70" dirty="0" smtClean="0">
                <a:solidFill>
                  <a:srgbClr val="0070C0"/>
                </a:solidFill>
              </a:rPr>
              <a:t> </a:t>
            </a:r>
            <a:r>
              <a:rPr lang="en-GB" sz="2400" spc="-70" dirty="0" smtClean="0">
                <a:solidFill>
                  <a:srgbClr val="0070C0"/>
                </a:solidFill>
              </a:rPr>
              <a:t>levels. An </a:t>
            </a:r>
            <a:r>
              <a:rPr lang="en-GB" sz="2400" spc="-70" dirty="0" smtClean="0">
                <a:solidFill>
                  <a:srgbClr val="0070C0"/>
                </a:solidFill>
              </a:rPr>
              <a:t>estimated 8,000 live in known poor air quality areas</a:t>
            </a:r>
            <a:endParaRPr lang="en-US" sz="2400" dirty="0">
              <a:solidFill>
                <a:srgbClr val="0070C0"/>
              </a:solidFill>
            </a:endParaRPr>
          </a:p>
        </p:txBody>
      </p:sp>
      <p:sp>
        <p:nvSpPr>
          <p:cNvPr id="4" name="TextBox 3"/>
          <p:cNvSpPr txBox="1"/>
          <p:nvPr/>
        </p:nvSpPr>
        <p:spPr>
          <a:xfrm>
            <a:off x="216613" y="1202357"/>
            <a:ext cx="8508495"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CHILDREN &amp; YOUNG PEOPLE’S EXPOSURE</a:t>
            </a:r>
          </a:p>
        </p:txBody>
      </p:sp>
      <p:sp>
        <p:nvSpPr>
          <p:cNvPr id="5" name="Content Placeholder 4"/>
          <p:cNvSpPr>
            <a:spLocks noGrp="1"/>
          </p:cNvSpPr>
          <p:nvPr>
            <p:ph idx="1"/>
          </p:nvPr>
        </p:nvSpPr>
        <p:spPr>
          <a:xfrm>
            <a:off x="255940" y="1673636"/>
            <a:ext cx="8616055" cy="4103070"/>
          </a:xfrm>
        </p:spPr>
        <p:txBody>
          <a:bodyPr>
            <a:normAutofit lnSpcReduction="10000"/>
          </a:bodyPr>
          <a:lstStyle/>
          <a:p>
            <a:pPr marL="0" indent="0" defTabSz="914400">
              <a:lnSpc>
                <a:spcPct val="110000"/>
              </a:lnSpc>
              <a:spcBef>
                <a:spcPts val="0"/>
              </a:spcBef>
              <a:spcAft>
                <a:spcPts val="600"/>
              </a:spcAft>
              <a:buNone/>
            </a:pPr>
            <a:r>
              <a:rPr lang="en-US" sz="1600" b="1" dirty="0" smtClean="0"/>
              <a:t>Over one-sixth (16%) </a:t>
            </a:r>
            <a:r>
              <a:rPr lang="en-US" sz="1600" b="1" dirty="0"/>
              <a:t>of </a:t>
            </a:r>
            <a:r>
              <a:rPr lang="en-US" sz="1600" b="1" dirty="0" smtClean="0"/>
              <a:t>Southwark residents are aged under </a:t>
            </a:r>
            <a:r>
              <a:rPr lang="en-US" sz="1600" b="1" dirty="0"/>
              <a:t>15 </a:t>
            </a:r>
            <a:r>
              <a:rPr lang="en-US" sz="1600" b="1" dirty="0" err="1" smtClean="0"/>
              <a:t>yr</a:t>
            </a:r>
            <a:r>
              <a:rPr lang="en-US" sz="1600" b="1" dirty="0" smtClean="0"/>
              <a:t>, </a:t>
            </a:r>
            <a:r>
              <a:rPr lang="en-US" sz="1600" b="1" dirty="0"/>
              <a:t>and </a:t>
            </a:r>
            <a:r>
              <a:rPr lang="en-US" sz="1600" b="1" dirty="0" smtClean="0"/>
              <a:t>are thus more </a:t>
            </a:r>
            <a:r>
              <a:rPr lang="en-US" sz="1600" b="1" dirty="0"/>
              <a:t>vulnerable to poor air quality. </a:t>
            </a:r>
          </a:p>
          <a:p>
            <a:pPr defTabSz="914400">
              <a:lnSpc>
                <a:spcPct val="110000"/>
              </a:lnSpc>
              <a:spcBef>
                <a:spcPts val="0"/>
              </a:spcBef>
              <a:spcAft>
                <a:spcPts val="600"/>
              </a:spcAft>
              <a:buFont typeface="Wingdings" charset="2"/>
              <a:buChar char="§"/>
            </a:pPr>
            <a:r>
              <a:rPr lang="en-GB" sz="1500" dirty="0" smtClean="0"/>
              <a:t>Children </a:t>
            </a:r>
            <a:r>
              <a:rPr lang="en-GB" sz="1500" dirty="0"/>
              <a:t>are more vulnerable to air pollution than adults </a:t>
            </a:r>
            <a:r>
              <a:rPr lang="en-GB" sz="1500" dirty="0" smtClean="0"/>
              <a:t>because their </a:t>
            </a:r>
            <a:r>
              <a:rPr lang="en-GB" sz="1500" dirty="0"/>
              <a:t>lungs are still </a:t>
            </a:r>
            <a:r>
              <a:rPr lang="en-GB" sz="1500" dirty="0" smtClean="0"/>
              <a:t>developing and they </a:t>
            </a:r>
            <a:r>
              <a:rPr lang="en-GB" sz="1500" dirty="0"/>
              <a:t>breathe more air per minute (for their size) than adults.</a:t>
            </a:r>
          </a:p>
          <a:p>
            <a:pPr defTabSz="914400">
              <a:spcBef>
                <a:spcPts val="0"/>
              </a:spcBef>
              <a:spcAft>
                <a:spcPts val="600"/>
              </a:spcAft>
              <a:buFont typeface="Wingdings" panose="05000000000000000000" pitchFamily="2" charset="2"/>
              <a:buChar char="§"/>
            </a:pPr>
            <a:r>
              <a:rPr lang="en-GB" sz="1500" dirty="0" smtClean="0"/>
              <a:t>In 2019, all Southwark 0–18 </a:t>
            </a:r>
            <a:r>
              <a:rPr lang="en-GB" sz="1500" dirty="0" err="1"/>
              <a:t>yr</a:t>
            </a:r>
            <a:r>
              <a:rPr lang="en-GB" sz="1500" dirty="0"/>
              <a:t> olds (100</a:t>
            </a:r>
            <a:r>
              <a:rPr lang="en-GB" sz="1500" dirty="0" smtClean="0"/>
              <a:t>%; 68,800) were </a:t>
            </a:r>
            <a:r>
              <a:rPr lang="en-GB" sz="1500" dirty="0"/>
              <a:t>exposed to </a:t>
            </a:r>
            <a:r>
              <a:rPr lang="en-GB" sz="1500" dirty="0" smtClean="0"/>
              <a:t>excessive, harmful levels of PM</a:t>
            </a:r>
            <a:r>
              <a:rPr lang="en-GB" sz="1500" baseline="-25000" dirty="0" smtClean="0"/>
              <a:t>2.5</a:t>
            </a:r>
            <a:r>
              <a:rPr lang="en-GB" sz="1500" dirty="0" smtClean="0"/>
              <a:t> (the most damaging air pollutant, for which there is no safe level).</a:t>
            </a:r>
            <a:endParaRPr lang="en-GB" sz="1500" dirty="0"/>
          </a:p>
          <a:p>
            <a:pPr defTabSz="914400">
              <a:spcBef>
                <a:spcPts val="0"/>
              </a:spcBef>
              <a:spcAft>
                <a:spcPts val="600"/>
              </a:spcAft>
              <a:buFont typeface="Wingdings" panose="05000000000000000000" pitchFamily="2" charset="2"/>
              <a:buChar char="§"/>
            </a:pPr>
            <a:r>
              <a:rPr lang="en-GB" sz="1500" dirty="0" smtClean="0"/>
              <a:t>In 2019, 3% of Southwark </a:t>
            </a:r>
            <a:r>
              <a:rPr lang="en-GB" sz="1500" dirty="0"/>
              <a:t>0–18 </a:t>
            </a:r>
            <a:r>
              <a:rPr lang="en-GB" sz="1500" dirty="0" err="1"/>
              <a:t>yr</a:t>
            </a:r>
            <a:r>
              <a:rPr lang="en-GB" sz="1500" dirty="0"/>
              <a:t> olds </a:t>
            </a:r>
            <a:r>
              <a:rPr lang="en-GB" sz="1500" dirty="0" smtClean="0"/>
              <a:t>(about 1,300) were exposed to NO</a:t>
            </a:r>
            <a:r>
              <a:rPr lang="en-GB" sz="1500" baseline="-25000" dirty="0" smtClean="0"/>
              <a:t>2</a:t>
            </a:r>
            <a:r>
              <a:rPr lang="en-GB" sz="1500" dirty="0" smtClean="0"/>
              <a:t> </a:t>
            </a:r>
            <a:r>
              <a:rPr lang="en-GB" sz="1500" dirty="0"/>
              <a:t>levels </a:t>
            </a:r>
            <a:r>
              <a:rPr lang="en-GB" sz="1500" dirty="0" smtClean="0"/>
              <a:t>which breached legal limits (down from 64% in 2016</a:t>
            </a:r>
            <a:r>
              <a:rPr lang="en-GB" sz="1500" dirty="0" smtClean="0"/>
              <a:t>). </a:t>
            </a:r>
            <a:r>
              <a:rPr lang="en-GB" sz="1500" dirty="0" smtClean="0"/>
              <a:t>Southwark ranked 8th highest of all London boroughs.</a:t>
            </a:r>
          </a:p>
          <a:p>
            <a:pPr defTabSz="914400">
              <a:spcBef>
                <a:spcPts val="0"/>
              </a:spcBef>
              <a:spcAft>
                <a:spcPts val="600"/>
              </a:spcAft>
              <a:buFont typeface="Wingdings" panose="05000000000000000000" pitchFamily="2" charset="2"/>
              <a:buChar char="§"/>
            </a:pPr>
            <a:r>
              <a:rPr lang="en-GB" sz="1500" dirty="0"/>
              <a:t>Early Census 2021 population figures* indicate that, in 2021, over 61,000 0–18 </a:t>
            </a:r>
            <a:r>
              <a:rPr lang="en-GB" sz="1500" dirty="0" err="1"/>
              <a:t>yr</a:t>
            </a:r>
            <a:r>
              <a:rPr lang="en-GB" sz="1500" dirty="0"/>
              <a:t> olds faced harmful levels of PM</a:t>
            </a:r>
            <a:r>
              <a:rPr lang="en-GB" sz="1500" baseline="-25000" dirty="0"/>
              <a:t>2.5 </a:t>
            </a:r>
            <a:r>
              <a:rPr lang="en-GB" sz="1500" dirty="0"/>
              <a:t>and over 1,500 faced NO</a:t>
            </a:r>
            <a:r>
              <a:rPr lang="en-GB" sz="1500" baseline="-25000" dirty="0"/>
              <a:t>2 </a:t>
            </a:r>
            <a:r>
              <a:rPr lang="en-GB" sz="1500" dirty="0"/>
              <a:t>levels breaching legal limits.</a:t>
            </a:r>
          </a:p>
          <a:p>
            <a:pPr defTabSz="914400">
              <a:spcBef>
                <a:spcPts val="0"/>
              </a:spcBef>
              <a:spcAft>
                <a:spcPts val="600"/>
              </a:spcAft>
              <a:buFont typeface="Wingdings" panose="05000000000000000000" pitchFamily="2" charset="2"/>
              <a:buChar char="§"/>
            </a:pPr>
            <a:r>
              <a:rPr lang="en-GB" sz="1500" dirty="0" smtClean="0"/>
              <a:t>All </a:t>
            </a:r>
            <a:r>
              <a:rPr lang="en-GB" sz="1500" dirty="0"/>
              <a:t>schools and nurseries </a:t>
            </a:r>
            <a:r>
              <a:rPr lang="en-GB" sz="1500" dirty="0" smtClean="0"/>
              <a:t>face </a:t>
            </a:r>
            <a:r>
              <a:rPr lang="en-GB" sz="1500" dirty="0"/>
              <a:t>excessive </a:t>
            </a:r>
            <a:r>
              <a:rPr lang="en-GB" sz="1500" dirty="0" smtClean="0"/>
              <a:t>PM</a:t>
            </a:r>
            <a:r>
              <a:rPr lang="en-GB" sz="1500" baseline="-25000" dirty="0" smtClean="0"/>
              <a:t>2.5</a:t>
            </a:r>
            <a:r>
              <a:rPr lang="en-GB" sz="1500" dirty="0"/>
              <a:t>.</a:t>
            </a:r>
            <a:r>
              <a:rPr lang="en-GB" sz="1500" dirty="0" smtClean="0"/>
              <a:t> </a:t>
            </a:r>
            <a:r>
              <a:rPr lang="en-GB" sz="1500" dirty="0" smtClean="0"/>
              <a:t>Two</a:t>
            </a:r>
            <a:r>
              <a:rPr lang="en-GB" sz="1500" dirty="0" smtClean="0"/>
              <a:t> </a:t>
            </a:r>
            <a:r>
              <a:rPr lang="en-GB" sz="1500" dirty="0" smtClean="0"/>
              <a:t>schools are in </a:t>
            </a:r>
            <a:r>
              <a:rPr lang="en-GB" sz="1500" dirty="0"/>
              <a:t>areas where NO</a:t>
            </a:r>
            <a:r>
              <a:rPr lang="en-GB" sz="1500" baseline="-25000" dirty="0"/>
              <a:t>2</a:t>
            </a:r>
            <a:r>
              <a:rPr lang="en-GB" sz="1500" dirty="0"/>
              <a:t> </a:t>
            </a:r>
            <a:r>
              <a:rPr lang="en-GB" sz="1500" dirty="0" smtClean="0"/>
              <a:t>breaches </a:t>
            </a:r>
            <a:r>
              <a:rPr lang="en-GB" sz="1500" dirty="0"/>
              <a:t>legal </a:t>
            </a:r>
            <a:r>
              <a:rPr lang="en-GB" sz="1500" dirty="0" smtClean="0"/>
              <a:t>limits.</a:t>
            </a:r>
          </a:p>
          <a:p>
            <a:pPr defTabSz="914400">
              <a:spcBef>
                <a:spcPts val="0"/>
              </a:spcBef>
              <a:spcAft>
                <a:spcPts val="600"/>
              </a:spcAft>
              <a:buFont typeface="Wingdings" panose="05000000000000000000" pitchFamily="2" charset="2"/>
              <a:buChar char="§"/>
            </a:pPr>
            <a:r>
              <a:rPr lang="en-GB" sz="1500" dirty="0"/>
              <a:t>In Southwark, </a:t>
            </a:r>
            <a:r>
              <a:rPr lang="en-GB" sz="1500" dirty="0" smtClean="0"/>
              <a:t>about 8,000 0–18 </a:t>
            </a:r>
            <a:r>
              <a:rPr lang="en-GB" sz="1500" dirty="0" err="1"/>
              <a:t>yr</a:t>
            </a:r>
            <a:r>
              <a:rPr lang="en-GB" sz="1500" dirty="0"/>
              <a:t> olds </a:t>
            </a:r>
            <a:r>
              <a:rPr lang="en-GB" sz="1500" dirty="0" smtClean="0"/>
              <a:t>(and about </a:t>
            </a:r>
            <a:r>
              <a:rPr lang="en-GB" sz="1500" dirty="0"/>
              <a:t>6,000 0–14 </a:t>
            </a:r>
            <a:r>
              <a:rPr lang="en-GB" sz="1500" dirty="0" err="1"/>
              <a:t>yr</a:t>
            </a:r>
            <a:r>
              <a:rPr lang="en-GB" sz="1500" dirty="0"/>
              <a:t> </a:t>
            </a:r>
            <a:r>
              <a:rPr lang="en-GB" sz="1500" dirty="0" smtClean="0"/>
              <a:t>olds) </a:t>
            </a:r>
            <a:r>
              <a:rPr lang="en-GB" sz="1500" dirty="0"/>
              <a:t>are estimated to live in Air Quality Focus </a:t>
            </a:r>
            <a:r>
              <a:rPr lang="en-GB" sz="1500" dirty="0" smtClean="0"/>
              <a:t>Areas (AQFAs), with recognised poor </a:t>
            </a:r>
            <a:r>
              <a:rPr lang="en-GB" sz="1500" dirty="0"/>
              <a:t>air </a:t>
            </a:r>
            <a:r>
              <a:rPr lang="en-GB" sz="1500" dirty="0" smtClean="0"/>
              <a:t>quality, targeted for reduction.</a:t>
            </a:r>
          </a:p>
          <a:p>
            <a:pPr marL="0" lvl="1" indent="0" defTabSz="914400">
              <a:lnSpc>
                <a:spcPct val="110000"/>
              </a:lnSpc>
              <a:spcBef>
                <a:spcPts val="0"/>
              </a:spcBef>
              <a:spcAft>
                <a:spcPts val="600"/>
              </a:spcAft>
              <a:buNone/>
            </a:pPr>
            <a:endParaRPr lang="en-GB" strike="sngStrike" dirty="0"/>
          </a:p>
          <a:p>
            <a:pPr marL="457200" lvl="1" indent="0" defTabSz="914400">
              <a:lnSpc>
                <a:spcPct val="110000"/>
              </a:lnSpc>
              <a:spcBef>
                <a:spcPts val="0"/>
              </a:spcBef>
              <a:spcAft>
                <a:spcPts val="600"/>
              </a:spcAft>
              <a:buNone/>
            </a:pPr>
            <a:endParaRPr lang="en-US" sz="100" dirty="0"/>
          </a:p>
          <a:p>
            <a:pPr lvl="1" defTabSz="914400">
              <a:lnSpc>
                <a:spcPct val="110000"/>
              </a:lnSpc>
              <a:spcBef>
                <a:spcPts val="0"/>
              </a:spcBef>
              <a:spcAft>
                <a:spcPts val="600"/>
              </a:spcAft>
              <a:buFont typeface=".AppleSystemUIFont" charset="-120"/>
              <a:buChar char="-"/>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36</a:t>
            </a:fld>
            <a:endParaRPr lang="en-US" sz="1000" dirty="0">
              <a:solidFill>
                <a:prstClr val="white">
                  <a:lumMod val="50000"/>
                </a:prstClr>
              </a:solidFill>
              <a:latin typeface="Arial" charset="0"/>
              <a:cs typeface="Arial" charset="0"/>
            </a:endParaRPr>
          </a:p>
        </p:txBody>
      </p:sp>
      <p:sp>
        <p:nvSpPr>
          <p:cNvPr id="9" name="TextBox 8"/>
          <p:cNvSpPr txBox="1"/>
          <p:nvPr/>
        </p:nvSpPr>
        <p:spPr>
          <a:xfrm>
            <a:off x="255940" y="5647820"/>
            <a:ext cx="8267950" cy="1200329"/>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Data sources</a:t>
            </a:r>
          </a:p>
          <a:p>
            <a:r>
              <a:rPr lang="en-US" sz="900" dirty="0" smtClean="0">
                <a:solidFill>
                  <a:prstClr val="white">
                    <a:lumMod val="50000"/>
                  </a:prstClr>
                </a:solidFill>
                <a:latin typeface="Arial" charset="0"/>
                <a:ea typeface="Arial" charset="0"/>
                <a:cs typeface="Arial" charset="0"/>
              </a:rPr>
              <a:t>ONS, </a:t>
            </a:r>
            <a:r>
              <a:rPr lang="en-US" sz="900" dirty="0" smtClean="0">
                <a:solidFill>
                  <a:prstClr val="white">
                    <a:lumMod val="50000"/>
                  </a:prstClr>
                </a:solidFill>
                <a:latin typeface="Arial" charset="0"/>
                <a:ea typeface="Arial" charset="0"/>
                <a:cs typeface="Arial" charset="0"/>
              </a:rPr>
              <a:t>2022. </a:t>
            </a:r>
            <a:r>
              <a:rPr lang="en-GB" sz="900" dirty="0" smtClean="0">
                <a:solidFill>
                  <a:schemeClr val="tx1">
                    <a:lumMod val="50000"/>
                    <a:lumOff val="50000"/>
                  </a:schemeClr>
                </a:solidFill>
                <a:latin typeface="Arial" charset="0"/>
                <a:ea typeface="Arial" charset="0"/>
                <a:cs typeface="Arial" charset="0"/>
              </a:rPr>
              <a:t>Population </a:t>
            </a:r>
            <a:r>
              <a:rPr lang="en-GB" sz="900" dirty="0">
                <a:solidFill>
                  <a:schemeClr val="tx1">
                    <a:lumMod val="50000"/>
                    <a:lumOff val="50000"/>
                  </a:schemeClr>
                </a:solidFill>
                <a:latin typeface="Arial" charset="0"/>
                <a:ea typeface="Arial" charset="0"/>
                <a:cs typeface="Arial" charset="0"/>
              </a:rPr>
              <a:t>&amp; Household Estimates, England &amp; Wales: Census 2021. </a:t>
            </a:r>
            <a:r>
              <a:rPr lang="en-GB" sz="900" dirty="0" smtClean="0">
                <a:solidFill>
                  <a:schemeClr val="tx1">
                    <a:lumMod val="50000"/>
                    <a:lumOff val="50000"/>
                  </a:schemeClr>
                </a:solidFill>
                <a:latin typeface="Arial" charset="0"/>
                <a:ea typeface="Arial" charset="0"/>
                <a:cs typeface="Arial" charset="0"/>
              </a:rPr>
              <a:t>*Note: Census 2021 reported a 10% drop in the Southwark 0-19 </a:t>
            </a:r>
            <a:r>
              <a:rPr lang="en-GB" sz="900" dirty="0" err="1" smtClean="0">
                <a:solidFill>
                  <a:schemeClr val="tx1">
                    <a:lumMod val="50000"/>
                    <a:lumOff val="50000"/>
                  </a:schemeClr>
                </a:solidFill>
                <a:latin typeface="Arial" charset="0"/>
                <a:ea typeface="Arial" charset="0"/>
                <a:cs typeface="Arial" charset="0"/>
              </a:rPr>
              <a:t>yr</a:t>
            </a:r>
            <a:r>
              <a:rPr lang="en-GB" sz="900" dirty="0" smtClean="0">
                <a:solidFill>
                  <a:schemeClr val="tx1">
                    <a:lumMod val="50000"/>
                    <a:lumOff val="50000"/>
                  </a:schemeClr>
                </a:solidFill>
                <a:latin typeface="Arial" charset="0"/>
                <a:ea typeface="Arial" charset="0"/>
                <a:cs typeface="Arial" charset="0"/>
              </a:rPr>
              <a:t> population, versus 2020 mid-year estimates, but it is uncertain how much this was affected by </a:t>
            </a:r>
            <a:r>
              <a:rPr lang="en-GB" sz="900" dirty="0" err="1" smtClean="0">
                <a:solidFill>
                  <a:schemeClr val="tx1">
                    <a:lumMod val="50000"/>
                    <a:lumOff val="50000"/>
                  </a:schemeClr>
                </a:solidFill>
                <a:latin typeface="Arial" charset="0"/>
                <a:ea typeface="Arial" charset="0"/>
                <a:cs typeface="Arial" charset="0"/>
              </a:rPr>
              <a:t>Covid</a:t>
            </a:r>
            <a:r>
              <a:rPr lang="en-GB" sz="900" dirty="0" smtClean="0">
                <a:solidFill>
                  <a:schemeClr val="tx1">
                    <a:lumMod val="50000"/>
                    <a:lumOff val="50000"/>
                  </a:schemeClr>
                </a:solidFill>
                <a:latin typeface="Arial" charset="0"/>
                <a:ea typeface="Arial" charset="0"/>
                <a:cs typeface="Arial" charset="0"/>
              </a:rPr>
              <a:t> pandemic-related population movement which may subsequently have been reversed. </a:t>
            </a:r>
            <a:r>
              <a:rPr lang="en-GB" sz="900" dirty="0">
                <a:solidFill>
                  <a:schemeClr val="tx1">
                    <a:lumMod val="50000"/>
                    <a:lumOff val="50000"/>
                  </a:schemeClr>
                </a:solidFill>
                <a:latin typeface="Arial" charset="0"/>
                <a:ea typeface="Arial" charset="0"/>
                <a:cs typeface="Arial" charset="0"/>
              </a:rPr>
              <a:t>2021 pollutant exposure numbers are based on 2019 </a:t>
            </a:r>
            <a:r>
              <a:rPr lang="en-GB" sz="900" dirty="0" smtClean="0">
                <a:solidFill>
                  <a:schemeClr val="tx1">
                    <a:lumMod val="50000"/>
                    <a:lumOff val="50000"/>
                  </a:schemeClr>
                </a:solidFill>
                <a:latin typeface="Arial" charset="0"/>
                <a:ea typeface="Arial" charset="0"/>
                <a:cs typeface="Arial" charset="0"/>
              </a:rPr>
              <a:t>pollutant exposure proportions.</a:t>
            </a:r>
            <a:endParaRPr lang="en-US" sz="900" dirty="0" smtClean="0">
              <a:solidFill>
                <a:prstClr val="white">
                  <a:lumMod val="50000"/>
                </a:prstClr>
              </a:solidFill>
              <a:latin typeface="Arial" charset="0"/>
              <a:ea typeface="Arial" charset="0"/>
              <a:cs typeface="Arial" charset="0"/>
            </a:endParaRPr>
          </a:p>
          <a:p>
            <a:r>
              <a:rPr lang="en-US" sz="900" dirty="0" smtClean="0">
                <a:solidFill>
                  <a:prstClr val="white">
                    <a:lumMod val="50000"/>
                  </a:prstClr>
                </a:solidFill>
                <a:latin typeface="Arial" charset="0"/>
                <a:ea typeface="Arial" charset="0"/>
                <a:cs typeface="Arial" charset="0"/>
              </a:rPr>
              <a:t>GLA, </a:t>
            </a:r>
            <a:r>
              <a:rPr lang="en-US" sz="900" dirty="0" smtClean="0">
                <a:solidFill>
                  <a:prstClr val="white">
                    <a:lumMod val="50000"/>
                  </a:prstClr>
                </a:solidFill>
                <a:latin typeface="Arial" charset="0"/>
                <a:ea typeface="Arial" charset="0"/>
                <a:cs typeface="Arial" charset="0"/>
              </a:rPr>
              <a:t>2022. NO</a:t>
            </a:r>
            <a:r>
              <a:rPr lang="en-US" sz="900" baseline="-25000" dirty="0" smtClean="0">
                <a:solidFill>
                  <a:prstClr val="white">
                    <a:lumMod val="50000"/>
                  </a:prstClr>
                </a:solidFill>
                <a:latin typeface="Arial" charset="0"/>
                <a:ea typeface="Arial" charset="0"/>
                <a:cs typeface="Arial" charset="0"/>
              </a:rPr>
              <a:t>2</a:t>
            </a:r>
            <a:r>
              <a:rPr lang="en-US" sz="900" dirty="0" smtClean="0">
                <a:solidFill>
                  <a:prstClr val="white">
                    <a:lumMod val="50000"/>
                  </a:prstClr>
                </a:solidFill>
                <a:latin typeface="Arial" charset="0"/>
                <a:ea typeface="Arial" charset="0"/>
                <a:cs typeface="Arial" charset="0"/>
              </a:rPr>
              <a:t>, PM</a:t>
            </a:r>
            <a:r>
              <a:rPr lang="en-US" sz="900" baseline="-25000" dirty="0" smtClean="0">
                <a:solidFill>
                  <a:prstClr val="white">
                    <a:lumMod val="50000"/>
                  </a:prstClr>
                </a:solidFill>
                <a:latin typeface="Arial" charset="0"/>
                <a:ea typeface="Arial" charset="0"/>
                <a:cs typeface="Arial" charset="0"/>
              </a:rPr>
              <a:t>2.5</a:t>
            </a:r>
            <a:r>
              <a:rPr lang="en-US" sz="900" dirty="0" smtClean="0">
                <a:solidFill>
                  <a:prstClr val="white">
                    <a:lumMod val="50000"/>
                  </a:prstClr>
                </a:solidFill>
                <a:latin typeface="Arial" charset="0"/>
                <a:ea typeface="Arial" charset="0"/>
                <a:cs typeface="Arial" charset="0"/>
              </a:rPr>
              <a:t> and PM</a:t>
            </a:r>
            <a:r>
              <a:rPr lang="en-US" sz="900" baseline="-25000" dirty="0" smtClean="0">
                <a:solidFill>
                  <a:prstClr val="white">
                    <a:lumMod val="50000"/>
                  </a:prstClr>
                </a:solidFill>
                <a:latin typeface="Arial" charset="0"/>
                <a:ea typeface="Arial" charset="0"/>
                <a:cs typeface="Arial" charset="0"/>
              </a:rPr>
              <a:t>10</a:t>
            </a:r>
            <a:r>
              <a:rPr lang="en-US" sz="900" dirty="0" smtClean="0">
                <a:solidFill>
                  <a:prstClr val="white">
                    <a:lumMod val="50000"/>
                  </a:prstClr>
                </a:solidFill>
                <a:latin typeface="Arial" charset="0"/>
                <a:ea typeface="Arial" charset="0"/>
                <a:cs typeface="Arial" charset="0"/>
              </a:rPr>
              <a:t> population exposure data (part of LAEI 2019 data publication).</a:t>
            </a:r>
          </a:p>
          <a:p>
            <a:r>
              <a:rPr lang="en-US" sz="900" dirty="0" smtClean="0">
                <a:solidFill>
                  <a:prstClr val="white">
                    <a:lumMod val="50000"/>
                  </a:prstClr>
                </a:solidFill>
                <a:latin typeface="Arial" charset="0"/>
                <a:ea typeface="Arial" charset="0"/>
                <a:cs typeface="Arial" charset="0"/>
              </a:rPr>
              <a:t>GLA, </a:t>
            </a:r>
            <a:r>
              <a:rPr lang="en-US" sz="900" dirty="0">
                <a:solidFill>
                  <a:prstClr val="white">
                    <a:lumMod val="50000"/>
                  </a:prstClr>
                </a:solidFill>
                <a:latin typeface="Arial" charset="0"/>
                <a:ea typeface="Arial" charset="0"/>
                <a:cs typeface="Arial" charset="0"/>
              </a:rPr>
              <a:t>2022. Air Quality in Southwark: A Guide for Public Health Professionals.</a:t>
            </a:r>
          </a:p>
          <a:p>
            <a:r>
              <a:rPr lang="en-US" sz="900" dirty="0" smtClean="0">
                <a:solidFill>
                  <a:prstClr val="white">
                    <a:lumMod val="50000"/>
                  </a:prstClr>
                </a:solidFill>
                <a:latin typeface="Arial" charset="0"/>
                <a:ea typeface="Arial" charset="0"/>
                <a:cs typeface="Arial" charset="0"/>
              </a:rPr>
              <a:t>ONS, </a:t>
            </a:r>
            <a:r>
              <a:rPr lang="en-US" sz="900" dirty="0">
                <a:solidFill>
                  <a:prstClr val="white">
                    <a:lumMod val="50000"/>
                  </a:prstClr>
                </a:solidFill>
                <a:latin typeface="Arial" charset="0"/>
                <a:ea typeface="Arial" charset="0"/>
                <a:cs typeface="Arial" charset="0"/>
              </a:rPr>
              <a:t>2020. Mid-2019 Population Estimates for Lower Layer Super Output Areas in England and Wales by Single Year of Age &amp; Sex</a:t>
            </a:r>
            <a:r>
              <a:rPr lang="en-US" sz="900" dirty="0" smtClean="0">
                <a:solidFill>
                  <a:prstClr val="white">
                    <a:lumMod val="50000"/>
                  </a:prstClr>
                </a:solidFill>
                <a:latin typeface="Arial" charset="0"/>
                <a:ea typeface="Arial" charset="0"/>
                <a:cs typeface="Arial" charset="0"/>
              </a:rPr>
              <a:t>.</a:t>
            </a:r>
          </a:p>
          <a:p>
            <a:r>
              <a:rPr lang="en-US" sz="900" dirty="0" smtClean="0">
                <a:solidFill>
                  <a:prstClr val="white">
                    <a:lumMod val="50000"/>
                  </a:prstClr>
                </a:solidFill>
                <a:latin typeface="Arial" charset="0"/>
                <a:ea typeface="Arial" charset="0"/>
                <a:cs typeface="Arial" charset="0"/>
              </a:rPr>
              <a:t>Southwark Council, 2022. Proportion of LSOAs within Air Quality Focus Areas.</a:t>
            </a:r>
          </a:p>
        </p:txBody>
      </p:sp>
    </p:spTree>
    <p:extLst>
      <p:ext uri="{BB962C8B-B14F-4D97-AF65-F5344CB8AC3E}">
        <p14:creationId xmlns:p14="http://schemas.microsoft.com/office/powerpoint/2010/main" val="3811550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spc="-70" dirty="0">
                <a:solidFill>
                  <a:srgbClr val="0070C0"/>
                </a:solidFill>
              </a:rPr>
              <a:t>All Southwark older people face harmful air pollution levels, as do all Southwark </a:t>
            </a:r>
            <a:r>
              <a:rPr lang="en-GB" sz="2400" spc="-70" dirty="0" smtClean="0">
                <a:solidFill>
                  <a:srgbClr val="0070C0"/>
                </a:solidFill>
              </a:rPr>
              <a:t>hospitals and </a:t>
            </a:r>
            <a:r>
              <a:rPr lang="en-GB" sz="2400" spc="-70" dirty="0">
                <a:solidFill>
                  <a:srgbClr val="0070C0"/>
                </a:solidFill>
              </a:rPr>
              <a:t>care </a:t>
            </a:r>
            <a:r>
              <a:rPr lang="en-GB" sz="2400" spc="-70" dirty="0" smtClean="0">
                <a:solidFill>
                  <a:srgbClr val="0070C0"/>
                </a:solidFill>
              </a:rPr>
              <a:t>homes</a:t>
            </a:r>
            <a:endParaRPr lang="en-US" sz="2400" dirty="0">
              <a:solidFill>
                <a:srgbClr val="0070C0"/>
              </a:solidFill>
            </a:endParaRPr>
          </a:p>
        </p:txBody>
      </p:sp>
      <p:sp>
        <p:nvSpPr>
          <p:cNvPr id="4" name="TextBox 3"/>
          <p:cNvSpPr txBox="1"/>
          <p:nvPr/>
        </p:nvSpPr>
        <p:spPr>
          <a:xfrm>
            <a:off x="216613" y="1202357"/>
            <a:ext cx="8508495"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OLDER PEOPLE’S EXPOSURE</a:t>
            </a:r>
          </a:p>
        </p:txBody>
      </p:sp>
      <p:sp>
        <p:nvSpPr>
          <p:cNvPr id="5" name="Content Placeholder 4"/>
          <p:cNvSpPr>
            <a:spLocks noGrp="1"/>
          </p:cNvSpPr>
          <p:nvPr>
            <p:ph idx="1"/>
          </p:nvPr>
        </p:nvSpPr>
        <p:spPr>
          <a:xfrm>
            <a:off x="255940" y="1673636"/>
            <a:ext cx="8799569" cy="4472402"/>
          </a:xfrm>
        </p:spPr>
        <p:txBody>
          <a:bodyPr>
            <a:normAutofit/>
          </a:bodyPr>
          <a:lstStyle/>
          <a:p>
            <a:pPr marL="0" indent="0" defTabSz="914400">
              <a:spcBef>
                <a:spcPts val="0"/>
              </a:spcBef>
              <a:spcAft>
                <a:spcPts val="600"/>
              </a:spcAft>
              <a:buNone/>
            </a:pPr>
            <a:r>
              <a:rPr lang="en-GB" sz="1600" b="1" spc="-10" dirty="0" smtClean="0"/>
              <a:t>An additional 1 in 12 (8%) </a:t>
            </a:r>
            <a:r>
              <a:rPr lang="en-GB" sz="1600" b="1" spc="-10" dirty="0"/>
              <a:t>Southwark residents are </a:t>
            </a:r>
            <a:r>
              <a:rPr lang="en-GB" sz="1600" b="1" spc="-10" dirty="0" smtClean="0"/>
              <a:t>more vulnerable to air pollution due to older age: about 25,800 people</a:t>
            </a:r>
            <a:r>
              <a:rPr lang="en-GB" sz="1600" b="1" spc="-10" dirty="0"/>
              <a:t> </a:t>
            </a:r>
            <a:r>
              <a:rPr lang="en-GB" sz="1600" b="1" spc="-10" dirty="0" smtClean="0"/>
              <a:t>are aged 65+ </a:t>
            </a:r>
            <a:r>
              <a:rPr lang="en-GB" sz="1600" b="1" spc="-10" dirty="0" err="1" smtClean="0"/>
              <a:t>yr</a:t>
            </a:r>
            <a:r>
              <a:rPr lang="en-GB" sz="1600" b="1" spc="-10" dirty="0" smtClean="0"/>
              <a:t> (predicted </a:t>
            </a:r>
            <a:r>
              <a:rPr lang="en-GB" sz="1600" b="1" spc="-10" dirty="0"/>
              <a:t>to rise by one-third </a:t>
            </a:r>
            <a:r>
              <a:rPr lang="en-GB" sz="1600" b="1" spc="-10" dirty="0" smtClean="0"/>
              <a:t>by 2030).</a:t>
            </a:r>
            <a:endParaRPr lang="en-US" sz="1600" b="1" spc="-10" dirty="0"/>
          </a:p>
          <a:p>
            <a:pPr defTabSz="914400">
              <a:spcBef>
                <a:spcPts val="0"/>
              </a:spcBef>
              <a:spcAft>
                <a:spcPts val="600"/>
              </a:spcAft>
              <a:buFont typeface="Wingdings" charset="2"/>
              <a:buChar char="§"/>
            </a:pPr>
            <a:r>
              <a:rPr lang="en-GB" sz="1450" dirty="0" smtClean="0"/>
              <a:t>Older </a:t>
            </a:r>
            <a:r>
              <a:rPr lang="en-GB" sz="1450" dirty="0"/>
              <a:t>people are more vulnerable to air pollution than younger adults </a:t>
            </a:r>
            <a:r>
              <a:rPr lang="en-GB" sz="1450" dirty="0" smtClean="0"/>
              <a:t>because their </a:t>
            </a:r>
            <a:r>
              <a:rPr lang="en-GB" sz="1450" dirty="0"/>
              <a:t>lungs are less elastic and </a:t>
            </a:r>
            <a:r>
              <a:rPr lang="en-GB" sz="1450" dirty="0" smtClean="0"/>
              <a:t>so less </a:t>
            </a:r>
            <a:r>
              <a:rPr lang="en-GB" sz="1450" dirty="0"/>
              <a:t>able to filter out polluted </a:t>
            </a:r>
            <a:r>
              <a:rPr lang="en-GB" sz="1450" dirty="0" smtClean="0"/>
              <a:t>air, and they </a:t>
            </a:r>
            <a:r>
              <a:rPr lang="en-GB" sz="1450" dirty="0"/>
              <a:t>are more likely to have long-term conditions that can be exacerbated by air </a:t>
            </a:r>
            <a:r>
              <a:rPr lang="en-GB" sz="1450" dirty="0" smtClean="0"/>
              <a:t>pollution.</a:t>
            </a:r>
            <a:endParaRPr lang="en-GB" sz="1450" dirty="0"/>
          </a:p>
          <a:p>
            <a:pPr defTabSz="914400">
              <a:spcBef>
                <a:spcPts val="0"/>
              </a:spcBef>
              <a:spcAft>
                <a:spcPts val="600"/>
              </a:spcAft>
              <a:buFont typeface="Wingdings" panose="05000000000000000000" pitchFamily="2" charset="2"/>
              <a:buChar char="§"/>
            </a:pPr>
            <a:r>
              <a:rPr lang="en-GB" sz="1450" dirty="0" smtClean="0">
                <a:latin typeface="Arial" panose="020B0604020202020204" pitchFamily="34" charset="0"/>
                <a:cs typeface="Arial" panose="020B0604020202020204" pitchFamily="34" charset="0"/>
              </a:rPr>
              <a:t>In 2019, all Southwark 65</a:t>
            </a:r>
            <a:r>
              <a:rPr lang="en-GB" sz="1450" dirty="0">
                <a:latin typeface="Arial" panose="020B0604020202020204" pitchFamily="34" charset="0"/>
                <a:cs typeface="Arial" panose="020B0604020202020204" pitchFamily="34" charset="0"/>
              </a:rPr>
              <a:t>+ </a:t>
            </a:r>
            <a:r>
              <a:rPr lang="en-GB" sz="1450" dirty="0" err="1">
                <a:latin typeface="Arial" panose="020B0604020202020204" pitchFamily="34" charset="0"/>
                <a:cs typeface="Arial" panose="020B0604020202020204" pitchFamily="34" charset="0"/>
              </a:rPr>
              <a:t>yr</a:t>
            </a:r>
            <a:r>
              <a:rPr lang="en-GB" sz="1450" dirty="0">
                <a:latin typeface="Arial" panose="020B0604020202020204" pitchFamily="34" charset="0"/>
                <a:cs typeface="Arial" panose="020B0604020202020204" pitchFamily="34" charset="0"/>
              </a:rPr>
              <a:t> olds (100</a:t>
            </a:r>
            <a:r>
              <a:rPr lang="en-GB" sz="1450" dirty="0" smtClean="0">
                <a:latin typeface="Arial" panose="020B0604020202020204" pitchFamily="34" charset="0"/>
                <a:cs typeface="Arial" panose="020B0604020202020204" pitchFamily="34" charset="0"/>
              </a:rPr>
              <a:t>%; about 27,900 people) were </a:t>
            </a:r>
            <a:r>
              <a:rPr lang="en-GB" sz="1450" dirty="0">
                <a:latin typeface="Arial" panose="020B0604020202020204" pitchFamily="34" charset="0"/>
                <a:cs typeface="Arial" panose="020B0604020202020204" pitchFamily="34" charset="0"/>
              </a:rPr>
              <a:t>exposed to </a:t>
            </a:r>
            <a:r>
              <a:rPr lang="en-GB" sz="1450" dirty="0" smtClean="0">
                <a:latin typeface="Arial" panose="020B0604020202020204" pitchFamily="34" charset="0"/>
                <a:cs typeface="Arial" panose="020B0604020202020204" pitchFamily="34" charset="0"/>
              </a:rPr>
              <a:t>excessive, harmful </a:t>
            </a:r>
            <a:r>
              <a:rPr lang="en-GB" sz="1450" dirty="0">
                <a:latin typeface="Arial" panose="020B0604020202020204" pitchFamily="34" charset="0"/>
                <a:cs typeface="Arial" panose="020B0604020202020204" pitchFamily="34" charset="0"/>
              </a:rPr>
              <a:t>PM</a:t>
            </a:r>
            <a:r>
              <a:rPr lang="en-GB" sz="1450" baseline="-25000" dirty="0">
                <a:latin typeface="Arial" panose="020B0604020202020204" pitchFamily="34" charset="0"/>
                <a:cs typeface="Arial" panose="020B0604020202020204" pitchFamily="34" charset="0"/>
              </a:rPr>
              <a:t>2.5 </a:t>
            </a:r>
            <a:r>
              <a:rPr lang="en-GB" sz="1450" dirty="0" smtClean="0">
                <a:latin typeface="Arial" panose="020B0604020202020204" pitchFamily="34" charset="0"/>
                <a:cs typeface="Arial" panose="020B0604020202020204" pitchFamily="34" charset="0"/>
              </a:rPr>
              <a:t>levels</a:t>
            </a:r>
            <a:r>
              <a:rPr lang="en-GB" sz="1450" dirty="0">
                <a:latin typeface="Arial" panose="020B0604020202020204" pitchFamily="34" charset="0"/>
                <a:cs typeface="Arial" panose="020B0604020202020204" pitchFamily="34" charset="0"/>
              </a:rPr>
              <a:t>.</a:t>
            </a:r>
          </a:p>
          <a:p>
            <a:pPr defTabSz="914400">
              <a:spcBef>
                <a:spcPts val="0"/>
              </a:spcBef>
              <a:spcAft>
                <a:spcPts val="600"/>
              </a:spcAft>
              <a:buFont typeface="Wingdings" panose="05000000000000000000" pitchFamily="2" charset="2"/>
              <a:buChar char="§"/>
            </a:pPr>
            <a:r>
              <a:rPr lang="en-GB" sz="1450" dirty="0" smtClean="0">
                <a:latin typeface="Arial" panose="020B0604020202020204" pitchFamily="34" charset="0"/>
                <a:cs typeface="Arial" panose="020B0604020202020204" pitchFamily="34" charset="0"/>
              </a:rPr>
              <a:t>In 2019, 2% of Southwark 65</a:t>
            </a:r>
            <a:r>
              <a:rPr lang="en-GB" sz="1450" dirty="0">
                <a:latin typeface="Arial" panose="020B0604020202020204" pitchFamily="34" charset="0"/>
                <a:cs typeface="Arial" panose="020B0604020202020204" pitchFamily="34" charset="0"/>
              </a:rPr>
              <a:t>+ </a:t>
            </a:r>
            <a:r>
              <a:rPr lang="en-GB" sz="1450" dirty="0" err="1">
                <a:latin typeface="Arial" panose="020B0604020202020204" pitchFamily="34" charset="0"/>
                <a:cs typeface="Arial" panose="020B0604020202020204" pitchFamily="34" charset="0"/>
              </a:rPr>
              <a:t>yr</a:t>
            </a:r>
            <a:r>
              <a:rPr lang="en-GB" sz="1450" dirty="0">
                <a:latin typeface="Arial" panose="020B0604020202020204" pitchFamily="34" charset="0"/>
                <a:cs typeface="Arial" panose="020B0604020202020204" pitchFamily="34" charset="0"/>
              </a:rPr>
              <a:t> </a:t>
            </a:r>
            <a:r>
              <a:rPr lang="en-GB" sz="1450" dirty="0" smtClean="0">
                <a:latin typeface="Arial" panose="020B0604020202020204" pitchFamily="34" charset="0"/>
                <a:cs typeface="Arial" panose="020B0604020202020204" pitchFamily="34" charset="0"/>
              </a:rPr>
              <a:t>olds </a:t>
            </a:r>
            <a:r>
              <a:rPr lang="en-GB" sz="1450" dirty="0">
                <a:latin typeface="Arial" panose="020B0604020202020204" pitchFamily="34" charset="0"/>
                <a:cs typeface="Arial" panose="020B0604020202020204" pitchFamily="34" charset="0"/>
              </a:rPr>
              <a:t>(about 500 people) </a:t>
            </a:r>
            <a:r>
              <a:rPr lang="en-GB" sz="1450" dirty="0" smtClean="0">
                <a:latin typeface="Arial" panose="020B0604020202020204" pitchFamily="34" charset="0"/>
                <a:cs typeface="Arial" panose="020B0604020202020204" pitchFamily="34" charset="0"/>
              </a:rPr>
              <a:t>were exposed to </a:t>
            </a:r>
            <a:r>
              <a:rPr lang="en-GB" sz="1450" dirty="0">
                <a:latin typeface="Arial" panose="020B0604020202020204" pitchFamily="34" charset="0"/>
                <a:cs typeface="Arial" panose="020B0604020202020204" pitchFamily="34" charset="0"/>
              </a:rPr>
              <a:t>high NO</a:t>
            </a:r>
            <a:r>
              <a:rPr lang="en-GB" sz="1450" baseline="-25000" dirty="0">
                <a:latin typeface="Arial" panose="020B0604020202020204" pitchFamily="34" charset="0"/>
                <a:cs typeface="Arial" panose="020B0604020202020204" pitchFamily="34" charset="0"/>
              </a:rPr>
              <a:t>2</a:t>
            </a:r>
            <a:r>
              <a:rPr lang="en-GB" sz="1450" dirty="0">
                <a:latin typeface="Arial" panose="020B0604020202020204" pitchFamily="34" charset="0"/>
                <a:cs typeface="Arial" panose="020B0604020202020204" pitchFamily="34" charset="0"/>
              </a:rPr>
              <a:t> levels breaching legal </a:t>
            </a:r>
            <a:r>
              <a:rPr lang="en-GB" sz="1450" dirty="0" smtClean="0">
                <a:latin typeface="Arial" panose="020B0604020202020204" pitchFamily="34" charset="0"/>
                <a:cs typeface="Arial" panose="020B0604020202020204" pitchFamily="34" charset="0"/>
              </a:rPr>
              <a:t>limits (down from 56% in 2016). </a:t>
            </a:r>
            <a:r>
              <a:rPr lang="en-GB" sz="1450" dirty="0">
                <a:latin typeface="Arial" panose="020B0604020202020204" pitchFamily="34" charset="0"/>
                <a:cs typeface="Arial" panose="020B0604020202020204" pitchFamily="34" charset="0"/>
              </a:rPr>
              <a:t>Southwark </a:t>
            </a:r>
            <a:r>
              <a:rPr lang="en-GB" sz="1450" dirty="0" smtClean="0">
                <a:latin typeface="Arial" panose="020B0604020202020204" pitchFamily="34" charset="0"/>
                <a:cs typeface="Arial" panose="020B0604020202020204" pitchFamily="34" charset="0"/>
              </a:rPr>
              <a:t>ranked </a:t>
            </a:r>
            <a:r>
              <a:rPr lang="en-GB" sz="1450" dirty="0">
                <a:latin typeface="Arial" panose="020B0604020202020204" pitchFamily="34" charset="0"/>
                <a:cs typeface="Arial" panose="020B0604020202020204" pitchFamily="34" charset="0"/>
              </a:rPr>
              <a:t>9th </a:t>
            </a:r>
            <a:r>
              <a:rPr lang="en-GB" sz="1450" dirty="0" smtClean="0">
                <a:latin typeface="Arial" panose="020B0604020202020204" pitchFamily="34" charset="0"/>
                <a:cs typeface="Arial" panose="020B0604020202020204" pitchFamily="34" charset="0"/>
              </a:rPr>
              <a:t>of all London boroughs.</a:t>
            </a:r>
            <a:endParaRPr lang="en-GB" sz="1450" dirty="0">
              <a:latin typeface="Arial" panose="020B0604020202020204" pitchFamily="34" charset="0"/>
              <a:cs typeface="Arial" panose="020B0604020202020204" pitchFamily="34" charset="0"/>
            </a:endParaRPr>
          </a:p>
          <a:p>
            <a:pPr defTabSz="914400">
              <a:spcBef>
                <a:spcPts val="0"/>
              </a:spcBef>
              <a:spcAft>
                <a:spcPts val="600"/>
              </a:spcAft>
              <a:buFont typeface="Wingdings" panose="05000000000000000000" pitchFamily="2" charset="2"/>
              <a:buChar char="§"/>
            </a:pPr>
            <a:r>
              <a:rPr lang="en-GB" sz="1450" dirty="0">
                <a:latin typeface="Arial" panose="020B0604020202020204" pitchFamily="34" charset="0"/>
                <a:cs typeface="Arial" panose="020B0604020202020204" pitchFamily="34" charset="0"/>
              </a:rPr>
              <a:t>Early Census 2021 </a:t>
            </a:r>
            <a:r>
              <a:rPr lang="en-GB" sz="1450" dirty="0" smtClean="0">
                <a:latin typeface="Arial" panose="020B0604020202020204" pitchFamily="34" charset="0"/>
                <a:cs typeface="Arial" panose="020B0604020202020204" pitchFamily="34" charset="0"/>
              </a:rPr>
              <a:t>figures</a:t>
            </a:r>
            <a:r>
              <a:rPr lang="en-GB" sz="1450" dirty="0">
                <a:latin typeface="Arial" panose="020B0604020202020204" pitchFamily="34" charset="0"/>
                <a:cs typeface="Arial" panose="020B0604020202020204" pitchFamily="34" charset="0"/>
              </a:rPr>
              <a:t>* indicate that, in 2021, almost 26,000 </a:t>
            </a:r>
            <a:r>
              <a:rPr lang="en-GB" sz="1450" dirty="0" smtClean="0">
                <a:latin typeface="Arial" panose="020B0604020202020204" pitchFamily="34" charset="0"/>
                <a:cs typeface="Arial" panose="020B0604020202020204" pitchFamily="34" charset="0"/>
              </a:rPr>
              <a:t>Southwark 65</a:t>
            </a:r>
            <a:r>
              <a:rPr lang="en-GB" sz="1450" dirty="0">
                <a:latin typeface="Arial" panose="020B0604020202020204" pitchFamily="34" charset="0"/>
                <a:cs typeface="Arial" panose="020B0604020202020204" pitchFamily="34" charset="0"/>
              </a:rPr>
              <a:t>+ </a:t>
            </a:r>
            <a:r>
              <a:rPr lang="en-GB" sz="1450" dirty="0" err="1">
                <a:latin typeface="Arial" panose="020B0604020202020204" pitchFamily="34" charset="0"/>
                <a:cs typeface="Arial" panose="020B0604020202020204" pitchFamily="34" charset="0"/>
              </a:rPr>
              <a:t>yr</a:t>
            </a:r>
            <a:r>
              <a:rPr lang="en-GB" sz="1450" dirty="0">
                <a:latin typeface="Arial" panose="020B0604020202020204" pitchFamily="34" charset="0"/>
                <a:cs typeface="Arial" panose="020B0604020202020204" pitchFamily="34" charset="0"/>
              </a:rPr>
              <a:t> olds faced harmful </a:t>
            </a:r>
            <a:r>
              <a:rPr lang="en-GB" sz="1450" dirty="0" smtClean="0">
                <a:latin typeface="Arial" panose="020B0604020202020204" pitchFamily="34" charset="0"/>
                <a:cs typeface="Arial" panose="020B0604020202020204" pitchFamily="34" charset="0"/>
              </a:rPr>
              <a:t>PM</a:t>
            </a:r>
            <a:r>
              <a:rPr lang="en-GB" sz="1450" baseline="-25000" dirty="0" smtClean="0">
                <a:latin typeface="Arial" panose="020B0604020202020204" pitchFamily="34" charset="0"/>
                <a:cs typeface="Arial" panose="020B0604020202020204" pitchFamily="34" charset="0"/>
              </a:rPr>
              <a:t>2.5</a:t>
            </a:r>
            <a:r>
              <a:rPr lang="en-GB" sz="1450" dirty="0" smtClean="0">
                <a:latin typeface="Arial" panose="020B0604020202020204" pitchFamily="34" charset="0"/>
                <a:cs typeface="Arial" panose="020B0604020202020204" pitchFamily="34" charset="0"/>
              </a:rPr>
              <a:t> levels, and </a:t>
            </a:r>
            <a:r>
              <a:rPr lang="en-GB" sz="1450" dirty="0">
                <a:latin typeface="Arial" panose="020B0604020202020204" pitchFamily="34" charset="0"/>
                <a:cs typeface="Arial" panose="020B0604020202020204" pitchFamily="34" charset="0"/>
              </a:rPr>
              <a:t>about 500 faced NO</a:t>
            </a:r>
            <a:r>
              <a:rPr lang="en-GB" sz="1450" baseline="-25000" dirty="0">
                <a:latin typeface="Arial" panose="020B0604020202020204" pitchFamily="34" charset="0"/>
                <a:cs typeface="Arial" panose="020B0604020202020204" pitchFamily="34" charset="0"/>
              </a:rPr>
              <a:t>2</a:t>
            </a:r>
            <a:r>
              <a:rPr lang="en-GB" sz="1450" dirty="0">
                <a:latin typeface="Arial" panose="020B0604020202020204" pitchFamily="34" charset="0"/>
                <a:cs typeface="Arial" panose="020B0604020202020204" pitchFamily="34" charset="0"/>
              </a:rPr>
              <a:t> levels breaching legal </a:t>
            </a:r>
            <a:r>
              <a:rPr lang="en-GB" sz="1450" dirty="0" smtClean="0">
                <a:latin typeface="Arial" panose="020B0604020202020204" pitchFamily="34" charset="0"/>
                <a:cs typeface="Arial" panose="020B0604020202020204" pitchFamily="34" charset="0"/>
              </a:rPr>
              <a:t>limits.</a:t>
            </a:r>
            <a:endParaRPr lang="en-US" sz="1450" dirty="0">
              <a:latin typeface="Arial" panose="020B0604020202020204" pitchFamily="34" charset="0"/>
              <a:cs typeface="Arial" panose="020B0604020202020204" pitchFamily="34" charset="0"/>
            </a:endParaRPr>
          </a:p>
          <a:p>
            <a:pPr defTabSz="914400">
              <a:spcBef>
                <a:spcPts val="0"/>
              </a:spcBef>
              <a:spcAft>
                <a:spcPts val="600"/>
              </a:spcAft>
              <a:buFont typeface="Wingdings" panose="05000000000000000000" pitchFamily="2" charset="2"/>
              <a:buChar char="§"/>
            </a:pPr>
            <a:r>
              <a:rPr lang="en-GB" sz="1450" dirty="0" smtClean="0">
                <a:latin typeface="Arial" panose="020B0604020202020204" pitchFamily="34" charset="0"/>
                <a:cs typeface="Arial" panose="020B0604020202020204" pitchFamily="34" charset="0"/>
              </a:rPr>
              <a:t>All Southwark hospitals and </a:t>
            </a:r>
            <a:r>
              <a:rPr lang="en-GB" sz="1450" dirty="0">
                <a:latin typeface="Arial" panose="020B0604020202020204" pitchFamily="34" charset="0"/>
                <a:cs typeface="Arial" panose="020B0604020202020204" pitchFamily="34" charset="0"/>
              </a:rPr>
              <a:t>care homes </a:t>
            </a:r>
            <a:r>
              <a:rPr lang="en-GB" sz="1450" dirty="0" smtClean="0">
                <a:latin typeface="Arial" panose="020B0604020202020204" pitchFamily="34" charset="0"/>
                <a:cs typeface="Arial" panose="020B0604020202020204" pitchFamily="34" charset="0"/>
              </a:rPr>
              <a:t>face excessive, harmful </a:t>
            </a:r>
            <a:r>
              <a:rPr lang="en-GB" sz="1450" dirty="0" smtClean="0">
                <a:latin typeface="Arial" panose="020B0604020202020204" pitchFamily="34" charset="0"/>
                <a:cs typeface="Arial" panose="020B0604020202020204" pitchFamily="34" charset="0"/>
              </a:rPr>
              <a:t>PM</a:t>
            </a:r>
            <a:r>
              <a:rPr lang="en-GB" sz="1450" baseline="-25000" dirty="0" smtClean="0">
                <a:latin typeface="Arial" panose="020B0604020202020204" pitchFamily="34" charset="0"/>
                <a:cs typeface="Arial" panose="020B0604020202020204" pitchFamily="34" charset="0"/>
              </a:rPr>
              <a:t>2.5</a:t>
            </a:r>
            <a:r>
              <a:rPr lang="en-GB" sz="1450" dirty="0">
                <a:latin typeface="Arial" panose="020B0604020202020204" pitchFamily="34" charset="0"/>
                <a:cs typeface="Arial" panose="020B0604020202020204" pitchFamily="34" charset="0"/>
              </a:rPr>
              <a:t>.</a:t>
            </a:r>
            <a:r>
              <a:rPr lang="en-GB" sz="1450" dirty="0" smtClean="0">
                <a:latin typeface="Arial" panose="020B0604020202020204" pitchFamily="34" charset="0"/>
                <a:cs typeface="Arial" panose="020B0604020202020204" pitchFamily="34" charset="0"/>
              </a:rPr>
              <a:t> Two </a:t>
            </a:r>
            <a:r>
              <a:rPr lang="en-GB" sz="1450" dirty="0">
                <a:latin typeface="Arial" panose="020B0604020202020204" pitchFamily="34" charset="0"/>
                <a:cs typeface="Arial" panose="020B0604020202020204" pitchFamily="34" charset="0"/>
              </a:rPr>
              <a:t>Southwark hospitals </a:t>
            </a:r>
            <a:r>
              <a:rPr lang="en-GB" sz="1450" dirty="0" smtClean="0">
                <a:latin typeface="Arial" panose="020B0604020202020204" pitchFamily="34" charset="0"/>
                <a:cs typeface="Arial" panose="020B0604020202020204" pitchFamily="34" charset="0"/>
              </a:rPr>
              <a:t>are in </a:t>
            </a:r>
            <a:r>
              <a:rPr lang="en-GB" sz="1450" dirty="0">
                <a:latin typeface="Arial" panose="020B0604020202020204" pitchFamily="34" charset="0"/>
                <a:cs typeface="Arial" panose="020B0604020202020204" pitchFamily="34" charset="0"/>
              </a:rPr>
              <a:t>areas where NO</a:t>
            </a:r>
            <a:r>
              <a:rPr lang="en-GB" sz="1450" baseline="-25000" dirty="0">
                <a:latin typeface="Arial" panose="020B0604020202020204" pitchFamily="34" charset="0"/>
                <a:cs typeface="Arial" panose="020B0604020202020204" pitchFamily="34" charset="0"/>
              </a:rPr>
              <a:t>2</a:t>
            </a:r>
            <a:r>
              <a:rPr lang="en-GB" sz="1450" dirty="0">
                <a:latin typeface="Arial" panose="020B0604020202020204" pitchFamily="34" charset="0"/>
                <a:cs typeface="Arial" panose="020B0604020202020204" pitchFamily="34" charset="0"/>
              </a:rPr>
              <a:t> </a:t>
            </a:r>
            <a:r>
              <a:rPr lang="en-GB" sz="1450" dirty="0" smtClean="0">
                <a:latin typeface="Arial" panose="020B0604020202020204" pitchFamily="34" charset="0"/>
                <a:cs typeface="Arial" panose="020B0604020202020204" pitchFamily="34" charset="0"/>
              </a:rPr>
              <a:t>breaches </a:t>
            </a:r>
            <a:r>
              <a:rPr lang="en-GB" sz="1450" dirty="0">
                <a:latin typeface="Arial" panose="020B0604020202020204" pitchFamily="34" charset="0"/>
                <a:cs typeface="Arial" panose="020B0604020202020204" pitchFamily="34" charset="0"/>
              </a:rPr>
              <a:t>legal </a:t>
            </a:r>
            <a:r>
              <a:rPr lang="en-GB" sz="1450" dirty="0" smtClean="0">
                <a:latin typeface="Arial" panose="020B0604020202020204" pitchFamily="34" charset="0"/>
                <a:cs typeface="Arial" panose="020B0604020202020204" pitchFamily="34" charset="0"/>
              </a:rPr>
              <a:t>limits.</a:t>
            </a:r>
          </a:p>
          <a:p>
            <a:pPr defTabSz="914400">
              <a:spcBef>
                <a:spcPts val="0"/>
              </a:spcBef>
              <a:spcAft>
                <a:spcPts val="600"/>
              </a:spcAft>
              <a:buFont typeface="Wingdings" panose="05000000000000000000" pitchFamily="2" charset="2"/>
              <a:buChar char="§"/>
            </a:pPr>
            <a:r>
              <a:rPr lang="en-US" sz="1450" dirty="0"/>
              <a:t>Around 3,000 65+ </a:t>
            </a:r>
            <a:r>
              <a:rPr lang="en-US" sz="1450" dirty="0" err="1"/>
              <a:t>yr</a:t>
            </a:r>
            <a:r>
              <a:rPr lang="en-US" sz="1450" dirty="0"/>
              <a:t> olds are estimated to live in Air Quality Focus </a:t>
            </a:r>
            <a:r>
              <a:rPr lang="en-US" sz="1450" dirty="0" smtClean="0"/>
              <a:t>Areas, with known poor air quality.</a:t>
            </a:r>
          </a:p>
          <a:p>
            <a:pPr lvl="1" defTabSz="914400">
              <a:lnSpc>
                <a:spcPct val="110000"/>
              </a:lnSpc>
              <a:spcBef>
                <a:spcPts val="0"/>
              </a:spcBef>
              <a:spcAft>
                <a:spcPts val="600"/>
              </a:spcAft>
              <a:buFont typeface=".AppleSystemUIFont" charset="-120"/>
              <a:buChar char="-"/>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37</a:t>
            </a:fld>
            <a:endParaRPr lang="en-US" sz="1000" dirty="0">
              <a:solidFill>
                <a:prstClr val="white">
                  <a:lumMod val="50000"/>
                </a:prstClr>
              </a:solidFill>
              <a:latin typeface="Arial" charset="0"/>
              <a:cs typeface="Arial" charset="0"/>
            </a:endParaRPr>
          </a:p>
        </p:txBody>
      </p:sp>
      <p:sp>
        <p:nvSpPr>
          <p:cNvPr id="9" name="TextBox 8"/>
          <p:cNvSpPr txBox="1"/>
          <p:nvPr/>
        </p:nvSpPr>
        <p:spPr>
          <a:xfrm>
            <a:off x="255939" y="5519172"/>
            <a:ext cx="7836701" cy="1338828"/>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Data sources</a:t>
            </a:r>
          </a:p>
          <a:p>
            <a:r>
              <a:rPr lang="en-US" sz="900" dirty="0" smtClean="0">
                <a:solidFill>
                  <a:prstClr val="white">
                    <a:lumMod val="50000"/>
                  </a:prstClr>
                </a:solidFill>
                <a:latin typeface="Arial" charset="0"/>
                <a:ea typeface="Arial" charset="0"/>
                <a:cs typeface="Arial" charset="0"/>
              </a:rPr>
              <a:t>ONS, </a:t>
            </a:r>
            <a:r>
              <a:rPr lang="en-US" sz="900" dirty="0">
                <a:solidFill>
                  <a:prstClr val="white">
                    <a:lumMod val="50000"/>
                  </a:prstClr>
                </a:solidFill>
                <a:latin typeface="Arial" charset="0"/>
                <a:ea typeface="Arial" charset="0"/>
                <a:cs typeface="Arial" charset="0"/>
              </a:rPr>
              <a:t>2022. </a:t>
            </a:r>
            <a:r>
              <a:rPr lang="en-GB" sz="900" dirty="0">
                <a:solidFill>
                  <a:schemeClr val="tx1">
                    <a:lumMod val="50000"/>
                    <a:lumOff val="50000"/>
                  </a:schemeClr>
                </a:solidFill>
                <a:latin typeface="Arial" charset="0"/>
                <a:ea typeface="Arial" charset="0"/>
                <a:cs typeface="Arial" charset="0"/>
              </a:rPr>
              <a:t>Population &amp; Household Estimates, England &amp; Wales: Census 2021. *Note: Census 2021 reported </a:t>
            </a:r>
            <a:r>
              <a:rPr lang="en-GB" sz="900" dirty="0" smtClean="0">
                <a:solidFill>
                  <a:schemeClr val="tx1">
                    <a:lumMod val="50000"/>
                    <a:lumOff val="50000"/>
                  </a:schemeClr>
                </a:solidFill>
                <a:latin typeface="Arial" charset="0"/>
                <a:ea typeface="Arial" charset="0"/>
                <a:cs typeface="Arial" charset="0"/>
              </a:rPr>
              <a:t>an 8% </a:t>
            </a:r>
            <a:r>
              <a:rPr lang="en-GB" sz="900" dirty="0">
                <a:solidFill>
                  <a:schemeClr val="tx1">
                    <a:lumMod val="50000"/>
                    <a:lumOff val="50000"/>
                  </a:schemeClr>
                </a:solidFill>
                <a:latin typeface="Arial" charset="0"/>
                <a:ea typeface="Arial" charset="0"/>
                <a:cs typeface="Arial" charset="0"/>
              </a:rPr>
              <a:t>drop in the Southwark </a:t>
            </a:r>
            <a:r>
              <a:rPr lang="en-GB" sz="900" dirty="0" smtClean="0">
                <a:solidFill>
                  <a:schemeClr val="tx1">
                    <a:lumMod val="50000"/>
                    <a:lumOff val="50000"/>
                  </a:schemeClr>
                </a:solidFill>
                <a:latin typeface="Arial" charset="0"/>
                <a:ea typeface="Arial" charset="0"/>
                <a:cs typeface="Arial" charset="0"/>
              </a:rPr>
              <a:t>65+ </a:t>
            </a:r>
            <a:r>
              <a:rPr lang="en-GB" sz="900" dirty="0" err="1">
                <a:solidFill>
                  <a:schemeClr val="tx1">
                    <a:lumMod val="50000"/>
                    <a:lumOff val="50000"/>
                  </a:schemeClr>
                </a:solidFill>
                <a:latin typeface="Arial" charset="0"/>
                <a:ea typeface="Arial" charset="0"/>
                <a:cs typeface="Arial" charset="0"/>
              </a:rPr>
              <a:t>yr</a:t>
            </a:r>
            <a:r>
              <a:rPr lang="en-GB" sz="900" dirty="0">
                <a:solidFill>
                  <a:schemeClr val="tx1">
                    <a:lumMod val="50000"/>
                    <a:lumOff val="50000"/>
                  </a:schemeClr>
                </a:solidFill>
                <a:latin typeface="Arial" charset="0"/>
                <a:ea typeface="Arial" charset="0"/>
                <a:cs typeface="Arial" charset="0"/>
              </a:rPr>
              <a:t> population, versus 2020 mid-year estimates, but it is uncertain how much this was affected by </a:t>
            </a:r>
            <a:r>
              <a:rPr lang="en-GB" sz="900" dirty="0" err="1">
                <a:solidFill>
                  <a:schemeClr val="tx1">
                    <a:lumMod val="50000"/>
                    <a:lumOff val="50000"/>
                  </a:schemeClr>
                </a:solidFill>
                <a:latin typeface="Arial" charset="0"/>
                <a:ea typeface="Arial" charset="0"/>
                <a:cs typeface="Arial" charset="0"/>
              </a:rPr>
              <a:t>Covid</a:t>
            </a:r>
            <a:r>
              <a:rPr lang="en-GB" sz="900" dirty="0">
                <a:solidFill>
                  <a:schemeClr val="tx1">
                    <a:lumMod val="50000"/>
                    <a:lumOff val="50000"/>
                  </a:schemeClr>
                </a:solidFill>
                <a:latin typeface="Arial" charset="0"/>
                <a:ea typeface="Arial" charset="0"/>
                <a:cs typeface="Arial" charset="0"/>
              </a:rPr>
              <a:t> pandemic-related population movement which may subsequently have been reversed</a:t>
            </a:r>
            <a:r>
              <a:rPr lang="en-GB" sz="900" dirty="0" smtClean="0">
                <a:solidFill>
                  <a:schemeClr val="tx1">
                    <a:lumMod val="50000"/>
                    <a:lumOff val="50000"/>
                  </a:schemeClr>
                </a:solidFill>
                <a:latin typeface="Arial" charset="0"/>
                <a:ea typeface="Arial" charset="0"/>
                <a:cs typeface="Arial" charset="0"/>
              </a:rPr>
              <a:t>. 2021 pollutant exposure numbers are based on 2019 pollutant exposure proportions. </a:t>
            </a:r>
            <a:endParaRPr lang="en-US" sz="900" dirty="0">
              <a:solidFill>
                <a:prstClr val="white">
                  <a:lumMod val="50000"/>
                </a:prstClr>
              </a:solidFill>
              <a:latin typeface="Arial" charset="0"/>
              <a:ea typeface="Arial" charset="0"/>
              <a:cs typeface="Arial" charset="0"/>
            </a:endParaRPr>
          </a:p>
          <a:p>
            <a:r>
              <a:rPr lang="en-US" sz="900" dirty="0" smtClean="0">
                <a:solidFill>
                  <a:prstClr val="white">
                    <a:lumMod val="50000"/>
                  </a:prstClr>
                </a:solidFill>
                <a:latin typeface="Arial" charset="0"/>
                <a:ea typeface="Arial" charset="0"/>
                <a:cs typeface="Arial" charset="0"/>
              </a:rPr>
              <a:t>ONS</a:t>
            </a:r>
            <a:r>
              <a:rPr lang="en-US" sz="900" dirty="0">
                <a:solidFill>
                  <a:prstClr val="white">
                    <a:lumMod val="50000"/>
                  </a:prstClr>
                </a:solidFill>
                <a:latin typeface="Arial" charset="0"/>
                <a:ea typeface="Arial" charset="0"/>
                <a:cs typeface="Arial" charset="0"/>
              </a:rPr>
              <a:t>, 2021. GLA 2019-based BPO population projections</a:t>
            </a:r>
            <a:r>
              <a:rPr lang="en-US" sz="900" dirty="0" smtClean="0">
                <a:solidFill>
                  <a:prstClr val="white">
                    <a:lumMod val="50000"/>
                  </a:prstClr>
                </a:solidFill>
                <a:latin typeface="Arial" charset="0"/>
                <a:ea typeface="Arial" charset="0"/>
                <a:cs typeface="Arial" charset="0"/>
              </a:rPr>
              <a:t>.</a:t>
            </a:r>
          </a:p>
          <a:p>
            <a:r>
              <a:rPr lang="en-US" sz="900" dirty="0">
                <a:solidFill>
                  <a:prstClr val="white">
                    <a:lumMod val="50000"/>
                  </a:prstClr>
                </a:solidFill>
                <a:latin typeface="Arial" charset="0"/>
                <a:ea typeface="Arial" charset="0"/>
                <a:cs typeface="Arial" charset="0"/>
              </a:rPr>
              <a:t>GLA, 2022. NO</a:t>
            </a:r>
            <a:r>
              <a:rPr lang="en-US" sz="900" baseline="-25000" dirty="0">
                <a:solidFill>
                  <a:prstClr val="white">
                    <a:lumMod val="50000"/>
                  </a:prstClr>
                </a:solidFill>
                <a:latin typeface="Arial" charset="0"/>
                <a:ea typeface="Arial" charset="0"/>
                <a:cs typeface="Arial" charset="0"/>
              </a:rPr>
              <a:t>2</a:t>
            </a:r>
            <a:r>
              <a:rPr lang="en-US" sz="900" dirty="0">
                <a:solidFill>
                  <a:prstClr val="white">
                    <a:lumMod val="50000"/>
                  </a:prstClr>
                </a:solidFill>
                <a:latin typeface="Arial" charset="0"/>
                <a:ea typeface="Arial" charset="0"/>
                <a:cs typeface="Arial" charset="0"/>
              </a:rPr>
              <a:t>, PM</a:t>
            </a:r>
            <a:r>
              <a:rPr lang="en-US" sz="900" baseline="-25000" dirty="0">
                <a:solidFill>
                  <a:prstClr val="white">
                    <a:lumMod val="50000"/>
                  </a:prstClr>
                </a:solidFill>
                <a:latin typeface="Arial" charset="0"/>
                <a:ea typeface="Arial" charset="0"/>
                <a:cs typeface="Arial" charset="0"/>
              </a:rPr>
              <a:t>2.5</a:t>
            </a:r>
            <a:r>
              <a:rPr lang="en-US" sz="900" dirty="0">
                <a:solidFill>
                  <a:prstClr val="white">
                    <a:lumMod val="50000"/>
                  </a:prstClr>
                </a:solidFill>
                <a:latin typeface="Arial" charset="0"/>
                <a:ea typeface="Arial" charset="0"/>
                <a:cs typeface="Arial" charset="0"/>
              </a:rPr>
              <a:t> and PM</a:t>
            </a:r>
            <a:r>
              <a:rPr lang="en-US" sz="900" baseline="-25000" dirty="0">
                <a:solidFill>
                  <a:prstClr val="white">
                    <a:lumMod val="50000"/>
                  </a:prstClr>
                </a:solidFill>
                <a:latin typeface="Arial" charset="0"/>
                <a:ea typeface="Arial" charset="0"/>
                <a:cs typeface="Arial" charset="0"/>
              </a:rPr>
              <a:t>10</a:t>
            </a:r>
            <a:r>
              <a:rPr lang="en-US" sz="900" dirty="0">
                <a:solidFill>
                  <a:prstClr val="white">
                    <a:lumMod val="50000"/>
                  </a:prstClr>
                </a:solidFill>
                <a:latin typeface="Arial" charset="0"/>
                <a:ea typeface="Arial" charset="0"/>
                <a:cs typeface="Arial" charset="0"/>
              </a:rPr>
              <a:t> population exposure data (part of LAEI 2019 data publication).</a:t>
            </a:r>
          </a:p>
          <a:p>
            <a:r>
              <a:rPr lang="en-US" sz="900" dirty="0">
                <a:solidFill>
                  <a:prstClr val="white">
                    <a:lumMod val="50000"/>
                  </a:prstClr>
                </a:solidFill>
                <a:latin typeface="Arial" charset="0"/>
                <a:ea typeface="Arial" charset="0"/>
                <a:cs typeface="Arial" charset="0"/>
              </a:rPr>
              <a:t>ONS, 2020. Mid-2019 Population Estimates for Lower Layer Super Output Areas in England and Wales by Single Year of Age &amp; Sex</a:t>
            </a:r>
            <a:r>
              <a:rPr lang="en-US" sz="900" dirty="0" smtClean="0">
                <a:solidFill>
                  <a:prstClr val="white">
                    <a:lumMod val="50000"/>
                  </a:prstClr>
                </a:solidFill>
                <a:latin typeface="Arial" charset="0"/>
                <a:ea typeface="Arial" charset="0"/>
                <a:cs typeface="Arial" charset="0"/>
              </a:rPr>
              <a:t>.</a:t>
            </a:r>
          </a:p>
          <a:p>
            <a:r>
              <a:rPr lang="en-US" sz="900" dirty="0">
                <a:solidFill>
                  <a:prstClr val="white">
                    <a:lumMod val="50000"/>
                  </a:prstClr>
                </a:solidFill>
                <a:latin typeface="Arial" charset="0"/>
                <a:ea typeface="Arial" charset="0"/>
                <a:cs typeface="Arial" charset="0"/>
              </a:rPr>
              <a:t>GLA, 2022. Air Quality in Southwark: A Guide for Public Health Professionals.</a:t>
            </a:r>
          </a:p>
          <a:p>
            <a:r>
              <a:rPr lang="en-US" sz="900" dirty="0" smtClean="0">
                <a:solidFill>
                  <a:prstClr val="white">
                    <a:lumMod val="50000"/>
                  </a:prstClr>
                </a:solidFill>
                <a:latin typeface="Arial" charset="0"/>
                <a:ea typeface="Arial" charset="0"/>
                <a:cs typeface="Arial" charset="0"/>
              </a:rPr>
              <a:t>Southwark </a:t>
            </a:r>
            <a:r>
              <a:rPr lang="en-US" sz="900" dirty="0">
                <a:solidFill>
                  <a:prstClr val="white">
                    <a:lumMod val="50000"/>
                  </a:prstClr>
                </a:solidFill>
                <a:latin typeface="Arial" charset="0"/>
                <a:ea typeface="Arial" charset="0"/>
                <a:cs typeface="Arial" charset="0"/>
              </a:rPr>
              <a:t>Council, 2022. Proportion of LSOAs within Air Quality Focus Areas.</a:t>
            </a:r>
          </a:p>
        </p:txBody>
      </p:sp>
    </p:spTree>
    <p:extLst>
      <p:ext uri="{BB962C8B-B14F-4D97-AF65-F5344CB8AC3E}">
        <p14:creationId xmlns:p14="http://schemas.microsoft.com/office/powerpoint/2010/main" val="15222209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8111" y="1647715"/>
            <a:ext cx="8761968" cy="1891450"/>
          </a:xfrm>
        </p:spPr>
        <p:txBody>
          <a:bodyPr>
            <a:noAutofit/>
          </a:bodyPr>
          <a:lstStyle/>
          <a:p>
            <a:pPr marL="0" indent="0" defTabSz="914400">
              <a:spcBef>
                <a:spcPts val="0"/>
              </a:spcBef>
              <a:spcAft>
                <a:spcPts val="600"/>
              </a:spcAft>
              <a:buNone/>
            </a:pPr>
            <a:r>
              <a:rPr lang="en-GB" sz="1600" b="1" dirty="0"/>
              <a:t>Low income groups face a “triple jeopardy”</a:t>
            </a:r>
            <a:r>
              <a:rPr lang="en-GB" sz="1600" b="1" baseline="30000" dirty="0"/>
              <a:t>1</a:t>
            </a:r>
            <a:r>
              <a:rPr lang="en-GB" sz="1600" b="1" dirty="0"/>
              <a:t> when it comes to indoor air </a:t>
            </a:r>
            <a:r>
              <a:rPr lang="en-GB" sz="1600" b="1" dirty="0" smtClean="0"/>
              <a:t>pollution </a:t>
            </a:r>
            <a:r>
              <a:rPr lang="en-GB" sz="1600" b="1" dirty="0"/>
              <a:t>so they are likely to disproportionately suffer from the health impacts of indoor pollutants.</a:t>
            </a:r>
          </a:p>
          <a:p>
            <a:pPr defTabSz="914400">
              <a:spcBef>
                <a:spcPts val="0"/>
              </a:spcBef>
              <a:spcAft>
                <a:spcPts val="600"/>
              </a:spcAft>
              <a:buFont typeface="Wingdings" panose="05000000000000000000" pitchFamily="2" charset="2"/>
              <a:buChar char="§"/>
            </a:pPr>
            <a:r>
              <a:rPr lang="en-GB" sz="1600" dirty="0"/>
              <a:t>People on low incomes are more likely to have greater exposure to indoor air </a:t>
            </a:r>
            <a:r>
              <a:rPr lang="en-GB" sz="1600" dirty="0" smtClean="0"/>
              <a:t>pollution</a:t>
            </a:r>
            <a:endParaRPr lang="en-GB" sz="1600" dirty="0"/>
          </a:p>
          <a:p>
            <a:pPr defTabSz="914400">
              <a:spcBef>
                <a:spcPts val="0"/>
              </a:spcBef>
              <a:spcAft>
                <a:spcPts val="600"/>
              </a:spcAft>
              <a:buFont typeface="Wingdings" panose="05000000000000000000" pitchFamily="2" charset="2"/>
              <a:buChar char="§"/>
            </a:pPr>
            <a:r>
              <a:rPr lang="en-GB" sz="1600" dirty="0"/>
              <a:t>They are more likely to have increased vulnerability to the health impacts of air pollution due to higher rates of pre-existing health </a:t>
            </a:r>
            <a:r>
              <a:rPr lang="en-GB" sz="1600" dirty="0" smtClean="0"/>
              <a:t>conditions</a:t>
            </a:r>
            <a:endParaRPr lang="en-GB" sz="1600" dirty="0"/>
          </a:p>
          <a:p>
            <a:pPr defTabSz="914400">
              <a:spcBef>
                <a:spcPts val="0"/>
              </a:spcBef>
              <a:spcAft>
                <a:spcPts val="600"/>
              </a:spcAft>
              <a:buFont typeface="Wingdings" panose="05000000000000000000" pitchFamily="2" charset="2"/>
              <a:buChar char="§"/>
            </a:pPr>
            <a:r>
              <a:rPr lang="en-GB" sz="1600" dirty="0"/>
              <a:t>They are less able to change their circumstances and make choices to protect their health</a:t>
            </a:r>
          </a:p>
          <a:p>
            <a:pPr defTabSz="914400">
              <a:spcBef>
                <a:spcPts val="0"/>
              </a:spcBef>
              <a:spcAft>
                <a:spcPts val="600"/>
              </a:spcAft>
              <a:buFont typeface="Wingdings" panose="05000000000000000000" pitchFamily="2" charset="2"/>
              <a:buChar char="§"/>
            </a:pPr>
            <a:endParaRPr lang="en-GB" sz="1600" dirty="0"/>
          </a:p>
          <a:p>
            <a:pPr marL="0" indent="0" defTabSz="914400">
              <a:spcBef>
                <a:spcPts val="0"/>
              </a:spcBef>
              <a:spcAft>
                <a:spcPts val="600"/>
              </a:spcAft>
              <a:buNone/>
            </a:pPr>
            <a:r>
              <a:rPr lang="en-GB" sz="1600" dirty="0"/>
              <a:t>Children from low income households are particularly vulnerable, facing the above issues with </a:t>
            </a:r>
            <a:r>
              <a:rPr lang="en-GB" sz="1600" dirty="0" smtClean="0"/>
              <a:t>increased </a:t>
            </a:r>
            <a:r>
              <a:rPr lang="en-GB" sz="1600" dirty="0"/>
              <a:t>vulnerability due to their age and stage of physical development. 43% of children in Southwark were living in poverty in 2019/2020, after housing costs</a:t>
            </a:r>
            <a:r>
              <a:rPr lang="en-GB" sz="1600" baseline="30000" dirty="0"/>
              <a:t>2</a:t>
            </a:r>
            <a:r>
              <a:rPr lang="en-GB" sz="1600" dirty="0"/>
              <a:t>.</a:t>
            </a:r>
          </a:p>
          <a:p>
            <a:pPr marL="0" indent="0" defTabSz="914400">
              <a:spcBef>
                <a:spcPts val="0"/>
              </a:spcBef>
              <a:spcAft>
                <a:spcPts val="600"/>
              </a:spcAft>
              <a:buNone/>
            </a:pPr>
            <a:endParaRPr lang="en-GB" sz="1600" dirty="0"/>
          </a:p>
          <a:p>
            <a:pPr marL="0" indent="0" defTabSz="914400">
              <a:spcBef>
                <a:spcPts val="0"/>
              </a:spcBef>
              <a:spcAft>
                <a:spcPts val="600"/>
              </a:spcAft>
              <a:buNone/>
            </a:pPr>
            <a:r>
              <a:rPr lang="en-GB" sz="1600" dirty="0"/>
              <a:t> </a:t>
            </a:r>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Low income groups face a “triple jeopardy” and are likely to disproportionately suffer from indoor air pollution</a:t>
            </a:r>
          </a:p>
        </p:txBody>
      </p:sp>
      <p:sp>
        <p:nvSpPr>
          <p:cNvPr id="4" name="TextBox 3"/>
          <p:cNvSpPr txBox="1"/>
          <p:nvPr/>
        </p:nvSpPr>
        <p:spPr>
          <a:xfrm>
            <a:off x="216614" y="1202357"/>
            <a:ext cx="8761968"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INDOOR AIR POLLUTION AND LOW INCOME GROUPS </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38</a:t>
            </a:fld>
            <a:endParaRPr lang="en-GB" sz="1000" dirty="0">
              <a:solidFill>
                <a:prstClr val="white">
                  <a:lumMod val="50000"/>
                </a:prstClr>
              </a:solidFill>
              <a:latin typeface="Arial" charset="0"/>
              <a:cs typeface="Arial" charset="0"/>
            </a:endParaRPr>
          </a:p>
        </p:txBody>
      </p:sp>
      <p:sp>
        <p:nvSpPr>
          <p:cNvPr id="8" name="TextBox 7">
            <a:extLst>
              <a:ext uri="{FF2B5EF4-FFF2-40B4-BE49-F238E27FC236}">
                <a16:creationId xmlns:a16="http://schemas.microsoft.com/office/drawing/2014/main" id="{C65488B3-B90F-4956-BA77-2A6E109D5EA0}"/>
              </a:ext>
            </a:extLst>
          </p:cNvPr>
          <p:cNvSpPr txBox="1"/>
          <p:nvPr/>
        </p:nvSpPr>
        <p:spPr>
          <a:xfrm>
            <a:off x="86260" y="6136971"/>
            <a:ext cx="6581423" cy="5078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Ferguson et al. 2021. Systemic inequalities in indoor air pollution in London, UK. Build Cities. 2021. 2(1). 425-488.</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London Borough of Southwark. 2022. State of the Borough Report.</a:t>
            </a:r>
            <a:endParaRPr lang="en-US" sz="900" dirty="0">
              <a:solidFill>
                <a:schemeClr val="bg1">
                  <a:lumMod val="50000"/>
                </a:schemeClr>
              </a:solidFill>
              <a:latin typeface="Arial" charset="0"/>
              <a:ea typeface="Arial" charset="0"/>
              <a:cs typeface="Arial" charset="0"/>
            </a:endParaRPr>
          </a:p>
        </p:txBody>
      </p:sp>
      <p:sp>
        <p:nvSpPr>
          <p:cNvPr id="6" name="TextBox 5">
            <a:extLst>
              <a:ext uri="{FF2B5EF4-FFF2-40B4-BE49-F238E27FC236}">
                <a16:creationId xmlns:a16="http://schemas.microsoft.com/office/drawing/2014/main" id="{FB6D56B2-3751-4574-B0CE-581C5901D49F}"/>
              </a:ext>
            </a:extLst>
          </p:cNvPr>
          <p:cNvSpPr txBox="1"/>
          <p:nvPr/>
        </p:nvSpPr>
        <p:spPr>
          <a:xfrm>
            <a:off x="382680" y="5149788"/>
            <a:ext cx="8378640" cy="1077218"/>
          </a:xfrm>
          <a:prstGeom prst="rect">
            <a:avLst/>
          </a:prstGeom>
          <a:noFill/>
        </p:spPr>
        <p:txBody>
          <a:bodyPr wrap="square" rtlCol="0">
            <a:spAutoFit/>
          </a:bodyPr>
          <a:lstStyle/>
          <a:p>
            <a:pPr algn="ctr"/>
            <a:r>
              <a:rPr lang="en-GB" sz="1600" i="1" dirty="0">
                <a:solidFill>
                  <a:schemeClr val="accent1"/>
                </a:solidFill>
                <a:latin typeface="Arial" panose="020B0604020202020204" pitchFamily="34" charset="0"/>
                <a:cs typeface="Arial" panose="020B0604020202020204" pitchFamily="34" charset="0"/>
              </a:rPr>
              <a:t>“Children from low income households, they are </a:t>
            </a:r>
            <a:r>
              <a:rPr lang="en-GB" sz="1600" i="1" dirty="0" smtClean="0">
                <a:solidFill>
                  <a:schemeClr val="accent1"/>
                </a:solidFill>
                <a:latin typeface="Arial" panose="020B0604020202020204" pitchFamily="34" charset="0"/>
                <a:cs typeface="Arial" panose="020B0604020202020204" pitchFamily="34" charset="0"/>
              </a:rPr>
              <a:t>in a </a:t>
            </a:r>
            <a:r>
              <a:rPr lang="en-GB" sz="1600" i="1" dirty="0">
                <a:solidFill>
                  <a:schemeClr val="accent1"/>
                </a:solidFill>
                <a:latin typeface="Arial" panose="020B0604020202020204" pitchFamily="34" charset="0"/>
                <a:cs typeface="Arial" panose="020B0604020202020204" pitchFamily="34" charset="0"/>
              </a:rPr>
              <a:t>catch 22. They are more susceptible due to underlying health, spend more time at home, and are exposed to higher concentrations of air </a:t>
            </a:r>
            <a:r>
              <a:rPr lang="en-GB" sz="1600" i="1" dirty="0" smtClean="0">
                <a:solidFill>
                  <a:schemeClr val="accent1"/>
                </a:solidFill>
                <a:latin typeface="Arial" panose="020B0604020202020204" pitchFamily="34" charset="0"/>
                <a:cs typeface="Arial" panose="020B0604020202020204" pitchFamily="34" charset="0"/>
              </a:rPr>
              <a:t>pollution due to features of their home and the surrounding neighbourhood” </a:t>
            </a:r>
            <a:r>
              <a:rPr lang="en-GB" sz="1600" dirty="0">
                <a:latin typeface="Arial" panose="020B0604020202020204" pitchFamily="34" charset="0"/>
                <a:cs typeface="Arial" panose="020B0604020202020204" pitchFamily="34" charset="0"/>
              </a:rPr>
              <a:t>– Lauren Ferguson, UCL</a:t>
            </a:r>
          </a:p>
        </p:txBody>
      </p:sp>
    </p:spTree>
    <p:extLst>
      <p:ext uri="{BB962C8B-B14F-4D97-AF65-F5344CB8AC3E}">
        <p14:creationId xmlns:p14="http://schemas.microsoft.com/office/powerpoint/2010/main" val="19131067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spc="-70" dirty="0" smtClean="0">
                <a:solidFill>
                  <a:srgbClr val="0070C0"/>
                </a:solidFill>
              </a:rPr>
              <a:t>Faraday, St George’s, Old Kent Road, Camberwell Green and Peckham are especially vulnerable to NO</a:t>
            </a:r>
            <a:r>
              <a:rPr lang="en-GB" sz="2400" spc="-70" baseline="-25000" dirty="0" smtClean="0">
                <a:solidFill>
                  <a:srgbClr val="0070C0"/>
                </a:solidFill>
              </a:rPr>
              <a:t>2</a:t>
            </a:r>
            <a:r>
              <a:rPr lang="en-GB" sz="2400" spc="-70" dirty="0" smtClean="0">
                <a:solidFill>
                  <a:srgbClr val="0070C0"/>
                </a:solidFill>
              </a:rPr>
              <a:t> air pollution</a:t>
            </a:r>
            <a:endParaRPr lang="en-US" sz="2400" dirty="0">
              <a:solidFill>
                <a:srgbClr val="0070C0"/>
              </a:solidFill>
            </a:endParaRPr>
          </a:p>
        </p:txBody>
      </p:sp>
      <p:sp>
        <p:nvSpPr>
          <p:cNvPr id="4" name="TextBox 3"/>
          <p:cNvSpPr txBox="1"/>
          <p:nvPr/>
        </p:nvSpPr>
        <p:spPr>
          <a:xfrm>
            <a:off x="216613" y="1202357"/>
            <a:ext cx="8508495"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a:t>
            </a:r>
            <a:r>
              <a:rPr lang="en-GB" b="1" dirty="0" smtClean="0">
                <a:solidFill>
                  <a:schemeClr val="bg1">
                    <a:lumMod val="50000"/>
                  </a:schemeClr>
                </a:solidFill>
                <a:latin typeface="Arial" charset="0"/>
                <a:ea typeface="Arial" charset="0"/>
                <a:cs typeface="Arial" charset="0"/>
              </a:rPr>
              <a:t>VULNERABILITY TO </a:t>
            </a:r>
            <a:r>
              <a:rPr lang="en-GB" b="1" dirty="0">
                <a:solidFill>
                  <a:schemeClr val="bg1">
                    <a:lumMod val="50000"/>
                  </a:schemeClr>
                </a:solidFill>
                <a:latin typeface="Arial" charset="0"/>
                <a:ea typeface="Arial" charset="0"/>
                <a:cs typeface="Arial" charset="0"/>
              </a:rPr>
              <a:t>NO</a:t>
            </a:r>
            <a:r>
              <a:rPr lang="en-GB" b="1" baseline="-25000" dirty="0">
                <a:solidFill>
                  <a:schemeClr val="bg1">
                    <a:lumMod val="50000"/>
                  </a:schemeClr>
                </a:solidFill>
                <a:latin typeface="Arial" charset="0"/>
                <a:ea typeface="Arial" charset="0"/>
                <a:cs typeface="Arial" charset="0"/>
              </a:rPr>
              <a:t>2</a:t>
            </a:r>
            <a:endParaRPr lang="en-GB" b="1"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39</a:t>
            </a:fld>
            <a:endParaRPr lang="en-US" sz="1000" dirty="0">
              <a:solidFill>
                <a:prstClr val="white">
                  <a:lumMod val="50000"/>
                </a:prstClr>
              </a:solidFill>
              <a:latin typeface="Arial" charset="0"/>
              <a:cs typeface="Arial" charset="0"/>
            </a:endParaRPr>
          </a:p>
        </p:txBody>
      </p:sp>
      <p:sp>
        <p:nvSpPr>
          <p:cNvPr id="9" name="TextBox 8"/>
          <p:cNvSpPr txBox="1"/>
          <p:nvPr/>
        </p:nvSpPr>
        <p:spPr>
          <a:xfrm>
            <a:off x="267806" y="6353355"/>
            <a:ext cx="6164526" cy="507831"/>
          </a:xfrm>
          <a:prstGeom prst="rect">
            <a:avLst/>
          </a:prstGeom>
          <a:noFill/>
        </p:spPr>
        <p:txBody>
          <a:bodyPr wrap="square" rtlCol="0">
            <a:spAutoFit/>
          </a:bodyPr>
          <a:lstStyle/>
          <a:p>
            <a:r>
              <a:rPr lang="en-US" sz="900" b="1" dirty="0" smtClean="0">
                <a:solidFill>
                  <a:schemeClr val="bg1">
                    <a:lumMod val="50000"/>
                  </a:schemeClr>
                </a:solidFill>
                <a:latin typeface="Arial" charset="0"/>
                <a:ea typeface="Arial" charset="0"/>
                <a:cs typeface="Arial" charset="0"/>
              </a:rPr>
              <a:t>Data source</a:t>
            </a:r>
            <a:endParaRPr lang="en-US" sz="900" b="1" dirty="0">
              <a:solidFill>
                <a:schemeClr val="bg1">
                  <a:lumMod val="50000"/>
                </a:schemeClr>
              </a:solidFill>
              <a:latin typeface="Arial" charset="0"/>
              <a:ea typeface="Arial" charset="0"/>
              <a:cs typeface="Arial" charset="0"/>
            </a:endParaRPr>
          </a:p>
          <a:p>
            <a:r>
              <a:rPr lang="en-GB" sz="900" dirty="0">
                <a:solidFill>
                  <a:prstClr val="white">
                    <a:lumMod val="50000"/>
                  </a:prstClr>
                </a:solidFill>
                <a:latin typeface="Arial" charset="0"/>
                <a:ea typeface="Arial" charset="0"/>
                <a:cs typeface="Arial" charset="0"/>
              </a:rPr>
              <a:t>OHID, 2022. SHAPE Place Atlas. Neighbourhood = Lower Super Output Area. Score of 10 = most vulnerable 1/0th of England neighbourhoods; score of 9 = next most vulnerable 1/10th of England neighbourhoods</a:t>
            </a:r>
            <a:r>
              <a:rPr lang="en-GB" sz="900" dirty="0" smtClean="0">
                <a:solidFill>
                  <a:prstClr val="white">
                    <a:lumMod val="50000"/>
                  </a:prstClr>
                </a:solidFill>
                <a:latin typeface="Arial" charset="0"/>
                <a:ea typeface="Arial" charset="0"/>
                <a:cs typeface="Arial" charset="0"/>
              </a:rPr>
              <a:t>.</a:t>
            </a:r>
            <a:r>
              <a:rPr lang="en-US" sz="900" dirty="0" smtClean="0">
                <a:solidFill>
                  <a:prstClr val="white">
                    <a:lumMod val="50000"/>
                  </a:prstClr>
                </a:solidFill>
                <a:latin typeface="Arial" charset="0"/>
                <a:ea typeface="Arial" charset="0"/>
                <a:cs typeface="Arial" charset="0"/>
              </a:rPr>
              <a:t>.</a:t>
            </a:r>
            <a:endParaRPr lang="en-US" sz="900" dirty="0">
              <a:solidFill>
                <a:prstClr val="white">
                  <a:lumMod val="50000"/>
                </a:prstClr>
              </a:solidFill>
              <a:latin typeface="Arial" charset="0"/>
              <a:ea typeface="Arial" charset="0"/>
              <a:cs typeface="Arial" charset="0"/>
            </a:endParaRPr>
          </a:p>
        </p:txBody>
      </p:sp>
      <p:pic>
        <p:nvPicPr>
          <p:cNvPr id="7" name="Picture 6"/>
          <p:cNvPicPr>
            <a:picLocks noChangeAspect="1"/>
          </p:cNvPicPr>
          <p:nvPr/>
        </p:nvPicPr>
        <p:blipFill rotWithShape="1">
          <a:blip r:embed="rId2"/>
          <a:srcRect l="68469" t="8271" r="17350" b="7838"/>
          <a:stretch/>
        </p:blipFill>
        <p:spPr bwMode="auto">
          <a:xfrm>
            <a:off x="1094927" y="1673635"/>
            <a:ext cx="2810487" cy="4676533"/>
          </a:xfrm>
          <a:prstGeom prst="rect">
            <a:avLst/>
          </a:prstGeom>
          <a:ln>
            <a:noFill/>
          </a:ln>
          <a:extLst>
            <a:ext uri="{53640926-AAD7-44D8-BBD7-CCE9431645EC}">
              <a14:shadowObscured xmlns:a14="http://schemas.microsoft.com/office/drawing/2010/main"/>
            </a:ext>
          </a:extLst>
        </p:spPr>
      </p:pic>
      <p:sp>
        <p:nvSpPr>
          <p:cNvPr id="8" name="Content Placeholder 4"/>
          <p:cNvSpPr txBox="1">
            <a:spLocks/>
          </p:cNvSpPr>
          <p:nvPr/>
        </p:nvSpPr>
        <p:spPr>
          <a:xfrm>
            <a:off x="4300714" y="1673635"/>
            <a:ext cx="4380372" cy="500288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spcAft>
                <a:spcPts val="600"/>
              </a:spcAft>
              <a:buFont typeface="Arial"/>
              <a:buNone/>
            </a:pPr>
            <a:r>
              <a:rPr lang="en-GB" sz="1600" b="1" spc="-10" dirty="0" smtClean="0"/>
              <a:t>OHID has created a composite indicator of neighbourhood NO</a:t>
            </a:r>
            <a:r>
              <a:rPr lang="en-GB" sz="1600" b="1" spc="-10" baseline="-25000" dirty="0" smtClean="0"/>
              <a:t>2 </a:t>
            </a:r>
            <a:r>
              <a:rPr lang="en-GB" sz="1600" b="1" spc="-10" dirty="0" smtClean="0"/>
              <a:t>air pollution vulnerability. </a:t>
            </a:r>
            <a:endParaRPr lang="en-US" sz="1600" b="1" spc="-10" dirty="0" smtClean="0"/>
          </a:p>
          <a:p>
            <a:pPr defTabSz="914400">
              <a:spcBef>
                <a:spcPts val="0"/>
              </a:spcBef>
              <a:spcAft>
                <a:spcPts val="600"/>
              </a:spcAft>
              <a:buFont typeface="Wingdings" charset="2"/>
              <a:buChar char="§"/>
            </a:pPr>
            <a:r>
              <a:rPr lang="en-GB" sz="1450" dirty="0" smtClean="0"/>
              <a:t>This is based on modelled 2018 NO</a:t>
            </a:r>
            <a:r>
              <a:rPr lang="en-GB" sz="1450" baseline="-25000" dirty="0" smtClean="0"/>
              <a:t>2 </a:t>
            </a:r>
            <a:r>
              <a:rPr lang="en-GB" sz="1450" dirty="0" smtClean="0"/>
              <a:t>concentration plus local vulnerable populations (0–15 </a:t>
            </a:r>
            <a:r>
              <a:rPr lang="en-GB" sz="1450" dirty="0" err="1" smtClean="0"/>
              <a:t>yrs</a:t>
            </a:r>
            <a:r>
              <a:rPr lang="en-GB" sz="1450" dirty="0" smtClean="0"/>
              <a:t> or 65+ </a:t>
            </a:r>
            <a:r>
              <a:rPr lang="en-GB" sz="1450" dirty="0" err="1" smtClean="0"/>
              <a:t>yrs</a:t>
            </a:r>
            <a:r>
              <a:rPr lang="en-GB" sz="1450" dirty="0" smtClean="0"/>
              <a:t>, 2018), vulnerable sites (hospitals, care homes, schools and nurseries) and 2019 deprivation levels.</a:t>
            </a:r>
          </a:p>
          <a:p>
            <a:pPr defTabSz="914400">
              <a:spcBef>
                <a:spcPts val="0"/>
              </a:spcBef>
              <a:spcAft>
                <a:spcPts val="600"/>
              </a:spcAft>
              <a:buFont typeface="Wingdings" charset="2"/>
              <a:buChar char="§"/>
            </a:pPr>
            <a:r>
              <a:rPr lang="en-GB" sz="1450" dirty="0" smtClean="0"/>
              <a:t>Neighbourhoods are compared across England and scored by deciles (1/10ths): 1st = least vulnerable to NO</a:t>
            </a:r>
            <a:r>
              <a:rPr lang="en-GB" sz="1450" baseline="-25000" dirty="0" smtClean="0"/>
              <a:t>2</a:t>
            </a:r>
            <a:r>
              <a:rPr lang="en-GB" sz="1450" dirty="0" smtClean="0"/>
              <a:t>; 10th = most vulnerable to NO</a:t>
            </a:r>
            <a:r>
              <a:rPr lang="en-GB" sz="1450" baseline="-25000" dirty="0" smtClean="0"/>
              <a:t>2</a:t>
            </a:r>
            <a:r>
              <a:rPr lang="en-GB" sz="1450" dirty="0" smtClean="0"/>
              <a:t>.</a:t>
            </a:r>
          </a:p>
          <a:p>
            <a:pPr defTabSz="914400">
              <a:spcBef>
                <a:spcPts val="0"/>
              </a:spcBef>
              <a:spcAft>
                <a:spcPts val="600"/>
              </a:spcAft>
              <a:buFont typeface="Wingdings" charset="2"/>
              <a:buChar char="§"/>
            </a:pPr>
            <a:r>
              <a:rPr lang="en-GB" sz="1450" dirty="0" smtClean="0"/>
              <a:t>Based on this, over half (61%) of Southwark neighbourhoods are in the most vulnerable fifth of England neighbourhoods, for NO</a:t>
            </a:r>
            <a:r>
              <a:rPr lang="en-GB" sz="1450" baseline="-25000" dirty="0" smtClean="0"/>
              <a:t>2 </a:t>
            </a:r>
            <a:r>
              <a:rPr lang="en-GB" sz="1450" dirty="0" smtClean="0"/>
              <a:t>harm.</a:t>
            </a:r>
          </a:p>
          <a:p>
            <a:pPr defTabSz="914400">
              <a:spcBef>
                <a:spcPts val="0"/>
              </a:spcBef>
              <a:spcAft>
                <a:spcPts val="600"/>
              </a:spcAft>
              <a:buFont typeface="Wingdings" charset="2"/>
              <a:buChar char="§"/>
            </a:pPr>
            <a:r>
              <a:rPr lang="en-GB" sz="1450" dirty="0" smtClean="0"/>
              <a:t>Faraday ward has the highest number of neighbourhoods </a:t>
            </a:r>
            <a:r>
              <a:rPr lang="en-GB" sz="1450" dirty="0"/>
              <a:t>(6</a:t>
            </a:r>
            <a:r>
              <a:rPr lang="en-GB" sz="1450" dirty="0" smtClean="0"/>
              <a:t>) ranked in the most vulnerable 1/10th England-wide for NO</a:t>
            </a:r>
            <a:r>
              <a:rPr lang="en-GB" sz="1450" baseline="-25000" dirty="0" smtClean="0"/>
              <a:t>2</a:t>
            </a:r>
            <a:r>
              <a:rPr lang="en-GB" sz="1450" dirty="0" smtClean="0"/>
              <a:t>.</a:t>
            </a:r>
          </a:p>
          <a:p>
            <a:pPr defTabSz="914400">
              <a:spcBef>
                <a:spcPts val="0"/>
              </a:spcBef>
              <a:spcAft>
                <a:spcPts val="600"/>
              </a:spcAft>
              <a:buFont typeface="Wingdings" charset="2"/>
              <a:buChar char="§"/>
            </a:pPr>
            <a:r>
              <a:rPr lang="en-GB" sz="1450" dirty="0" smtClean="0"/>
              <a:t>All neighbourhoods in St Georges, Old Kent Road, Camberwell Green and Peckham wards are ranked in the most vulnerable fifth England-wide.</a:t>
            </a:r>
          </a:p>
          <a:p>
            <a:pPr defTabSz="914400">
              <a:spcBef>
                <a:spcPts val="0"/>
              </a:spcBef>
              <a:spcAft>
                <a:spcPts val="600"/>
              </a:spcAft>
              <a:buFont typeface="Wingdings" charset="2"/>
              <a:buChar char="§"/>
            </a:pPr>
            <a:r>
              <a:rPr lang="en-GB" sz="1450" dirty="0" smtClean="0"/>
              <a:t>The map shows a red dot for neighbourhoods in the most vulnerable fifth England-wide.</a:t>
            </a:r>
          </a:p>
          <a:p>
            <a:pPr defTabSz="914400">
              <a:spcBef>
                <a:spcPts val="0"/>
              </a:spcBef>
              <a:spcAft>
                <a:spcPts val="600"/>
              </a:spcAft>
              <a:buFont typeface="Wingdings" panose="05000000000000000000" pitchFamily="2" charset="2"/>
              <a:buChar char="§"/>
            </a:pPr>
            <a:endParaRPr lang="en-GB" sz="1450" dirty="0" smtClean="0">
              <a:latin typeface="Arial" panose="020B0604020202020204" pitchFamily="34" charset="0"/>
              <a:cs typeface="Arial" panose="020B0604020202020204" pitchFamily="34" charset="0"/>
            </a:endParaRPr>
          </a:p>
          <a:p>
            <a:pPr lvl="1" defTabSz="914400">
              <a:lnSpc>
                <a:spcPct val="110000"/>
              </a:lnSpc>
              <a:spcBef>
                <a:spcPts val="0"/>
              </a:spcBef>
              <a:spcAft>
                <a:spcPts val="600"/>
              </a:spcAft>
              <a:buFont typeface=".AppleSystemUIFont" charset="-120"/>
              <a:buChar char="-"/>
            </a:pPr>
            <a:endParaRPr lang="en-US" sz="1600" dirty="0"/>
          </a:p>
        </p:txBody>
      </p:sp>
    </p:spTree>
    <p:extLst>
      <p:ext uri="{BB962C8B-B14F-4D97-AF65-F5344CB8AC3E}">
        <p14:creationId xmlns:p14="http://schemas.microsoft.com/office/powerpoint/2010/main" val="570700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This Health Needs Assessment aims to develop a holistic understanding of air quality and health in Southwark</a:t>
            </a:r>
            <a:endParaRPr lang="en-GB" sz="2400" dirty="0">
              <a:solidFill>
                <a:srgbClr val="FF0000"/>
              </a:solidFill>
            </a:endParaRPr>
          </a:p>
        </p:txBody>
      </p:sp>
      <p:sp>
        <p:nvSpPr>
          <p:cNvPr id="4" name="TextBox 3"/>
          <p:cNvSpPr txBox="1"/>
          <p:nvPr/>
        </p:nvSpPr>
        <p:spPr>
          <a:xfrm>
            <a:off x="255942" y="1202357"/>
            <a:ext cx="4403834" cy="369332"/>
          </a:xfrm>
          <a:prstGeom prst="rect">
            <a:avLst/>
          </a:prstGeom>
          <a:noFill/>
        </p:spPr>
        <p:txBody>
          <a:bodyPr wrap="square" rtlCol="0">
            <a:spAutoFit/>
          </a:bodyPr>
          <a:lstStyle/>
          <a:p>
            <a:r>
              <a:rPr lang="en-GB" b="1" dirty="0">
                <a:solidFill>
                  <a:prstClr val="white">
                    <a:lumMod val="50000"/>
                  </a:prstClr>
                </a:solidFill>
                <a:latin typeface="Arial" charset="0"/>
                <a:ea typeface="Arial" charset="0"/>
                <a:cs typeface="Arial" charset="0"/>
              </a:rPr>
              <a:t>AIM &amp; SCOPE</a:t>
            </a:r>
          </a:p>
        </p:txBody>
      </p:sp>
      <p:sp>
        <p:nvSpPr>
          <p:cNvPr id="5" name="Content Placeholder 4"/>
          <p:cNvSpPr>
            <a:spLocks noGrp="1"/>
          </p:cNvSpPr>
          <p:nvPr>
            <p:ph idx="1"/>
          </p:nvPr>
        </p:nvSpPr>
        <p:spPr>
          <a:xfrm>
            <a:off x="255942" y="1704975"/>
            <a:ext cx="8229600" cy="4605100"/>
          </a:xfrm>
        </p:spPr>
        <p:txBody>
          <a:bodyPr>
            <a:normAutofit lnSpcReduction="10000"/>
          </a:bodyPr>
          <a:lstStyle/>
          <a:p>
            <a:pPr marL="0" indent="0" defTabSz="914400">
              <a:spcBef>
                <a:spcPts val="0"/>
              </a:spcBef>
              <a:buNone/>
            </a:pPr>
            <a:r>
              <a:rPr lang="en-GB" sz="1600" b="1" dirty="0"/>
              <a:t>The aim of this document is to develop an </a:t>
            </a:r>
            <a:r>
              <a:rPr lang="en-GB" sz="1600" b="1" dirty="0" smtClean="0"/>
              <a:t>up-to-date </a:t>
            </a:r>
            <a:r>
              <a:rPr lang="en-GB" sz="1600" b="1" dirty="0"/>
              <a:t>and holistic understanding of air quality in the borough and its impact on the health of local people. It provides an update to the Air Quality and Health JSNA published in 2018.</a:t>
            </a:r>
          </a:p>
          <a:p>
            <a:pPr marL="0" indent="0" defTabSz="914400">
              <a:spcBef>
                <a:spcPts val="0"/>
              </a:spcBef>
              <a:buNone/>
            </a:pPr>
            <a:endParaRPr lang="en-GB" sz="1600" dirty="0"/>
          </a:p>
          <a:p>
            <a:pPr marL="0" indent="0" defTabSz="914400">
              <a:spcBef>
                <a:spcPts val="0"/>
              </a:spcBef>
              <a:buNone/>
            </a:pPr>
            <a:r>
              <a:rPr lang="en-GB" sz="1600" dirty="0"/>
              <a:t>This is a high level summary of air quality in </a:t>
            </a:r>
            <a:r>
              <a:rPr lang="en-GB" sz="1600" dirty="0" smtClean="0"/>
              <a:t>Southwark </a:t>
            </a:r>
            <a:r>
              <a:rPr lang="en-GB" sz="1600" dirty="0"/>
              <a:t>that is specific to human </a:t>
            </a:r>
            <a:r>
              <a:rPr lang="en-GB" sz="1600" dirty="0" smtClean="0"/>
              <a:t>health and </a:t>
            </a:r>
            <a:r>
              <a:rPr lang="en-GB" sz="1600" dirty="0"/>
              <a:t>signposts further relevant information where possible.</a:t>
            </a:r>
          </a:p>
          <a:p>
            <a:pPr marL="0" indent="0" defTabSz="914400">
              <a:spcBef>
                <a:spcPts val="0"/>
              </a:spcBef>
              <a:buNone/>
            </a:pPr>
            <a:endParaRPr lang="en-GB" sz="1600" dirty="0"/>
          </a:p>
          <a:p>
            <a:pPr marL="0" indent="0" defTabSz="914400">
              <a:spcBef>
                <a:spcPts val="0"/>
              </a:spcBef>
              <a:buNone/>
            </a:pPr>
            <a:r>
              <a:rPr lang="en-GB" sz="1600" dirty="0"/>
              <a:t>The scope includes:</a:t>
            </a:r>
          </a:p>
          <a:p>
            <a:pPr defTabSz="914400">
              <a:spcBef>
                <a:spcPts val="0"/>
              </a:spcBef>
              <a:buFont typeface="Wingdings" charset="2"/>
              <a:buChar char="§"/>
            </a:pPr>
            <a:r>
              <a:rPr lang="en-GB" sz="1600" dirty="0"/>
              <a:t>The legislation and policy context of air quality in relation to health</a:t>
            </a:r>
          </a:p>
          <a:p>
            <a:pPr defTabSz="914400">
              <a:spcBef>
                <a:spcPts val="0"/>
              </a:spcBef>
              <a:buFont typeface="Wingdings" charset="2"/>
              <a:buChar char="§"/>
            </a:pPr>
            <a:r>
              <a:rPr lang="en-GB" sz="1600" dirty="0"/>
              <a:t>Outdoor air quality across the borough, specifically nitrogen dioxide (NO</a:t>
            </a:r>
            <a:r>
              <a:rPr lang="en-GB" sz="1600" baseline="-25000" dirty="0"/>
              <a:t>2</a:t>
            </a:r>
            <a:r>
              <a:rPr lang="en-GB" sz="1600" dirty="0"/>
              <a:t>) and particulate matter (PM)*</a:t>
            </a:r>
          </a:p>
          <a:p>
            <a:pPr defTabSz="914400">
              <a:spcBef>
                <a:spcPts val="0"/>
              </a:spcBef>
              <a:buFont typeface="Wingdings" charset="2"/>
              <a:buChar char="§"/>
            </a:pPr>
            <a:r>
              <a:rPr lang="en-GB" sz="1600" dirty="0"/>
              <a:t>Indoor air quality, recognising the impact on health and exploring the local data available</a:t>
            </a:r>
          </a:p>
          <a:p>
            <a:pPr marL="0" indent="0" defTabSz="914400">
              <a:spcBef>
                <a:spcPts val="0"/>
              </a:spcBef>
              <a:buNone/>
            </a:pPr>
            <a:endParaRPr lang="en-GB" sz="1600" b="1" dirty="0"/>
          </a:p>
          <a:p>
            <a:pPr marL="0" indent="0" defTabSz="914400">
              <a:spcBef>
                <a:spcPts val="0"/>
              </a:spcBef>
              <a:buNone/>
            </a:pPr>
            <a:r>
              <a:rPr lang="en-GB" sz="1600" b="1" dirty="0"/>
              <a:t>This document will inform future local plans and any proposed actions to address the health impact of air quality. </a:t>
            </a:r>
            <a:r>
              <a:rPr lang="en-GB" sz="1600" b="1" dirty="0" smtClean="0"/>
              <a:t>It </a:t>
            </a:r>
            <a:r>
              <a:rPr lang="en-GB" sz="1600" b="1" dirty="0"/>
              <a:t>will identify gaps in provision and list areas for improvement to reduce harm.</a:t>
            </a:r>
            <a:endParaRPr lang="en-GB" sz="1600" dirty="0"/>
          </a:p>
          <a:p>
            <a:pPr marL="0" indent="0" defTabSz="914400">
              <a:spcBef>
                <a:spcPts val="0"/>
              </a:spcBef>
              <a:buNone/>
            </a:pPr>
            <a:endParaRPr lang="en-GB" sz="1600" dirty="0"/>
          </a:p>
          <a:p>
            <a:pPr marL="0" indent="0" defTabSz="914400">
              <a:spcBef>
                <a:spcPts val="0"/>
              </a:spcBef>
              <a:buNone/>
            </a:pPr>
            <a:r>
              <a:rPr lang="en-GB" sz="1600" dirty="0"/>
              <a:t>Other air pollutants and environmental and other legislation are outside the scope of this document.</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4</a:t>
            </a:fld>
            <a:endParaRPr lang="en-GB" sz="1000" dirty="0">
              <a:solidFill>
                <a:prstClr val="white">
                  <a:lumMod val="50000"/>
                </a:prstClr>
              </a:solidFill>
              <a:latin typeface="Arial" charset="0"/>
              <a:cs typeface="Arial" charset="0"/>
            </a:endParaRPr>
          </a:p>
        </p:txBody>
      </p:sp>
      <p:sp>
        <p:nvSpPr>
          <p:cNvPr id="3" name="Rectangle 2"/>
          <p:cNvSpPr/>
          <p:nvPr/>
        </p:nvSpPr>
        <p:spPr>
          <a:xfrm>
            <a:off x="86260" y="6310075"/>
            <a:ext cx="6568633" cy="461665"/>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*Only these pollutants are included for ambient air quality because these are the only pollutants with national/international targets with which Southwark is recently non-compliant</a:t>
            </a:r>
          </a:p>
        </p:txBody>
      </p:sp>
    </p:spTree>
    <p:extLst>
      <p:ext uri="{BB962C8B-B14F-4D97-AF65-F5344CB8AC3E}">
        <p14:creationId xmlns:p14="http://schemas.microsoft.com/office/powerpoint/2010/main" val="17713944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spc="-70" dirty="0">
                <a:solidFill>
                  <a:srgbClr val="0070C0"/>
                </a:solidFill>
              </a:rPr>
              <a:t>Faraday, St George’s, Old Kent Road, Camberwell Green and Peckham are especially vulnerable to </a:t>
            </a:r>
            <a:r>
              <a:rPr lang="en-GB" sz="2400" spc="-70" dirty="0" smtClean="0">
                <a:solidFill>
                  <a:srgbClr val="0070C0"/>
                </a:solidFill>
              </a:rPr>
              <a:t>PM</a:t>
            </a:r>
            <a:r>
              <a:rPr lang="en-GB" sz="2400" spc="-70" baseline="-25000" dirty="0" smtClean="0">
                <a:solidFill>
                  <a:srgbClr val="0070C0"/>
                </a:solidFill>
              </a:rPr>
              <a:t>2.5</a:t>
            </a:r>
            <a:r>
              <a:rPr lang="en-GB" sz="2400" spc="-70" dirty="0" smtClean="0">
                <a:solidFill>
                  <a:srgbClr val="0070C0"/>
                </a:solidFill>
              </a:rPr>
              <a:t> </a:t>
            </a:r>
            <a:r>
              <a:rPr lang="en-GB" sz="2400" spc="-70" dirty="0">
                <a:solidFill>
                  <a:srgbClr val="0070C0"/>
                </a:solidFill>
              </a:rPr>
              <a:t>air pollution</a:t>
            </a:r>
            <a:endParaRPr lang="en-US" sz="2400" dirty="0">
              <a:solidFill>
                <a:srgbClr val="0070C0"/>
              </a:solidFill>
            </a:endParaRPr>
          </a:p>
        </p:txBody>
      </p:sp>
      <p:sp>
        <p:nvSpPr>
          <p:cNvPr id="4" name="TextBox 3"/>
          <p:cNvSpPr txBox="1"/>
          <p:nvPr/>
        </p:nvSpPr>
        <p:spPr>
          <a:xfrm>
            <a:off x="216613" y="1202357"/>
            <a:ext cx="8508495"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a:t>
            </a:r>
            <a:r>
              <a:rPr lang="en-GB" b="1" dirty="0" smtClean="0">
                <a:solidFill>
                  <a:schemeClr val="bg1">
                    <a:lumMod val="50000"/>
                  </a:schemeClr>
                </a:solidFill>
                <a:latin typeface="Arial" charset="0"/>
                <a:ea typeface="Arial" charset="0"/>
                <a:cs typeface="Arial" charset="0"/>
              </a:rPr>
              <a:t>VULNERABILITY </a:t>
            </a:r>
            <a:r>
              <a:rPr lang="en-GB" b="1" dirty="0">
                <a:solidFill>
                  <a:schemeClr val="bg1">
                    <a:lumMod val="50000"/>
                  </a:schemeClr>
                </a:solidFill>
                <a:latin typeface="Arial" charset="0"/>
                <a:ea typeface="Arial" charset="0"/>
                <a:cs typeface="Arial" charset="0"/>
              </a:rPr>
              <a:t>TO </a:t>
            </a:r>
            <a:r>
              <a:rPr lang="en-GB" b="1" dirty="0" smtClean="0">
                <a:solidFill>
                  <a:schemeClr val="bg1">
                    <a:lumMod val="50000"/>
                  </a:schemeClr>
                </a:solidFill>
                <a:latin typeface="Arial" charset="0"/>
                <a:ea typeface="Arial" charset="0"/>
                <a:cs typeface="Arial" charset="0"/>
              </a:rPr>
              <a:t>PM</a:t>
            </a:r>
            <a:r>
              <a:rPr lang="en-GB" b="1" baseline="-25000" dirty="0" smtClean="0">
                <a:solidFill>
                  <a:schemeClr val="bg1">
                    <a:lumMod val="50000"/>
                  </a:schemeClr>
                </a:solidFill>
                <a:latin typeface="Arial" charset="0"/>
                <a:ea typeface="Arial" charset="0"/>
                <a:cs typeface="Arial" charset="0"/>
              </a:rPr>
              <a:t>2.5</a:t>
            </a:r>
            <a:endParaRPr lang="en-GB" b="1" dirty="0">
              <a:solidFill>
                <a:schemeClr val="bg1">
                  <a:lumMod val="50000"/>
                </a:schemeClr>
              </a:solidFill>
              <a:latin typeface="Arial" charset="0"/>
              <a:ea typeface="Arial" charset="0"/>
              <a:cs typeface="Arial" charset="0"/>
            </a:endParaRPr>
          </a:p>
        </p:txBody>
      </p:sp>
      <p:sp>
        <p:nvSpPr>
          <p:cNvPr id="5" name="Content Placeholder 4"/>
          <p:cNvSpPr>
            <a:spLocks noGrp="1"/>
          </p:cNvSpPr>
          <p:nvPr>
            <p:ph idx="1"/>
          </p:nvPr>
        </p:nvSpPr>
        <p:spPr>
          <a:xfrm>
            <a:off x="4299728" y="1587139"/>
            <a:ext cx="4403364" cy="4574586"/>
          </a:xfrm>
        </p:spPr>
        <p:txBody>
          <a:bodyPr>
            <a:normAutofit/>
          </a:bodyPr>
          <a:lstStyle/>
          <a:p>
            <a:pPr marL="0" indent="0" defTabSz="914400">
              <a:spcBef>
                <a:spcPts val="0"/>
              </a:spcBef>
              <a:spcAft>
                <a:spcPts val="600"/>
              </a:spcAft>
              <a:buNone/>
            </a:pPr>
            <a:r>
              <a:rPr lang="en-GB" sz="1600" b="1" spc="-10" dirty="0" smtClean="0"/>
              <a:t>A similar composite indicator has been created for neighbourhood vulnerability to </a:t>
            </a:r>
            <a:r>
              <a:rPr lang="en-GB" sz="1600" b="1" spc="-10" dirty="0"/>
              <a:t>PM</a:t>
            </a:r>
            <a:r>
              <a:rPr lang="en-GB" sz="1600" b="1" spc="-10" baseline="-25000" dirty="0"/>
              <a:t>2.5</a:t>
            </a:r>
            <a:r>
              <a:rPr lang="en-GB" sz="1600" b="1" spc="-10" dirty="0"/>
              <a:t> air </a:t>
            </a:r>
            <a:r>
              <a:rPr lang="en-GB" sz="1600" b="1" spc="-10" dirty="0" smtClean="0"/>
              <a:t>pollution. </a:t>
            </a:r>
            <a:endParaRPr lang="en-US" sz="1600" b="1" spc="-10" dirty="0"/>
          </a:p>
          <a:p>
            <a:pPr defTabSz="914400">
              <a:spcBef>
                <a:spcPts val="0"/>
              </a:spcBef>
              <a:spcAft>
                <a:spcPts val="600"/>
              </a:spcAft>
              <a:buFont typeface="Wingdings" charset="2"/>
              <a:buChar char="§"/>
            </a:pPr>
            <a:r>
              <a:rPr lang="en-GB" sz="1450" dirty="0"/>
              <a:t>Over half (61%) of Southwark neighbourhoods are in the most vulnerable fifth </a:t>
            </a:r>
            <a:r>
              <a:rPr lang="en-GB" sz="1450" dirty="0" smtClean="0"/>
              <a:t>of England neighbourhoods for PM</a:t>
            </a:r>
            <a:r>
              <a:rPr lang="en-GB" sz="1450" baseline="-25000" dirty="0" smtClean="0"/>
              <a:t>2.5</a:t>
            </a:r>
            <a:r>
              <a:rPr lang="en-GB" sz="1450" dirty="0" smtClean="0"/>
              <a:t> harm.</a:t>
            </a:r>
            <a:endParaRPr lang="en-GB" sz="1450" dirty="0"/>
          </a:p>
          <a:p>
            <a:pPr defTabSz="914400">
              <a:spcBef>
                <a:spcPts val="0"/>
              </a:spcBef>
              <a:spcAft>
                <a:spcPts val="600"/>
              </a:spcAft>
              <a:buFont typeface="Wingdings" charset="2"/>
              <a:buChar char="§"/>
            </a:pPr>
            <a:r>
              <a:rPr lang="en-GB" sz="1450" dirty="0" smtClean="0"/>
              <a:t>Faraday </a:t>
            </a:r>
            <a:r>
              <a:rPr lang="en-GB" sz="1450" dirty="0"/>
              <a:t>ward has the highest number of neighbourhoods (6) ranked in the most vulnerable 1/10th </a:t>
            </a:r>
            <a:r>
              <a:rPr lang="en-GB" sz="1450" dirty="0" smtClean="0"/>
              <a:t>England-wide for PM</a:t>
            </a:r>
            <a:r>
              <a:rPr lang="en-GB" sz="1450" baseline="-25000" dirty="0" smtClean="0"/>
              <a:t>2.5</a:t>
            </a:r>
            <a:r>
              <a:rPr lang="en-GB" sz="1450" dirty="0" smtClean="0"/>
              <a:t>.</a:t>
            </a:r>
            <a:endParaRPr lang="en-GB" sz="1450" dirty="0"/>
          </a:p>
          <a:p>
            <a:pPr defTabSz="914400">
              <a:spcBef>
                <a:spcPts val="0"/>
              </a:spcBef>
              <a:spcAft>
                <a:spcPts val="600"/>
              </a:spcAft>
              <a:buFont typeface="Wingdings" charset="2"/>
              <a:buChar char="§"/>
            </a:pPr>
            <a:r>
              <a:rPr lang="en-GB" sz="1450" dirty="0"/>
              <a:t>All neighbourhoods in St Georges, Old Kent Road, Camberwell Green and Peckham </a:t>
            </a:r>
            <a:r>
              <a:rPr lang="en-GB" sz="1450" dirty="0" smtClean="0"/>
              <a:t>wards are </a:t>
            </a:r>
            <a:r>
              <a:rPr lang="en-GB" sz="1450" dirty="0"/>
              <a:t>ranked in the most vulnerable fifth England-wide.</a:t>
            </a:r>
          </a:p>
          <a:p>
            <a:pPr defTabSz="914400">
              <a:spcBef>
                <a:spcPts val="0"/>
              </a:spcBef>
              <a:spcAft>
                <a:spcPts val="600"/>
              </a:spcAft>
              <a:buFont typeface="Wingdings" charset="2"/>
              <a:buChar char="§"/>
            </a:pPr>
            <a:r>
              <a:rPr lang="en-GB" sz="1450" dirty="0"/>
              <a:t>The map shows a red dot for neighbourhoods </a:t>
            </a:r>
            <a:r>
              <a:rPr lang="en-GB" sz="1450" dirty="0" smtClean="0"/>
              <a:t>ranked in </a:t>
            </a:r>
            <a:r>
              <a:rPr lang="en-GB" sz="1450" dirty="0"/>
              <a:t>the most vulnerable fifth </a:t>
            </a:r>
            <a:r>
              <a:rPr lang="en-GB" sz="1450" dirty="0" smtClean="0"/>
              <a:t>England-wide.</a:t>
            </a:r>
            <a:endParaRPr lang="en-GB" sz="1450" dirty="0"/>
          </a:p>
          <a:p>
            <a:pPr defTabSz="914400">
              <a:spcBef>
                <a:spcPts val="0"/>
              </a:spcBef>
              <a:spcAft>
                <a:spcPts val="600"/>
              </a:spcAft>
              <a:buFont typeface="Wingdings" panose="05000000000000000000" pitchFamily="2" charset="2"/>
              <a:buChar char="§"/>
            </a:pPr>
            <a:endParaRPr lang="en-GB" sz="1450" dirty="0">
              <a:latin typeface="Arial" panose="020B0604020202020204" pitchFamily="34" charset="0"/>
              <a:cs typeface="Arial" panose="020B0604020202020204" pitchFamily="34" charset="0"/>
            </a:endParaRPr>
          </a:p>
          <a:p>
            <a:pPr lvl="1" defTabSz="914400">
              <a:lnSpc>
                <a:spcPct val="110000"/>
              </a:lnSpc>
              <a:spcBef>
                <a:spcPts val="0"/>
              </a:spcBef>
              <a:spcAft>
                <a:spcPts val="600"/>
              </a:spcAft>
              <a:buFont typeface=".AppleSystemUIFont" charset="-120"/>
              <a:buChar char="-"/>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40</a:t>
            </a:fld>
            <a:endParaRPr lang="en-US" sz="1000" dirty="0">
              <a:solidFill>
                <a:prstClr val="white">
                  <a:lumMod val="50000"/>
                </a:prstClr>
              </a:solidFill>
              <a:latin typeface="Arial" charset="0"/>
              <a:cs typeface="Arial" charset="0"/>
            </a:endParaRPr>
          </a:p>
        </p:txBody>
      </p:sp>
      <p:sp>
        <p:nvSpPr>
          <p:cNvPr id="9" name="TextBox 8"/>
          <p:cNvSpPr txBox="1"/>
          <p:nvPr/>
        </p:nvSpPr>
        <p:spPr>
          <a:xfrm>
            <a:off x="255939" y="6354313"/>
            <a:ext cx="6018737" cy="507831"/>
          </a:xfrm>
          <a:prstGeom prst="rect">
            <a:avLst/>
          </a:prstGeom>
          <a:noFill/>
        </p:spPr>
        <p:txBody>
          <a:bodyPr wrap="square" rtlCol="0">
            <a:spAutoFit/>
          </a:bodyPr>
          <a:lstStyle/>
          <a:p>
            <a:r>
              <a:rPr lang="en-US" sz="900" b="1" dirty="0" smtClean="0">
                <a:solidFill>
                  <a:schemeClr val="bg1">
                    <a:lumMod val="50000"/>
                  </a:schemeClr>
                </a:solidFill>
                <a:latin typeface="Arial" charset="0"/>
                <a:ea typeface="Arial" charset="0"/>
                <a:cs typeface="Arial" charset="0"/>
              </a:rPr>
              <a:t>Data source</a:t>
            </a:r>
            <a:endParaRPr lang="en-US" sz="900" b="1" dirty="0">
              <a:solidFill>
                <a:schemeClr val="bg1">
                  <a:lumMod val="50000"/>
                </a:schemeClr>
              </a:solidFill>
              <a:latin typeface="Arial" charset="0"/>
              <a:ea typeface="Arial" charset="0"/>
              <a:cs typeface="Arial" charset="0"/>
            </a:endParaRPr>
          </a:p>
          <a:p>
            <a:r>
              <a:rPr lang="en-GB" sz="900" dirty="0" smtClean="0">
                <a:solidFill>
                  <a:prstClr val="white">
                    <a:lumMod val="50000"/>
                  </a:prstClr>
                </a:solidFill>
                <a:latin typeface="Arial" charset="0"/>
                <a:ea typeface="Arial" charset="0"/>
                <a:cs typeface="Arial" charset="0"/>
              </a:rPr>
              <a:t>OHID, 2022. SHAPE Place Atlas. Neighbourhood = </a:t>
            </a:r>
            <a:r>
              <a:rPr lang="en-GB" sz="900" dirty="0">
                <a:solidFill>
                  <a:prstClr val="white">
                    <a:lumMod val="50000"/>
                  </a:prstClr>
                </a:solidFill>
                <a:latin typeface="Arial" charset="0"/>
                <a:ea typeface="Arial" charset="0"/>
                <a:cs typeface="Arial" charset="0"/>
              </a:rPr>
              <a:t>Lower Super Output Area. </a:t>
            </a:r>
            <a:r>
              <a:rPr lang="en-GB" sz="900" dirty="0" smtClean="0">
                <a:solidFill>
                  <a:prstClr val="white">
                    <a:lumMod val="50000"/>
                  </a:prstClr>
                </a:solidFill>
                <a:latin typeface="Arial" charset="0"/>
                <a:ea typeface="Arial" charset="0"/>
                <a:cs typeface="Arial" charset="0"/>
              </a:rPr>
              <a:t>Score </a:t>
            </a:r>
            <a:r>
              <a:rPr lang="en-GB" sz="900" dirty="0">
                <a:solidFill>
                  <a:prstClr val="white">
                    <a:lumMod val="50000"/>
                  </a:prstClr>
                </a:solidFill>
                <a:latin typeface="Arial" charset="0"/>
                <a:ea typeface="Arial" charset="0"/>
                <a:cs typeface="Arial" charset="0"/>
              </a:rPr>
              <a:t>of 10 = most vulnerable </a:t>
            </a:r>
            <a:r>
              <a:rPr lang="en-GB" sz="900" dirty="0" smtClean="0">
                <a:solidFill>
                  <a:prstClr val="white">
                    <a:lumMod val="50000"/>
                  </a:prstClr>
                </a:solidFill>
                <a:latin typeface="Arial" charset="0"/>
                <a:ea typeface="Arial" charset="0"/>
                <a:cs typeface="Arial" charset="0"/>
              </a:rPr>
              <a:t>1/0th of England neighbourhoods; </a:t>
            </a:r>
            <a:r>
              <a:rPr lang="en-GB" sz="900" dirty="0">
                <a:solidFill>
                  <a:prstClr val="white">
                    <a:lumMod val="50000"/>
                  </a:prstClr>
                </a:solidFill>
                <a:latin typeface="Arial" charset="0"/>
                <a:ea typeface="Arial" charset="0"/>
                <a:cs typeface="Arial" charset="0"/>
              </a:rPr>
              <a:t>score of 9 = next most vulnerable </a:t>
            </a:r>
            <a:r>
              <a:rPr lang="en-GB" sz="900" dirty="0" smtClean="0">
                <a:solidFill>
                  <a:prstClr val="white">
                    <a:lumMod val="50000"/>
                  </a:prstClr>
                </a:solidFill>
                <a:latin typeface="Arial" charset="0"/>
                <a:ea typeface="Arial" charset="0"/>
                <a:cs typeface="Arial" charset="0"/>
              </a:rPr>
              <a:t>1/10th of England neighbourhoods.</a:t>
            </a:r>
            <a:endParaRPr lang="en-US" sz="900" dirty="0">
              <a:solidFill>
                <a:prstClr val="white">
                  <a:lumMod val="50000"/>
                </a:prstClr>
              </a:solidFill>
              <a:latin typeface="Arial" charset="0"/>
              <a:ea typeface="Arial" charset="0"/>
              <a:cs typeface="Arial" charset="0"/>
            </a:endParaRPr>
          </a:p>
        </p:txBody>
      </p:sp>
      <p:pic>
        <p:nvPicPr>
          <p:cNvPr id="8" name="Picture 7"/>
          <p:cNvPicPr>
            <a:picLocks noChangeAspect="1"/>
          </p:cNvPicPr>
          <p:nvPr/>
        </p:nvPicPr>
        <p:blipFill rotWithShape="1">
          <a:blip r:embed="rId2"/>
          <a:srcRect l="68469" t="7877" r="17128" b="6656"/>
          <a:stretch/>
        </p:blipFill>
        <p:spPr bwMode="auto">
          <a:xfrm>
            <a:off x="1075667" y="1673636"/>
            <a:ext cx="2804625" cy="46806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440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Modelling suggests that if air pollution levels remain static, the local burden of disease will continue to grow </a:t>
            </a:r>
          </a:p>
        </p:txBody>
      </p:sp>
      <p:sp>
        <p:nvSpPr>
          <p:cNvPr id="4" name="TextBox 3"/>
          <p:cNvSpPr txBox="1"/>
          <p:nvPr/>
        </p:nvSpPr>
        <p:spPr>
          <a:xfrm>
            <a:off x="216613" y="1202357"/>
            <a:ext cx="6411742"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THE LOCAL PICTURE: HEALTH LUMEN MODELLING</a:t>
            </a:r>
          </a:p>
        </p:txBody>
      </p:sp>
      <p:sp>
        <p:nvSpPr>
          <p:cNvPr id="5" name="Content Placeholder 4"/>
          <p:cNvSpPr>
            <a:spLocks noGrp="1"/>
          </p:cNvSpPr>
          <p:nvPr>
            <p:ph idx="1"/>
          </p:nvPr>
        </p:nvSpPr>
        <p:spPr>
          <a:xfrm>
            <a:off x="255942" y="1640537"/>
            <a:ext cx="8229600" cy="4500000"/>
          </a:xfrm>
        </p:spPr>
        <p:txBody>
          <a:bodyPr>
            <a:normAutofit/>
          </a:bodyPr>
          <a:lstStyle/>
          <a:p>
            <a:pPr marL="0" indent="0" defTabSz="914400">
              <a:lnSpc>
                <a:spcPct val="110000"/>
              </a:lnSpc>
              <a:spcBef>
                <a:spcPts val="0"/>
              </a:spcBef>
              <a:spcAft>
                <a:spcPts val="600"/>
              </a:spcAft>
              <a:buNone/>
            </a:pPr>
            <a:r>
              <a:rPr lang="en-GB" sz="1600" b="1" dirty="0"/>
              <a:t>Modelling undertaken by Health Lumen suggests that if air pollution levels remain static, there will be a significant increase in the burden of relevant diseases in Southwark between 2020 and 2024. </a:t>
            </a:r>
          </a:p>
          <a:p>
            <a:pPr defTabSz="914400">
              <a:lnSpc>
                <a:spcPct val="110000"/>
              </a:lnSpc>
              <a:spcBef>
                <a:spcPts val="0"/>
              </a:spcBef>
              <a:spcAft>
                <a:spcPts val="600"/>
              </a:spcAft>
              <a:buFont typeface="Wingdings" panose="05000000000000000000" pitchFamily="2" charset="2"/>
              <a:buChar char="§"/>
            </a:pPr>
            <a:r>
              <a:rPr lang="en-GB" sz="1800" b="1" dirty="0">
                <a:solidFill>
                  <a:srgbClr val="CF0072"/>
                </a:solidFill>
              </a:rPr>
              <a:t>15,529</a:t>
            </a:r>
            <a:r>
              <a:rPr lang="en-GB" sz="1600" dirty="0"/>
              <a:t> new cases of disease associated with NO</a:t>
            </a:r>
            <a:r>
              <a:rPr lang="en-GB" sz="1600" baseline="-25000" dirty="0"/>
              <a:t>2</a:t>
            </a:r>
            <a:r>
              <a:rPr lang="en-GB" sz="1600" dirty="0"/>
              <a:t> emissions.</a:t>
            </a:r>
          </a:p>
          <a:p>
            <a:pPr defTabSz="914400">
              <a:lnSpc>
                <a:spcPct val="110000"/>
              </a:lnSpc>
              <a:spcBef>
                <a:spcPts val="0"/>
              </a:spcBef>
              <a:spcAft>
                <a:spcPts val="600"/>
              </a:spcAft>
              <a:buFont typeface="Wingdings" panose="05000000000000000000" pitchFamily="2" charset="2"/>
              <a:buChar char="§"/>
            </a:pPr>
            <a:r>
              <a:rPr lang="en-GB" sz="1800" b="1" dirty="0">
                <a:solidFill>
                  <a:srgbClr val="CF0072"/>
                </a:solidFill>
              </a:rPr>
              <a:t>2,922</a:t>
            </a:r>
            <a:r>
              <a:rPr lang="en-GB" sz="1600" dirty="0"/>
              <a:t> new cases of disease associated with PM</a:t>
            </a:r>
            <a:r>
              <a:rPr lang="en-GB" sz="1600" baseline="-25000" dirty="0"/>
              <a:t>2.5</a:t>
            </a:r>
            <a:r>
              <a:rPr lang="en-GB" sz="1600" dirty="0"/>
              <a:t> emissions.</a:t>
            </a:r>
          </a:p>
          <a:p>
            <a:pPr defTabSz="914400">
              <a:lnSpc>
                <a:spcPct val="110000"/>
              </a:lnSpc>
              <a:spcBef>
                <a:spcPts val="0"/>
              </a:spcBef>
              <a:spcAft>
                <a:spcPts val="600"/>
              </a:spcAft>
              <a:buFont typeface="Wingdings" panose="05000000000000000000" pitchFamily="2" charset="2"/>
              <a:buChar char="§"/>
            </a:pPr>
            <a:r>
              <a:rPr lang="en-GB" sz="1800" b="1" dirty="0">
                <a:solidFill>
                  <a:srgbClr val="CF0072"/>
                </a:solidFill>
              </a:rPr>
              <a:t>Over £9 million </a:t>
            </a:r>
            <a:r>
              <a:rPr lang="en-GB" sz="1600" dirty="0"/>
              <a:t>in savings to the NHS could be achieved over the course of four years if levels of NO</a:t>
            </a:r>
            <a:r>
              <a:rPr lang="en-GB" sz="1600" baseline="-25000" dirty="0"/>
              <a:t>2</a:t>
            </a:r>
            <a:r>
              <a:rPr lang="en-GB" sz="1600" dirty="0"/>
              <a:t> were reduced to the same as those in Havering and PM</a:t>
            </a:r>
            <a:r>
              <a:rPr lang="en-GB" sz="1600" baseline="-25000" dirty="0"/>
              <a:t>2.5</a:t>
            </a:r>
            <a:r>
              <a:rPr lang="en-GB" sz="1600" dirty="0"/>
              <a:t> levels met the 2013 WHO objective. </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41</a:t>
            </a:fld>
            <a:endParaRPr lang="en-US" sz="1000" dirty="0">
              <a:solidFill>
                <a:prstClr val="white">
                  <a:lumMod val="50000"/>
                </a:prstClr>
              </a:solidFill>
              <a:latin typeface="Arial" charset="0"/>
              <a:cs typeface="Arial" charset="0"/>
            </a:endParaRPr>
          </a:p>
        </p:txBody>
      </p:sp>
      <p:sp>
        <p:nvSpPr>
          <p:cNvPr id="7" name="TextBox 6">
            <a:extLst>
              <a:ext uri="{FF2B5EF4-FFF2-40B4-BE49-F238E27FC236}">
                <a16:creationId xmlns:a16="http://schemas.microsoft.com/office/drawing/2014/main" id="{B36E37CF-ACC3-4AAD-87B4-11F932809A0E}"/>
              </a:ext>
            </a:extLst>
          </p:cNvPr>
          <p:cNvSpPr txBox="1"/>
          <p:nvPr/>
        </p:nvSpPr>
        <p:spPr>
          <a:xfrm>
            <a:off x="86260" y="6214299"/>
            <a:ext cx="6581423" cy="5078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Health Lumen. 2020. </a:t>
            </a:r>
            <a:r>
              <a:rPr lang="en-GB" sz="900" dirty="0">
                <a:solidFill>
                  <a:schemeClr val="bg1">
                    <a:lumMod val="50000"/>
                  </a:schemeClr>
                </a:solidFill>
                <a:latin typeface="Arial" charset="0"/>
                <a:ea typeface="Arial" charset="0"/>
                <a:cs typeface="Arial" charset="0"/>
                <a:hlinkClick r:id="rId2"/>
              </a:rPr>
              <a:t>Health impacts of air pollution. Modelling the health impact of air pollution in Lambeth and Southwark. </a:t>
            </a:r>
            <a:endParaRPr lang="en-US" sz="9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2677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17389" y="3671469"/>
            <a:ext cx="392925" cy="392925"/>
          </a:xfrm>
          <a:prstGeom prst="rect">
            <a:avLst/>
          </a:prstGeom>
        </p:spPr>
      </p:pic>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Despite large reductions, excessive air pollution </a:t>
            </a:r>
            <a:r>
              <a:rPr lang="en-GB" sz="2400" spc="-70" dirty="0" smtClean="0">
                <a:solidFill>
                  <a:srgbClr val="0070C0"/>
                </a:solidFill>
              </a:rPr>
              <a:t>in Southwark is linked to ill-health and excess death, </a:t>
            </a:r>
            <a:r>
              <a:rPr lang="en-GB" sz="2400" spc="-70" dirty="0">
                <a:solidFill>
                  <a:srgbClr val="0070C0"/>
                </a:solidFill>
              </a:rPr>
              <a:t>mostly from PM</a:t>
            </a:r>
            <a:r>
              <a:rPr lang="en-GB" sz="2400" spc="-70" baseline="-25000" dirty="0">
                <a:solidFill>
                  <a:srgbClr val="0070C0"/>
                </a:solidFill>
              </a:rPr>
              <a:t>2.5</a:t>
            </a:r>
            <a:endParaRPr lang="en-GB" sz="2400" spc="-70" dirty="0">
              <a:solidFill>
                <a:srgbClr val="0070C0"/>
              </a:solidFill>
            </a:endParaRPr>
          </a:p>
        </p:txBody>
      </p:sp>
      <p:sp>
        <p:nvSpPr>
          <p:cNvPr id="4" name="TextBox 3"/>
          <p:cNvSpPr txBox="1"/>
          <p:nvPr/>
        </p:nvSpPr>
        <p:spPr>
          <a:xfrm>
            <a:off x="216614" y="1202357"/>
            <a:ext cx="7185382"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SUMMARY</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42</a:t>
            </a:fld>
            <a:endParaRPr lang="en-GB" sz="1000" dirty="0">
              <a:solidFill>
                <a:prstClr val="white">
                  <a:lumMod val="50000"/>
                </a:prstClr>
              </a:solidFill>
              <a:latin typeface="Arial" charset="0"/>
              <a:cs typeface="Arial" charset="0"/>
            </a:endParaRPr>
          </a:p>
        </p:txBody>
      </p:sp>
      <p:grpSp>
        <p:nvGrpSpPr>
          <p:cNvPr id="31" name="Group 30"/>
          <p:cNvGrpSpPr/>
          <p:nvPr/>
        </p:nvGrpSpPr>
        <p:grpSpPr>
          <a:xfrm>
            <a:off x="316057" y="1789842"/>
            <a:ext cx="914400" cy="914400"/>
            <a:chOff x="319961" y="1789842"/>
            <a:chExt cx="914400" cy="914400"/>
          </a:xfrm>
        </p:grpSpPr>
        <p:sp>
          <p:nvSpPr>
            <p:cNvPr id="6" name="Down Arrow 5"/>
            <p:cNvSpPr/>
            <p:nvPr/>
          </p:nvSpPr>
          <p:spPr>
            <a:xfrm>
              <a:off x="530941" y="1994315"/>
              <a:ext cx="484632" cy="532446"/>
            </a:xfrm>
            <a:prstGeom prst="downArrow">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319961" y="1789842"/>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grpSp>
        <p:nvGrpSpPr>
          <p:cNvPr id="20" name="Group 19"/>
          <p:cNvGrpSpPr/>
          <p:nvPr/>
        </p:nvGrpSpPr>
        <p:grpSpPr>
          <a:xfrm>
            <a:off x="4873657" y="1789842"/>
            <a:ext cx="914400" cy="914400"/>
            <a:chOff x="359531" y="2234986"/>
            <a:chExt cx="914400" cy="914400"/>
          </a:xfrm>
        </p:grpSpPr>
        <p:sp>
          <p:nvSpPr>
            <p:cNvPr id="21" name="Oval 20"/>
            <p:cNvSpPr/>
            <p:nvPr/>
          </p:nvSpPr>
          <p:spPr>
            <a:xfrm>
              <a:off x="359531" y="2234986"/>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nvGrpSpPr>
            <p:cNvPr id="22" name="Group 21"/>
            <p:cNvGrpSpPr>
              <a:grpSpLocks noChangeAspect="1"/>
            </p:cNvGrpSpPr>
            <p:nvPr/>
          </p:nvGrpSpPr>
          <p:grpSpPr>
            <a:xfrm>
              <a:off x="395536" y="2383703"/>
              <a:ext cx="799339" cy="613249"/>
              <a:chOff x="3495422" y="497713"/>
              <a:chExt cx="1661367" cy="1288052"/>
            </a:xfrm>
          </p:grpSpPr>
          <p:pic>
            <p:nvPicPr>
              <p:cNvPr id="23" name="Picture 22"/>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14293" t="21690" r="69487" b="36088"/>
              <a:stretch/>
            </p:blipFill>
            <p:spPr>
              <a:xfrm>
                <a:off x="3495422" y="497713"/>
                <a:ext cx="494812" cy="1288052"/>
              </a:xfrm>
              <a:prstGeom prst="rect">
                <a:avLst/>
              </a:prstGeom>
            </p:spPr>
          </p:pic>
          <p:pic>
            <p:nvPicPr>
              <p:cNvPr id="24" name="Picture 23"/>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39795" t="21690" r="46470" b="36088"/>
              <a:stretch/>
            </p:blipFill>
            <p:spPr>
              <a:xfrm>
                <a:off x="3893574" y="497713"/>
                <a:ext cx="419007" cy="1288052"/>
              </a:xfrm>
              <a:prstGeom prst="rect">
                <a:avLst/>
              </a:prstGeom>
            </p:spPr>
          </p:pic>
          <p:pic>
            <p:nvPicPr>
              <p:cNvPr id="25" name="Picture 24"/>
              <p:cNvPicPr>
                <a:picLocks noChangeAspect="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65047" t="21690" r="4273" b="36088"/>
              <a:stretch/>
            </p:blipFill>
            <p:spPr>
              <a:xfrm>
                <a:off x="4220854" y="497713"/>
                <a:ext cx="935935" cy="1288052"/>
              </a:xfrm>
              <a:prstGeom prst="rect">
                <a:avLst/>
              </a:prstGeom>
            </p:spPr>
          </p:pic>
        </p:grpSp>
      </p:grpSp>
      <p:grpSp>
        <p:nvGrpSpPr>
          <p:cNvPr id="30" name="Group 29"/>
          <p:cNvGrpSpPr/>
          <p:nvPr/>
        </p:nvGrpSpPr>
        <p:grpSpPr>
          <a:xfrm>
            <a:off x="301371" y="3334370"/>
            <a:ext cx="914400" cy="914400"/>
            <a:chOff x="339625" y="3072217"/>
            <a:chExt cx="914400" cy="914400"/>
          </a:xfrm>
        </p:grpSpPr>
        <p:pic>
          <p:nvPicPr>
            <p:cNvPr id="8" name="Picture 7"/>
            <p:cNvPicPr>
              <a:picLocks noChangeAspect="1"/>
            </p:cNvPicPr>
            <p:nvPr/>
          </p:nvPicPr>
          <p:blipFill rotWithShape="1">
            <a:blip r:embed="rId6">
              <a:grayscl/>
              <a:extLst>
                <a:ext uri="{28A0092B-C50C-407E-A947-70E740481C1C}">
                  <a14:useLocalDpi xmlns:a14="http://schemas.microsoft.com/office/drawing/2010/main" val="0"/>
                </a:ext>
              </a:extLst>
            </a:blip>
            <a:srcRect l="1" r="-15992" b="16569"/>
            <a:stretch/>
          </p:blipFill>
          <p:spPr>
            <a:xfrm>
              <a:off x="371679" y="3160406"/>
              <a:ext cx="531814" cy="382525"/>
            </a:xfrm>
            <a:prstGeom prst="rect">
              <a:avLst/>
            </a:prstGeom>
          </p:spPr>
        </p:pic>
        <p:sp>
          <p:nvSpPr>
            <p:cNvPr id="26" name="Oval 25"/>
            <p:cNvSpPr/>
            <p:nvPr/>
          </p:nvSpPr>
          <p:spPr>
            <a:xfrm>
              <a:off x="339625" y="3072217"/>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grpSp>
        <p:nvGrpSpPr>
          <p:cNvPr id="7" name="Group 6"/>
          <p:cNvGrpSpPr/>
          <p:nvPr/>
        </p:nvGrpSpPr>
        <p:grpSpPr>
          <a:xfrm>
            <a:off x="4839342" y="3334370"/>
            <a:ext cx="914400" cy="914400"/>
            <a:chOff x="3415142" y="1802051"/>
            <a:chExt cx="914400" cy="914400"/>
          </a:xfrm>
        </p:grpSpPr>
        <p:pic>
          <p:nvPicPr>
            <p:cNvPr id="9" name="Picture 4" descr="H:\Downloads\icon (1).png"/>
            <p:cNvPicPr>
              <a:picLocks noChangeAspect="1" noChangeArrowheads="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560415" y="1900530"/>
              <a:ext cx="604190" cy="60419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3415142" y="1802051"/>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grpSp>
        <p:nvGrpSpPr>
          <p:cNvPr id="32" name="Group 31"/>
          <p:cNvGrpSpPr/>
          <p:nvPr/>
        </p:nvGrpSpPr>
        <p:grpSpPr>
          <a:xfrm>
            <a:off x="316057" y="4924444"/>
            <a:ext cx="914400" cy="914400"/>
            <a:chOff x="3612223" y="3055124"/>
            <a:chExt cx="914400" cy="914400"/>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8838" y="3174165"/>
              <a:ext cx="431376" cy="693106"/>
            </a:xfrm>
            <a:prstGeom prst="rect">
              <a:avLst/>
            </a:prstGeom>
          </p:spPr>
        </p:pic>
        <p:sp>
          <p:nvSpPr>
            <p:cNvPr id="28" name="Oval 27"/>
            <p:cNvSpPr/>
            <p:nvPr/>
          </p:nvSpPr>
          <p:spPr>
            <a:xfrm>
              <a:off x="3612223" y="3055124"/>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grpSp>
        <p:nvGrpSpPr>
          <p:cNvPr id="33" name="Group 32"/>
          <p:cNvGrpSpPr/>
          <p:nvPr/>
        </p:nvGrpSpPr>
        <p:grpSpPr>
          <a:xfrm>
            <a:off x="4839342" y="4878020"/>
            <a:ext cx="914400" cy="914400"/>
            <a:chOff x="5137768" y="2980100"/>
            <a:chExt cx="914400" cy="914400"/>
          </a:xfrm>
        </p:grpSpPr>
        <p:pic>
          <p:nvPicPr>
            <p:cNvPr id="13" name="Picture 12" descr="Heartbeat free icon"/>
            <p:cNvPicPr>
              <a:picLocks noChangeAspect="1"/>
            </p:cNvPicPr>
            <p:nvPr/>
          </p:nvPicPr>
          <p:blipFill>
            <a:blip r:embed="rId10" cstate="print">
              <a:duotone>
                <a:srgbClr val="EEECE1">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216424" y="3094582"/>
              <a:ext cx="761337" cy="710502"/>
            </a:xfrm>
            <a:prstGeom prst="rect">
              <a:avLst/>
            </a:prstGeom>
            <a:noFill/>
          </p:spPr>
        </p:pic>
        <p:sp>
          <p:nvSpPr>
            <p:cNvPr id="29" name="Oval 28"/>
            <p:cNvSpPr/>
            <p:nvPr/>
          </p:nvSpPr>
          <p:spPr>
            <a:xfrm>
              <a:off x="5137768" y="2980100"/>
              <a:ext cx="914400" cy="914400"/>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grpSp>
      <p:sp>
        <p:nvSpPr>
          <p:cNvPr id="34" name="TextBox 33"/>
          <p:cNvSpPr txBox="1"/>
          <p:nvPr/>
        </p:nvSpPr>
        <p:spPr>
          <a:xfrm>
            <a:off x="1311749" y="1887091"/>
            <a:ext cx="3126065"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Levels of the three main air pollutants fell substantially in Southwark between 2013 and </a:t>
            </a:r>
            <a:r>
              <a:rPr lang="en-GB" sz="1400" dirty="0" smtClean="0">
                <a:latin typeface="Arial" panose="020B0604020202020204" pitchFamily="34" charset="0"/>
                <a:cs typeface="Arial" panose="020B0604020202020204" pitchFamily="34" charset="0"/>
              </a:rPr>
              <a:t>2019.</a:t>
            </a:r>
            <a:endParaRPr lang="en-GB" sz="1400" dirty="0">
              <a:latin typeface="Arial" panose="020B0604020202020204" pitchFamily="34" charset="0"/>
              <a:cs typeface="Arial" panose="020B0604020202020204" pitchFamily="34" charset="0"/>
            </a:endParaRPr>
          </a:p>
        </p:txBody>
      </p:sp>
      <p:sp>
        <p:nvSpPr>
          <p:cNvPr id="35" name="TextBox 34"/>
          <p:cNvSpPr txBox="1"/>
          <p:nvPr/>
        </p:nvSpPr>
        <p:spPr>
          <a:xfrm>
            <a:off x="1322573" y="3398966"/>
            <a:ext cx="3126065" cy="738664"/>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The </a:t>
            </a:r>
            <a:r>
              <a:rPr lang="en-GB" sz="1400" dirty="0">
                <a:latin typeface="Arial" panose="020B0604020202020204" pitchFamily="34" charset="0"/>
                <a:cs typeface="Arial" panose="020B0604020202020204" pitchFamily="34" charset="0"/>
              </a:rPr>
              <a:t>biggest air pollution sources in Southwark </a:t>
            </a:r>
            <a:r>
              <a:rPr lang="en-GB" sz="1400" dirty="0" smtClean="0">
                <a:latin typeface="Arial" panose="020B0604020202020204" pitchFamily="34" charset="0"/>
                <a:cs typeface="Arial" panose="020B0604020202020204" pitchFamily="34" charset="0"/>
              </a:rPr>
              <a:t>are </a:t>
            </a:r>
            <a:r>
              <a:rPr lang="en-GB" sz="1400" dirty="0">
                <a:latin typeface="Arial" panose="020B0604020202020204" pitchFamily="34" charset="0"/>
                <a:cs typeface="Arial" panose="020B0604020202020204" pitchFamily="34" charset="0"/>
              </a:rPr>
              <a:t>road transport </a:t>
            </a:r>
            <a:r>
              <a:rPr lang="en-GB" sz="1400" dirty="0" smtClean="0">
                <a:latin typeface="Arial" panose="020B0604020202020204" pitchFamily="34" charset="0"/>
                <a:cs typeface="Arial" panose="020B0604020202020204" pitchFamily="34" charset="0"/>
              </a:rPr>
              <a:t>and </a:t>
            </a:r>
            <a:r>
              <a:rPr lang="en-GB" sz="1400" dirty="0">
                <a:latin typeface="Arial" panose="020B0604020202020204" pitchFamily="34" charset="0"/>
                <a:cs typeface="Arial" panose="020B0604020202020204" pitchFamily="34" charset="0"/>
              </a:rPr>
              <a:t>industrial/commercial </a:t>
            </a:r>
            <a:r>
              <a:rPr lang="en-GB" sz="1400" dirty="0" smtClean="0">
                <a:latin typeface="Arial" panose="020B0604020202020204" pitchFamily="34" charset="0"/>
                <a:cs typeface="Arial" panose="020B0604020202020204" pitchFamily="34" charset="0"/>
              </a:rPr>
              <a:t>activity.</a:t>
            </a:r>
            <a:endParaRPr lang="en-GB" sz="1400" dirty="0">
              <a:latin typeface="Arial" panose="020B0604020202020204" pitchFamily="34" charset="0"/>
              <a:cs typeface="Arial" panose="020B0604020202020204" pitchFamily="34" charset="0"/>
            </a:endParaRPr>
          </a:p>
        </p:txBody>
      </p:sp>
      <p:sp>
        <p:nvSpPr>
          <p:cNvPr id="37" name="TextBox 36"/>
          <p:cNvSpPr txBox="1"/>
          <p:nvPr/>
        </p:nvSpPr>
        <p:spPr>
          <a:xfrm>
            <a:off x="1311748" y="4924444"/>
            <a:ext cx="3126065"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All parts of Southwark are exposed to </a:t>
            </a:r>
            <a:r>
              <a:rPr lang="en-GB" sz="1400" dirty="0" smtClean="0">
                <a:latin typeface="Arial" panose="020B0604020202020204" pitchFamily="34" charset="0"/>
                <a:cs typeface="Arial" panose="020B0604020202020204" pitchFamily="34" charset="0"/>
              </a:rPr>
              <a:t>harmful </a:t>
            </a:r>
            <a:r>
              <a:rPr lang="en-GB" sz="1400" dirty="0">
                <a:latin typeface="Arial" panose="020B0604020202020204" pitchFamily="34" charset="0"/>
                <a:cs typeface="Arial" panose="020B0604020202020204" pitchFamily="34" charset="0"/>
              </a:rPr>
              <a:t>levels of </a:t>
            </a:r>
            <a:r>
              <a:rPr lang="en-GB" sz="1400" dirty="0" smtClean="0">
                <a:latin typeface="Arial" panose="020B0604020202020204" pitchFamily="34" charset="0"/>
                <a:cs typeface="Arial" panose="020B0604020202020204" pitchFamily="34" charset="0"/>
              </a:rPr>
              <a:t>PM</a:t>
            </a:r>
            <a:r>
              <a:rPr lang="en-GB" sz="1400" baseline="-25000" dirty="0" smtClean="0">
                <a:latin typeface="Arial" panose="020B0604020202020204" pitchFamily="34" charset="0"/>
                <a:cs typeface="Arial" panose="020B0604020202020204" pitchFamily="34" charset="0"/>
              </a:rPr>
              <a:t>2.5</a:t>
            </a:r>
            <a:r>
              <a:rPr lang="en-GB" sz="1400" dirty="0" smtClean="0">
                <a:latin typeface="Arial" panose="020B0604020202020204" pitchFamily="34" charset="0"/>
                <a:cs typeface="Arial" panose="020B0604020202020204" pitchFamily="34" charset="0"/>
              </a:rPr>
              <a:t>. Especially </a:t>
            </a:r>
            <a:r>
              <a:rPr lang="en-GB" sz="1400" dirty="0">
                <a:latin typeface="Arial" panose="020B0604020202020204" pitchFamily="34" charset="0"/>
                <a:cs typeface="Arial" panose="020B0604020202020204" pitchFamily="34" charset="0"/>
              </a:rPr>
              <a:t>high levels occur in the north-west of the borough and along major roads.</a:t>
            </a:r>
          </a:p>
        </p:txBody>
      </p:sp>
      <p:sp>
        <p:nvSpPr>
          <p:cNvPr id="38" name="TextBox 37"/>
          <p:cNvSpPr txBox="1"/>
          <p:nvPr/>
        </p:nvSpPr>
        <p:spPr>
          <a:xfrm>
            <a:off x="5899015" y="1769107"/>
            <a:ext cx="3126065" cy="954107"/>
          </a:xfrm>
          <a:prstGeom prst="rect">
            <a:avLst/>
          </a:prstGeom>
          <a:noFill/>
        </p:spPr>
        <p:txBody>
          <a:bodyPr wrap="square" rtlCol="0">
            <a:spAutoFit/>
          </a:bodyPr>
          <a:lstStyle/>
          <a:p>
            <a:r>
              <a:rPr lang="en-GB" sz="1400" spc="-20" dirty="0">
                <a:latin typeface="Arial" panose="020B0604020202020204" pitchFamily="34" charset="0"/>
                <a:cs typeface="Arial" panose="020B0604020202020204" pitchFamily="34" charset="0"/>
              </a:rPr>
              <a:t>All Southwark children and older people are exposed to </a:t>
            </a:r>
            <a:r>
              <a:rPr lang="en-GB" sz="1400" spc="-20" dirty="0" smtClean="0">
                <a:latin typeface="Arial" panose="020B0604020202020204" pitchFamily="34" charset="0"/>
                <a:cs typeface="Arial" panose="020B0604020202020204" pitchFamily="34" charset="0"/>
              </a:rPr>
              <a:t>harmful </a:t>
            </a:r>
            <a:r>
              <a:rPr lang="en-GB" sz="1400" spc="-20" dirty="0">
                <a:latin typeface="Arial" panose="020B0604020202020204" pitchFamily="34" charset="0"/>
                <a:cs typeface="Arial" panose="020B0604020202020204" pitchFamily="34" charset="0"/>
              </a:rPr>
              <a:t>PM</a:t>
            </a:r>
            <a:r>
              <a:rPr lang="en-GB" sz="1400" spc="-20" baseline="-25000" dirty="0">
                <a:latin typeface="Arial" panose="020B0604020202020204" pitchFamily="34" charset="0"/>
                <a:cs typeface="Arial" panose="020B0604020202020204" pitchFamily="34" charset="0"/>
              </a:rPr>
              <a:t>2.5</a:t>
            </a:r>
            <a:r>
              <a:rPr lang="en-GB" sz="1400" spc="-20" dirty="0">
                <a:latin typeface="Arial" panose="020B0604020202020204" pitchFamily="34" charset="0"/>
                <a:cs typeface="Arial" panose="020B0604020202020204" pitchFamily="34" charset="0"/>
              </a:rPr>
              <a:t> levels, as are all local schools, nurseries, hospitals and care </a:t>
            </a:r>
            <a:r>
              <a:rPr lang="en-GB" sz="1400" spc="-20" dirty="0" smtClean="0">
                <a:latin typeface="Arial" panose="020B0604020202020204" pitchFamily="34" charset="0"/>
                <a:cs typeface="Arial" panose="020B0604020202020204" pitchFamily="34" charset="0"/>
              </a:rPr>
              <a:t>homes.</a:t>
            </a:r>
            <a:endParaRPr lang="en-GB" sz="1400" dirty="0">
              <a:latin typeface="Arial" panose="020B0604020202020204" pitchFamily="34" charset="0"/>
              <a:cs typeface="Arial" panose="020B0604020202020204" pitchFamily="34" charset="0"/>
            </a:endParaRPr>
          </a:p>
        </p:txBody>
      </p:sp>
      <p:sp>
        <p:nvSpPr>
          <p:cNvPr id="39" name="TextBox 38"/>
          <p:cNvSpPr txBox="1"/>
          <p:nvPr/>
        </p:nvSpPr>
        <p:spPr>
          <a:xfrm>
            <a:off x="5864700" y="4858094"/>
            <a:ext cx="3126065" cy="954107"/>
          </a:xfrm>
          <a:prstGeom prst="rect">
            <a:avLst/>
          </a:prstGeom>
          <a:noFill/>
        </p:spPr>
        <p:txBody>
          <a:bodyPr wrap="square" rtlCol="0">
            <a:spAutoFit/>
          </a:bodyPr>
          <a:lstStyle/>
          <a:p>
            <a:r>
              <a:rPr lang="en-GB" sz="1400" spc="-20" dirty="0" smtClean="0">
                <a:latin typeface="Arial" panose="020B0604020202020204" pitchFamily="34" charset="0"/>
                <a:cs typeface="Arial" panose="020B0604020202020204" pitchFamily="34" charset="0"/>
              </a:rPr>
              <a:t>Almost </a:t>
            </a:r>
            <a:r>
              <a:rPr lang="en-GB" sz="1400" spc="-20" dirty="0">
                <a:latin typeface="Arial" panose="020B0604020202020204" pitchFamily="34" charset="0"/>
                <a:cs typeface="Arial" panose="020B0604020202020204" pitchFamily="34" charset="0"/>
              </a:rPr>
              <a:t>1 in 10 (9%) </a:t>
            </a:r>
            <a:r>
              <a:rPr lang="en-GB" sz="1400" spc="-20" dirty="0" smtClean="0">
                <a:latin typeface="Arial" panose="020B0604020202020204" pitchFamily="34" charset="0"/>
                <a:cs typeface="Arial" panose="020B0604020202020204" pitchFamily="34" charset="0"/>
              </a:rPr>
              <a:t>deaths in Southwark are related </a:t>
            </a:r>
            <a:r>
              <a:rPr lang="en-GB" sz="1400" spc="-20" dirty="0">
                <a:latin typeface="Arial" panose="020B0604020202020204" pitchFamily="34" charset="0"/>
                <a:cs typeface="Arial" panose="020B0604020202020204" pitchFamily="34" charset="0"/>
              </a:rPr>
              <a:t>to NO</a:t>
            </a:r>
            <a:r>
              <a:rPr lang="en-GB" sz="1400" spc="-20" baseline="-25000" dirty="0">
                <a:latin typeface="Arial" panose="020B0604020202020204" pitchFamily="34" charset="0"/>
                <a:cs typeface="Arial" panose="020B0604020202020204" pitchFamily="34" charset="0"/>
              </a:rPr>
              <a:t>2</a:t>
            </a:r>
            <a:r>
              <a:rPr lang="en-GB" sz="1400" spc="-20" dirty="0">
                <a:latin typeface="Arial" panose="020B0604020202020204" pitchFamily="34" charset="0"/>
                <a:cs typeface="Arial" panose="020B0604020202020204" pitchFamily="34" charset="0"/>
              </a:rPr>
              <a:t> or PM</a:t>
            </a:r>
            <a:r>
              <a:rPr lang="en-GB" sz="1400" spc="-20" baseline="-25000" dirty="0">
                <a:latin typeface="Arial" panose="020B0604020202020204" pitchFamily="34" charset="0"/>
                <a:cs typeface="Arial" panose="020B0604020202020204" pitchFamily="34" charset="0"/>
              </a:rPr>
              <a:t>2.5</a:t>
            </a:r>
            <a:r>
              <a:rPr lang="en-GB" sz="1400" spc="-20" dirty="0">
                <a:latin typeface="Arial" panose="020B0604020202020204" pitchFamily="34" charset="0"/>
                <a:cs typeface="Arial" panose="020B0604020202020204" pitchFamily="34" charset="0"/>
              </a:rPr>
              <a:t> air pollution, equating to over 100 extra </a:t>
            </a:r>
            <a:r>
              <a:rPr lang="en-GB" sz="1400" spc="-20" dirty="0" smtClean="0">
                <a:latin typeface="Arial" panose="020B0604020202020204" pitchFamily="34" charset="0"/>
                <a:cs typeface="Arial" panose="020B0604020202020204" pitchFamily="34" charset="0"/>
              </a:rPr>
              <a:t>deaths a year.</a:t>
            </a:r>
            <a:endParaRPr lang="en-GB" sz="1400" dirty="0">
              <a:latin typeface="Arial" panose="020B0604020202020204" pitchFamily="34" charset="0"/>
              <a:cs typeface="Arial" panose="020B0604020202020204" pitchFamily="34" charset="0"/>
            </a:endParaRPr>
          </a:p>
        </p:txBody>
      </p:sp>
      <p:sp>
        <p:nvSpPr>
          <p:cNvPr id="40" name="TextBox 39"/>
          <p:cNvSpPr txBox="1"/>
          <p:nvPr/>
        </p:nvSpPr>
        <p:spPr>
          <a:xfrm>
            <a:off x="5899015" y="3334370"/>
            <a:ext cx="3126065" cy="954107"/>
          </a:xfrm>
          <a:prstGeom prst="rect">
            <a:avLst/>
          </a:prstGeom>
          <a:noFill/>
        </p:spPr>
        <p:txBody>
          <a:bodyPr wrap="square" rtlCol="0">
            <a:spAutoFit/>
          </a:bodyPr>
          <a:lstStyle/>
          <a:p>
            <a:pPr defTabSz="914400">
              <a:spcBef>
                <a:spcPts val="0"/>
              </a:spcBef>
              <a:spcAft>
                <a:spcPts val="600"/>
              </a:spcAft>
            </a:pPr>
            <a:r>
              <a:rPr lang="en-GB" sz="1400" spc="-20" dirty="0">
                <a:latin typeface="Arial" panose="020B0604020202020204" pitchFamily="34" charset="0"/>
                <a:cs typeface="Arial" panose="020B0604020202020204" pitchFamily="34" charset="0"/>
              </a:rPr>
              <a:t>Data on indoor air pollution is </a:t>
            </a:r>
            <a:r>
              <a:rPr lang="en-GB" sz="1400" spc="-20" dirty="0" smtClean="0">
                <a:latin typeface="Arial" panose="020B0604020202020204" pitchFamily="34" charset="0"/>
                <a:cs typeface="Arial" panose="020B0604020202020204" pitchFamily="34" charset="0"/>
              </a:rPr>
              <a:t>lacking. However</a:t>
            </a:r>
            <a:r>
              <a:rPr lang="en-GB" sz="1400" spc="-20" dirty="0">
                <a:latin typeface="Arial" panose="020B0604020202020204" pitchFamily="34" charset="0"/>
                <a:cs typeface="Arial" panose="020B0604020202020204" pitchFamily="34" charset="0"/>
              </a:rPr>
              <a:t>, research </a:t>
            </a:r>
            <a:r>
              <a:rPr lang="en-GB" sz="1400" spc="-20" dirty="0" smtClean="0">
                <a:latin typeface="Arial" panose="020B0604020202020204" pitchFamily="34" charset="0"/>
                <a:cs typeface="Arial" panose="020B0604020202020204" pitchFamily="34" charset="0"/>
              </a:rPr>
              <a:t>indicates there </a:t>
            </a:r>
            <a:r>
              <a:rPr lang="en-GB" sz="1400" spc="-20" dirty="0">
                <a:latin typeface="Arial" panose="020B0604020202020204" pitchFamily="34" charset="0"/>
                <a:cs typeface="Arial" panose="020B0604020202020204" pitchFamily="34" charset="0"/>
              </a:rPr>
              <a:t>are systemic </a:t>
            </a:r>
            <a:r>
              <a:rPr lang="en-GB" sz="1400" spc="-20" dirty="0" smtClean="0">
                <a:latin typeface="Arial" panose="020B0604020202020204" pitchFamily="34" charset="0"/>
                <a:cs typeface="Arial" panose="020B0604020202020204" pitchFamily="34" charset="0"/>
              </a:rPr>
              <a:t>inequalities with </a:t>
            </a:r>
            <a:r>
              <a:rPr lang="en-GB" sz="1400" spc="-20" dirty="0">
                <a:latin typeface="Arial" panose="020B0604020202020204" pitchFamily="34" charset="0"/>
                <a:cs typeface="Arial" panose="020B0604020202020204" pitchFamily="34" charset="0"/>
              </a:rPr>
              <a:t>low income groups most affected. </a:t>
            </a:r>
          </a:p>
        </p:txBody>
      </p:sp>
    </p:spTree>
    <p:extLst>
      <p:ext uri="{BB962C8B-B14F-4D97-AF65-F5344CB8AC3E}">
        <p14:creationId xmlns:p14="http://schemas.microsoft.com/office/powerpoint/2010/main" val="3815875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279075"/>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marL="0" indent="0" defTabSz="914400">
              <a:spcBef>
                <a:spcPts val="0"/>
              </a:spcBef>
              <a:buNone/>
            </a:pPr>
            <a:endParaRPr lang="en-US" sz="1800" b="1" dirty="0"/>
          </a:p>
          <a:p>
            <a:pPr marL="0" indent="0" defTabSz="914400">
              <a:spcBef>
                <a:spcPts val="0"/>
              </a:spcBef>
              <a:buNone/>
            </a:pPr>
            <a:r>
              <a:rPr lang="en-US" sz="1800" b="1" dirty="0"/>
              <a:t>Appendix</a:t>
            </a:r>
          </a:p>
          <a:p>
            <a:pPr marL="0" indent="0" defTabSz="914400">
              <a:spcBef>
                <a:spcPts val="0"/>
              </a:spcBef>
              <a:buNone/>
            </a:pPr>
            <a:endParaRPr lang="en-US" sz="1800" b="1" dirty="0"/>
          </a:p>
          <a:p>
            <a:pPr defTabSz="914400">
              <a:spcBef>
                <a:spcPts val="0"/>
              </a:spcBef>
              <a:buFont typeface="Wingdings" panose="05000000000000000000" pitchFamily="2" charset="2"/>
              <a:buChar char="§"/>
            </a:pPr>
            <a:endParaRPr lang="en-US" sz="1800" dirty="0"/>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43</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3430883"/>
            <a:ext cx="8325292" cy="460800"/>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7381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The GLA has set out 25 actions that London boroughs are expected to deliver, including 9 key selected actions</a:t>
            </a:r>
          </a:p>
        </p:txBody>
      </p:sp>
      <p:sp>
        <p:nvSpPr>
          <p:cNvPr id="4" name="TextBox 3"/>
          <p:cNvSpPr txBox="1"/>
          <p:nvPr/>
        </p:nvSpPr>
        <p:spPr>
          <a:xfrm>
            <a:off x="212295" y="1204954"/>
            <a:ext cx="5458835"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a:t>
            </a:r>
            <a:r>
              <a:rPr lang="en-GB" b="1" dirty="0" smtClean="0">
                <a:solidFill>
                  <a:schemeClr val="bg1">
                    <a:lumMod val="50000"/>
                  </a:schemeClr>
                </a:solidFill>
                <a:latin typeface="Arial" charset="0"/>
                <a:ea typeface="Arial" charset="0"/>
                <a:cs typeface="Arial" charset="0"/>
              </a:rPr>
              <a:t>RESPONSE</a:t>
            </a:r>
            <a:endParaRPr lang="en-GB" b="1" dirty="0">
              <a:solidFill>
                <a:schemeClr val="bg1">
                  <a:lumMod val="50000"/>
                </a:schemeClr>
              </a:solidFill>
              <a:latin typeface="Arial" charset="0"/>
              <a:ea typeface="Arial" charset="0"/>
              <a:cs typeface="Arial" charset="0"/>
            </a:endParaRPr>
          </a:p>
        </p:txBody>
      </p:sp>
      <p:sp>
        <p:nvSpPr>
          <p:cNvPr id="5" name="Content Placeholder 4"/>
          <p:cNvSpPr>
            <a:spLocks noGrp="1"/>
          </p:cNvSpPr>
          <p:nvPr>
            <p:ph idx="1"/>
          </p:nvPr>
        </p:nvSpPr>
        <p:spPr>
          <a:xfrm>
            <a:off x="241791" y="1647853"/>
            <a:ext cx="8532477" cy="4979508"/>
          </a:xfrm>
        </p:spPr>
        <p:txBody>
          <a:bodyPr>
            <a:normAutofit/>
          </a:bodyPr>
          <a:lstStyle/>
          <a:p>
            <a:pPr marL="0" indent="0" defTabSz="914400">
              <a:spcBef>
                <a:spcPts val="0"/>
              </a:spcBef>
              <a:spcAft>
                <a:spcPts val="600"/>
              </a:spcAft>
              <a:buNone/>
            </a:pPr>
            <a:r>
              <a:rPr lang="en-GB" sz="1600" b="1" dirty="0"/>
              <a:t>In 2019, the GLA set out 25 actions that London boroughs are expected to deliver through Air Quality Action Plans as part of their London Local Air Quality Management (LLAQM) duties. </a:t>
            </a:r>
            <a:r>
              <a:rPr lang="en-GB" sz="1600" b="1" dirty="0" smtClean="0"/>
              <a:t>Of </a:t>
            </a:r>
            <a:r>
              <a:rPr lang="en-GB" sz="1600" b="1" dirty="0"/>
              <a:t>the 25 actions in total, 9 have been chosen as key selected measures that boroughs should have a strong focus on:</a:t>
            </a:r>
          </a:p>
          <a:p>
            <a:pPr defTabSz="914400">
              <a:spcBef>
                <a:spcPts val="0"/>
              </a:spcBef>
              <a:spcAft>
                <a:spcPts val="600"/>
              </a:spcAft>
              <a:buFont typeface="+mj-lt"/>
              <a:buAutoNum type="arabicPeriod"/>
            </a:pPr>
            <a:r>
              <a:rPr lang="en-GB" sz="1600" dirty="0"/>
              <a:t>Enforcing the Non-Road Mobile Machinery (NRMM) Low Emission Zone</a:t>
            </a:r>
          </a:p>
          <a:p>
            <a:pPr defTabSz="914400">
              <a:spcBef>
                <a:spcPts val="0"/>
              </a:spcBef>
              <a:spcAft>
                <a:spcPts val="600"/>
              </a:spcAft>
              <a:buFont typeface="+mj-lt"/>
              <a:buAutoNum type="arabicPeriod"/>
            </a:pPr>
            <a:r>
              <a:rPr lang="en-GB" sz="1600" dirty="0"/>
              <a:t>Promoting and enforcing smoke control zones</a:t>
            </a:r>
          </a:p>
          <a:p>
            <a:pPr defTabSz="914400">
              <a:spcBef>
                <a:spcPts val="0"/>
              </a:spcBef>
              <a:spcAft>
                <a:spcPts val="600"/>
              </a:spcAft>
              <a:buFont typeface="+mj-lt"/>
              <a:buAutoNum type="arabicPeriod"/>
            </a:pPr>
            <a:r>
              <a:rPr lang="en-GB" sz="1600" dirty="0"/>
              <a:t>Promoting and delivering energy efficiency retrofitting projects in workplaces and homes</a:t>
            </a:r>
          </a:p>
          <a:p>
            <a:pPr defTabSz="914400">
              <a:spcBef>
                <a:spcPts val="0"/>
              </a:spcBef>
              <a:spcAft>
                <a:spcPts val="600"/>
              </a:spcAft>
              <a:buFont typeface="+mj-lt"/>
              <a:buAutoNum type="arabicPeriod"/>
            </a:pPr>
            <a:r>
              <a:rPr lang="en-GB" sz="1600" dirty="0"/>
              <a:t>Supporting alerts services such as </a:t>
            </a:r>
            <a:r>
              <a:rPr lang="en-GB" sz="1600" dirty="0" err="1"/>
              <a:t>Airtext</a:t>
            </a:r>
            <a:r>
              <a:rPr lang="en-GB" sz="1600" dirty="0"/>
              <a:t>, and promoting the Mayor’s air pollution forecasts</a:t>
            </a:r>
          </a:p>
          <a:p>
            <a:pPr defTabSz="914400">
              <a:spcBef>
                <a:spcPts val="0"/>
              </a:spcBef>
              <a:spcAft>
                <a:spcPts val="600"/>
              </a:spcAft>
              <a:buFont typeface="+mj-lt"/>
              <a:buAutoNum type="arabicPeriod"/>
            </a:pPr>
            <a:r>
              <a:rPr lang="en-GB" sz="1600" dirty="0"/>
              <a:t>Reducing pollution in and around schools, and extending school audits to other schools in polluted areas </a:t>
            </a:r>
          </a:p>
          <a:p>
            <a:pPr defTabSz="914400">
              <a:spcBef>
                <a:spcPts val="0"/>
              </a:spcBef>
              <a:spcAft>
                <a:spcPts val="600"/>
              </a:spcAft>
              <a:buFont typeface="+mj-lt"/>
              <a:buAutoNum type="arabicPeriod"/>
            </a:pPr>
            <a:r>
              <a:rPr lang="en-GB" sz="1600" dirty="0"/>
              <a:t>Installing Ultra Low Emission Vehicle (ULEV) infrastructure</a:t>
            </a:r>
          </a:p>
          <a:p>
            <a:pPr defTabSz="914400">
              <a:spcBef>
                <a:spcPts val="0"/>
              </a:spcBef>
              <a:spcAft>
                <a:spcPts val="600"/>
              </a:spcAft>
              <a:buFont typeface="+mj-lt"/>
              <a:buAutoNum type="arabicPeriod"/>
            </a:pPr>
            <a:r>
              <a:rPr lang="en-GB" sz="1600" dirty="0"/>
              <a:t>Improving walking and cycling infrastructure</a:t>
            </a:r>
          </a:p>
          <a:p>
            <a:pPr defTabSz="914400">
              <a:spcBef>
                <a:spcPts val="0"/>
              </a:spcBef>
              <a:spcAft>
                <a:spcPts val="600"/>
              </a:spcAft>
              <a:buFont typeface="+mj-lt"/>
              <a:buAutoNum type="arabicPeriod"/>
            </a:pPr>
            <a:r>
              <a:rPr lang="en-GB" sz="1600" dirty="0"/>
              <a:t>Regular Car Free days/temporary road closures in high footfall areas</a:t>
            </a:r>
          </a:p>
          <a:p>
            <a:pPr defTabSz="914400">
              <a:spcBef>
                <a:spcPts val="0"/>
              </a:spcBef>
              <a:spcAft>
                <a:spcPts val="600"/>
              </a:spcAft>
              <a:buFont typeface="+mj-lt"/>
              <a:buAutoNum type="arabicPeriod"/>
            </a:pPr>
            <a:r>
              <a:rPr lang="en-GB" sz="1600" dirty="0"/>
              <a:t>Reducing emissions from council fleets</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44</a:t>
            </a:fld>
            <a:endParaRPr lang="en-GB" sz="1000" dirty="0">
              <a:solidFill>
                <a:prstClr val="white">
                  <a:lumMod val="50000"/>
                </a:prstClr>
              </a:solidFill>
              <a:latin typeface="Arial" charset="0"/>
              <a:cs typeface="Arial" charset="0"/>
            </a:endParaRPr>
          </a:p>
        </p:txBody>
      </p:sp>
      <p:sp>
        <p:nvSpPr>
          <p:cNvPr id="6" name="TextBox 5"/>
          <p:cNvSpPr txBox="1"/>
          <p:nvPr/>
        </p:nvSpPr>
        <p:spPr>
          <a:xfrm>
            <a:off x="86260" y="6422255"/>
            <a:ext cx="6581423" cy="369332"/>
          </a:xfrm>
          <a:prstGeom prst="rect">
            <a:avLst/>
          </a:prstGeom>
          <a:noFill/>
        </p:spPr>
        <p:txBody>
          <a:bodyPr wrap="square" rtlCol="0">
            <a:spAutoFit/>
          </a:bodyPr>
          <a:lstStyle/>
          <a:p>
            <a:r>
              <a:rPr lang="en-GB" sz="900" b="1" dirty="0" smtClean="0">
                <a:solidFill>
                  <a:schemeClr val="bg1">
                    <a:lumMod val="50000"/>
                  </a:schemeClr>
                </a:solidFill>
                <a:latin typeface="Arial" charset="0"/>
                <a:ea typeface="Arial" charset="0"/>
                <a:cs typeface="Arial" charset="0"/>
              </a:rPr>
              <a:t>Reference</a:t>
            </a:r>
            <a:endParaRPr lang="en-GB" sz="900" b="1" dirty="0">
              <a:solidFill>
                <a:schemeClr val="bg1">
                  <a:lumMod val="50000"/>
                </a:schemeClr>
              </a:solidFill>
              <a:latin typeface="Arial" charset="0"/>
              <a:ea typeface="Arial" charset="0"/>
              <a:cs typeface="Arial" charset="0"/>
            </a:endParaRP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GLA. 2019. LLAQM Borough Air Quality Action Matrix.</a:t>
            </a:r>
          </a:p>
        </p:txBody>
      </p:sp>
    </p:spTree>
    <p:extLst>
      <p:ext uri="{BB962C8B-B14F-4D97-AF65-F5344CB8AC3E}">
        <p14:creationId xmlns:p14="http://schemas.microsoft.com/office/powerpoint/2010/main" val="840666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Southwark’s current Air Quality Action Plan requires input from a range of policy areas</a:t>
            </a:r>
          </a:p>
        </p:txBody>
      </p:sp>
      <p:sp>
        <p:nvSpPr>
          <p:cNvPr id="4" name="TextBox 3"/>
          <p:cNvSpPr txBox="1"/>
          <p:nvPr/>
        </p:nvSpPr>
        <p:spPr>
          <a:xfrm>
            <a:off x="216614" y="1202357"/>
            <a:ext cx="4403834"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RESPONSE</a:t>
            </a:r>
          </a:p>
        </p:txBody>
      </p:sp>
      <p:sp>
        <p:nvSpPr>
          <p:cNvPr id="5" name="Content Placeholder 4"/>
          <p:cNvSpPr>
            <a:spLocks noGrp="1"/>
          </p:cNvSpPr>
          <p:nvPr>
            <p:ph idx="1"/>
          </p:nvPr>
        </p:nvSpPr>
        <p:spPr>
          <a:xfrm>
            <a:off x="255942" y="1649567"/>
            <a:ext cx="8229600" cy="877194"/>
          </a:xfrm>
        </p:spPr>
        <p:txBody>
          <a:bodyPr>
            <a:normAutofit/>
          </a:bodyPr>
          <a:lstStyle/>
          <a:p>
            <a:pPr marL="0" indent="0" defTabSz="914400">
              <a:lnSpc>
                <a:spcPct val="110000"/>
              </a:lnSpc>
              <a:spcBef>
                <a:spcPts val="0"/>
              </a:spcBef>
              <a:spcAft>
                <a:spcPts val="600"/>
              </a:spcAft>
              <a:buNone/>
            </a:pPr>
            <a:r>
              <a:rPr lang="en-US" sz="1600" b="1" dirty="0"/>
              <a:t>Southwark’s current Air Quality Strategy and Action Plan</a:t>
            </a:r>
            <a:r>
              <a:rPr lang="en-US" sz="1600" b="1" baseline="30000" dirty="0"/>
              <a:t>1</a:t>
            </a:r>
            <a:r>
              <a:rPr lang="en-US" sz="1600" b="1" dirty="0"/>
              <a:t> runs until the end of 2022 and has eight strategic aims:</a:t>
            </a:r>
          </a:p>
          <a:p>
            <a:pPr lvl="1" defTabSz="914400">
              <a:lnSpc>
                <a:spcPct val="110000"/>
              </a:lnSpc>
              <a:spcBef>
                <a:spcPts val="0"/>
              </a:spcBef>
              <a:spcAft>
                <a:spcPts val="600"/>
              </a:spcAft>
              <a:buFont typeface=".AppleSystemUIFont" charset="-120"/>
              <a:buChar char="-"/>
            </a:pPr>
            <a:endParaRPr lang="en-GB" sz="1600" dirty="0"/>
          </a:p>
        </p:txBody>
      </p:sp>
      <p:sp>
        <p:nvSpPr>
          <p:cNvPr id="7" name="TextBox 6"/>
          <p:cNvSpPr txBox="1"/>
          <p:nvPr/>
        </p:nvSpPr>
        <p:spPr>
          <a:xfrm>
            <a:off x="86260" y="6274775"/>
            <a:ext cx="6581423"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Southwark Council. </a:t>
            </a:r>
            <a:r>
              <a:rPr lang="en-GB" sz="900" dirty="0">
                <a:solidFill>
                  <a:schemeClr val="bg1">
                    <a:lumMod val="50000"/>
                  </a:schemeClr>
                </a:solidFill>
                <a:latin typeface="Arial" charset="0"/>
                <a:ea typeface="Arial" charset="0"/>
                <a:cs typeface="Arial" charset="0"/>
                <a:hlinkClick r:id="rId2"/>
              </a:rPr>
              <a:t>Air Quality Strategy &amp; Action Plan</a:t>
            </a:r>
            <a:r>
              <a:rPr lang="en-GB" sz="900" dirty="0">
                <a:solidFill>
                  <a:schemeClr val="bg1">
                    <a:lumMod val="50000"/>
                  </a:schemeClr>
                </a:solidFill>
                <a:latin typeface="Arial" charset="0"/>
                <a:ea typeface="Arial" charset="0"/>
                <a:cs typeface="Arial" charset="0"/>
              </a:rPr>
              <a:t> 2017</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Icons from photo3idea-studio, </a:t>
            </a:r>
            <a:r>
              <a:rPr lang="en-GB" sz="900" dirty="0" err="1">
                <a:solidFill>
                  <a:schemeClr val="bg1">
                    <a:lumMod val="50000"/>
                  </a:schemeClr>
                </a:solidFill>
                <a:latin typeface="Arial" charset="0"/>
                <a:ea typeface="Arial" charset="0"/>
                <a:cs typeface="Arial" charset="0"/>
              </a:rPr>
              <a:t>Freepik</a:t>
            </a:r>
            <a:r>
              <a:rPr lang="en-GB" sz="900" dirty="0">
                <a:solidFill>
                  <a:schemeClr val="bg1">
                    <a:lumMod val="50000"/>
                  </a:schemeClr>
                </a:solidFill>
                <a:latin typeface="Arial" charset="0"/>
                <a:ea typeface="Arial" charset="0"/>
                <a:cs typeface="Arial" charset="0"/>
              </a:rPr>
              <a:t>, itim2120, </a:t>
            </a:r>
            <a:r>
              <a:rPr lang="en-GB" sz="900" dirty="0" err="1">
                <a:solidFill>
                  <a:schemeClr val="bg1">
                    <a:lumMod val="50000"/>
                  </a:schemeClr>
                </a:solidFill>
                <a:latin typeface="Arial" charset="0"/>
                <a:ea typeface="Arial" charset="0"/>
                <a:cs typeface="Arial" charset="0"/>
              </a:rPr>
              <a:t>Smashicons</a:t>
            </a:r>
            <a:r>
              <a:rPr lang="en-GB" sz="900" dirty="0">
                <a:solidFill>
                  <a:schemeClr val="bg1">
                    <a:lumMod val="50000"/>
                  </a:schemeClr>
                </a:solidFill>
                <a:latin typeface="Arial" charset="0"/>
                <a:ea typeface="Arial" charset="0"/>
                <a:cs typeface="Arial" charset="0"/>
              </a:rPr>
              <a:t>, and </a:t>
            </a:r>
            <a:r>
              <a:rPr lang="en-GB" sz="900" dirty="0" err="1">
                <a:solidFill>
                  <a:schemeClr val="bg1">
                    <a:lumMod val="50000"/>
                  </a:schemeClr>
                </a:solidFill>
                <a:latin typeface="Arial" charset="0"/>
                <a:ea typeface="Arial" charset="0"/>
                <a:cs typeface="Arial" charset="0"/>
              </a:rPr>
              <a:t>Smartline</a:t>
            </a:r>
            <a:endParaRPr lang="en-GB" sz="900"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45</a:t>
            </a:fld>
            <a:endParaRPr lang="en-GB" sz="1000" dirty="0">
              <a:solidFill>
                <a:prstClr val="white">
                  <a:lumMod val="50000"/>
                </a:prstClr>
              </a:solidFill>
              <a:latin typeface="Arial" charset="0"/>
              <a:cs typeface="Arial" charset="0"/>
            </a:endParaRPr>
          </a:p>
        </p:txBody>
      </p:sp>
      <p:grpSp>
        <p:nvGrpSpPr>
          <p:cNvPr id="25" name="Group 24"/>
          <p:cNvGrpSpPr/>
          <p:nvPr/>
        </p:nvGrpSpPr>
        <p:grpSpPr>
          <a:xfrm>
            <a:off x="231513" y="2461942"/>
            <a:ext cx="5205728" cy="3687379"/>
            <a:chOff x="467485" y="2304630"/>
            <a:chExt cx="5205728" cy="368737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36" y="2304630"/>
              <a:ext cx="782700" cy="782700"/>
            </a:xfrm>
            <a:prstGeom prst="rect">
              <a:avLst/>
            </a:prstGeom>
          </p:spPr>
        </p:pic>
        <p:sp>
          <p:nvSpPr>
            <p:cNvPr id="8" name="TextBox 7"/>
            <p:cNvSpPr txBox="1"/>
            <p:nvPr/>
          </p:nvSpPr>
          <p:spPr>
            <a:xfrm>
              <a:off x="1524000" y="2311455"/>
              <a:ext cx="2577368" cy="1064907"/>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Monitor and report on local air quality</a:t>
              </a:r>
            </a:p>
            <a:p>
              <a:endParaRPr lang="en-GB"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51" y="3185598"/>
              <a:ext cx="745770" cy="745770"/>
            </a:xfrm>
            <a:prstGeom prst="rect">
              <a:avLst/>
            </a:prstGeom>
          </p:spPr>
        </p:pic>
        <p:sp>
          <p:nvSpPr>
            <p:cNvPr id="11" name="TextBox 10"/>
            <p:cNvSpPr txBox="1"/>
            <p:nvPr/>
          </p:nvSpPr>
          <p:spPr>
            <a:xfrm>
              <a:off x="1524000" y="3238665"/>
              <a:ext cx="3157471" cy="1064907"/>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Reduce emissions from buildings using planning process</a:t>
              </a:r>
            </a:p>
            <a:p>
              <a:endParaRPr lang="en-GB"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83" y="4078852"/>
              <a:ext cx="784338" cy="784338"/>
            </a:xfrm>
            <a:prstGeom prst="rect">
              <a:avLst/>
            </a:prstGeom>
          </p:spPr>
        </p:pic>
        <p:sp>
          <p:nvSpPr>
            <p:cNvPr id="13" name="TextBox 12"/>
            <p:cNvSpPr txBox="1"/>
            <p:nvPr/>
          </p:nvSpPr>
          <p:spPr>
            <a:xfrm>
              <a:off x="1524000" y="4119718"/>
              <a:ext cx="4149213" cy="889667"/>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Increase public awareness through communications, campaigns and engagement</a:t>
              </a:r>
              <a:endParaRPr lang="en-GB"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485" y="4988876"/>
              <a:ext cx="1003133" cy="1003133"/>
            </a:xfrm>
            <a:prstGeom prst="rect">
              <a:avLst/>
            </a:prstGeom>
          </p:spPr>
        </p:pic>
        <p:sp>
          <p:nvSpPr>
            <p:cNvPr id="15" name="TextBox 14"/>
            <p:cNvSpPr txBox="1"/>
            <p:nvPr/>
          </p:nvSpPr>
          <p:spPr>
            <a:xfrm>
              <a:off x="1524000" y="5277450"/>
              <a:ext cx="4149213" cy="612988"/>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Reduce emissions from road traffic, particularly diesel vehicles</a:t>
              </a:r>
            </a:p>
          </p:txBody>
        </p:sp>
      </p:grpSp>
      <p:grpSp>
        <p:nvGrpSpPr>
          <p:cNvPr id="26" name="Group 25"/>
          <p:cNvGrpSpPr/>
          <p:nvPr/>
        </p:nvGrpSpPr>
        <p:grpSpPr>
          <a:xfrm>
            <a:off x="4818492" y="2415089"/>
            <a:ext cx="4326646" cy="3571936"/>
            <a:chOff x="5064296" y="2257777"/>
            <a:chExt cx="4326646" cy="3571936"/>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4296" y="2257777"/>
              <a:ext cx="819439" cy="819439"/>
            </a:xfrm>
            <a:prstGeom prst="rect">
              <a:avLst/>
            </a:prstGeom>
          </p:spPr>
        </p:pic>
        <p:sp>
          <p:nvSpPr>
            <p:cNvPr id="17" name="TextBox 16"/>
            <p:cNvSpPr txBox="1"/>
            <p:nvPr/>
          </p:nvSpPr>
          <p:spPr>
            <a:xfrm>
              <a:off x="5917204" y="2489455"/>
              <a:ext cx="3473738" cy="363176"/>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Reduce carbon emissions</a:t>
              </a:r>
              <a:endParaRPr lang="en-GB" dirty="0"/>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4296" y="3178536"/>
              <a:ext cx="759894" cy="759894"/>
            </a:xfrm>
            <a:prstGeom prst="rect">
              <a:avLst/>
            </a:prstGeom>
          </p:spPr>
        </p:pic>
        <p:sp>
          <p:nvSpPr>
            <p:cNvPr id="19" name="TextBox 18"/>
            <p:cNvSpPr txBox="1"/>
            <p:nvPr/>
          </p:nvSpPr>
          <p:spPr>
            <a:xfrm>
              <a:off x="5917204" y="3120681"/>
              <a:ext cx="3473738" cy="883832"/>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Regulate and control emissions from commercial and domestic sources</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3517" y="4143398"/>
              <a:ext cx="723687" cy="723687"/>
            </a:xfrm>
            <a:prstGeom prst="rect">
              <a:avLst/>
            </a:prstGeom>
          </p:spPr>
        </p:pic>
        <p:sp>
          <p:nvSpPr>
            <p:cNvPr id="21" name="TextBox 20"/>
            <p:cNvSpPr txBox="1"/>
            <p:nvPr/>
          </p:nvSpPr>
          <p:spPr>
            <a:xfrm>
              <a:off x="5883735" y="4152771"/>
              <a:ext cx="3473738" cy="612988"/>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Support the GLA’s actions and policies, including ULEZ extension</a:t>
              </a: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6460" y="5131983"/>
              <a:ext cx="697730" cy="697730"/>
            </a:xfrm>
            <a:prstGeom prst="rect">
              <a:avLst/>
            </a:prstGeom>
          </p:spPr>
        </p:pic>
        <p:sp>
          <p:nvSpPr>
            <p:cNvPr id="23" name="TextBox 22"/>
            <p:cNvSpPr txBox="1"/>
            <p:nvPr/>
          </p:nvSpPr>
          <p:spPr>
            <a:xfrm>
              <a:off x="5912068" y="5181331"/>
              <a:ext cx="3231932" cy="634020"/>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Maintain air quality as a local public health priority</a:t>
              </a:r>
            </a:p>
          </p:txBody>
        </p:sp>
      </p:grpSp>
    </p:spTree>
    <p:extLst>
      <p:ext uri="{BB962C8B-B14F-4D97-AF65-F5344CB8AC3E}">
        <p14:creationId xmlns:p14="http://schemas.microsoft.com/office/powerpoint/2010/main" val="565949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Since 2017, Southwark has delivered a number of successful projects to reduce emissions and exposure</a:t>
            </a:r>
          </a:p>
        </p:txBody>
      </p:sp>
      <p:sp>
        <p:nvSpPr>
          <p:cNvPr id="4" name="TextBox 3"/>
          <p:cNvSpPr txBox="1"/>
          <p:nvPr/>
        </p:nvSpPr>
        <p:spPr>
          <a:xfrm>
            <a:off x="216614" y="1202357"/>
            <a:ext cx="4403834"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RESPONSE</a:t>
            </a:r>
          </a:p>
        </p:txBody>
      </p:sp>
      <p:sp>
        <p:nvSpPr>
          <p:cNvPr id="5" name="Content Placeholder 4"/>
          <p:cNvSpPr>
            <a:spLocks noGrp="1"/>
          </p:cNvSpPr>
          <p:nvPr>
            <p:ph idx="1"/>
          </p:nvPr>
        </p:nvSpPr>
        <p:spPr>
          <a:xfrm>
            <a:off x="255941" y="1685620"/>
            <a:ext cx="8632419" cy="4990901"/>
          </a:xfrm>
        </p:spPr>
        <p:txBody>
          <a:bodyPr>
            <a:normAutofit lnSpcReduction="10000"/>
          </a:bodyPr>
          <a:lstStyle/>
          <a:p>
            <a:pPr marL="0" indent="0" defTabSz="914400">
              <a:spcBef>
                <a:spcPts val="0"/>
              </a:spcBef>
              <a:buNone/>
            </a:pPr>
            <a:r>
              <a:rPr lang="en-GB" sz="1600" b="1" dirty="0"/>
              <a:t>Whilst the Southwark Environmental Protection Team </a:t>
            </a:r>
            <a:r>
              <a:rPr lang="en-GB" sz="1600" b="1" dirty="0" smtClean="0"/>
              <a:t>continues </a:t>
            </a:r>
            <a:r>
              <a:rPr lang="en-GB" sz="1600" b="1" dirty="0"/>
              <a:t>to improve air quality </a:t>
            </a:r>
            <a:r>
              <a:rPr lang="en-GB" sz="1600" b="1" dirty="0" smtClean="0"/>
              <a:t>monitoring, </a:t>
            </a:r>
            <a:r>
              <a:rPr lang="en-GB" sz="1600" b="1" dirty="0"/>
              <a:t>the 2017-2022 AQAP saw a shift away from just trying to understand the </a:t>
            </a:r>
            <a:r>
              <a:rPr lang="en-GB" sz="1600" b="1" dirty="0" smtClean="0"/>
              <a:t>problem, </a:t>
            </a:r>
            <a:r>
              <a:rPr lang="en-GB" sz="1600" b="1" dirty="0"/>
              <a:t>to taking action </a:t>
            </a:r>
            <a:r>
              <a:rPr lang="en-GB" sz="1600" b="1" dirty="0" smtClean="0"/>
              <a:t>to reduce </a:t>
            </a:r>
            <a:r>
              <a:rPr lang="en-GB" sz="1600" b="1" dirty="0"/>
              <a:t>emissions and people’s exposure. Progress has been made across a number of key areas</a:t>
            </a:r>
            <a:r>
              <a:rPr lang="en-GB" sz="1600" b="1" dirty="0" smtClean="0"/>
              <a:t>:</a:t>
            </a:r>
          </a:p>
          <a:p>
            <a:pPr marL="0" indent="0" defTabSz="914400">
              <a:spcBef>
                <a:spcPts val="0"/>
              </a:spcBef>
              <a:buNone/>
            </a:pPr>
            <a:endParaRPr lang="en-US" sz="900" b="1" dirty="0"/>
          </a:p>
          <a:p>
            <a:pPr defTabSz="914400">
              <a:spcBef>
                <a:spcPts val="0"/>
              </a:spcBef>
              <a:buFont typeface="Wingdings" charset="2"/>
              <a:buChar char="§"/>
            </a:pPr>
            <a:r>
              <a:rPr lang="en-GB" sz="1700" dirty="0">
                <a:solidFill>
                  <a:srgbClr val="CF0072"/>
                </a:solidFill>
              </a:rPr>
              <a:t>Monitoring</a:t>
            </a:r>
            <a:endParaRPr lang="en-US" sz="1700" dirty="0">
              <a:solidFill>
                <a:srgbClr val="CF0072"/>
              </a:solidFill>
            </a:endParaRPr>
          </a:p>
          <a:p>
            <a:pPr lvl="1" defTabSz="914400">
              <a:spcBef>
                <a:spcPts val="0"/>
              </a:spcBef>
              <a:buFont typeface=".AppleSystemUIFont" charset="-120"/>
              <a:buChar char="-"/>
            </a:pPr>
            <a:r>
              <a:rPr lang="en-US" sz="1700" dirty="0"/>
              <a:t>Expanded the reference monitoring station networks from 2 to 6 monitors</a:t>
            </a:r>
            <a:endParaRPr lang="en-GB" sz="1700" dirty="0"/>
          </a:p>
          <a:p>
            <a:pPr defTabSz="914400">
              <a:spcBef>
                <a:spcPts val="0"/>
              </a:spcBef>
              <a:buFont typeface="Wingdings" panose="05000000000000000000" pitchFamily="2" charset="2"/>
              <a:buChar char="§"/>
            </a:pPr>
            <a:r>
              <a:rPr lang="en-GB" sz="1700" dirty="0">
                <a:solidFill>
                  <a:srgbClr val="CF0072"/>
                </a:solidFill>
              </a:rPr>
              <a:t>Air Quality Focus Areas</a:t>
            </a:r>
            <a:endParaRPr lang="en-US" sz="1700" dirty="0">
              <a:solidFill>
                <a:srgbClr val="CF0072"/>
              </a:solidFill>
            </a:endParaRPr>
          </a:p>
          <a:p>
            <a:pPr lvl="1" defTabSz="914400">
              <a:spcBef>
                <a:spcPts val="0"/>
              </a:spcBef>
              <a:buFont typeface=".AppleSystemUIFont" charset="-120"/>
              <a:buChar char="-"/>
            </a:pPr>
            <a:r>
              <a:rPr lang="en-US" sz="1700" dirty="0"/>
              <a:t>Introduced a Low Emission Neighbourhood in Walworth </a:t>
            </a:r>
            <a:endParaRPr lang="en-GB" sz="1700" dirty="0"/>
          </a:p>
          <a:p>
            <a:pPr defTabSz="914400">
              <a:spcBef>
                <a:spcPts val="0"/>
              </a:spcBef>
              <a:buFont typeface="Wingdings" panose="05000000000000000000" pitchFamily="2" charset="2"/>
              <a:buChar char="§"/>
            </a:pPr>
            <a:r>
              <a:rPr lang="en-GB" sz="1700" dirty="0">
                <a:solidFill>
                  <a:srgbClr val="CF0072"/>
                </a:solidFill>
              </a:rPr>
              <a:t>Transport and Highways</a:t>
            </a:r>
          </a:p>
          <a:p>
            <a:pPr lvl="1" defTabSz="914400">
              <a:spcBef>
                <a:spcPts val="0"/>
              </a:spcBef>
              <a:buFont typeface=".AppleSystemUIFont" charset="-120"/>
              <a:buChar char="-"/>
            </a:pPr>
            <a:r>
              <a:rPr lang="en-US" sz="1700" dirty="0"/>
              <a:t>Introduced 11</a:t>
            </a:r>
            <a:r>
              <a:rPr lang="en-US" sz="1700" dirty="0">
                <a:solidFill>
                  <a:srgbClr val="FF0000"/>
                </a:solidFill>
              </a:rPr>
              <a:t> </a:t>
            </a:r>
            <a:r>
              <a:rPr lang="en-US" sz="1700" dirty="0"/>
              <a:t>Low Traffic </a:t>
            </a:r>
            <a:r>
              <a:rPr lang="en-US" sz="1700" dirty="0" err="1"/>
              <a:t>Neighbourhoods</a:t>
            </a:r>
            <a:r>
              <a:rPr lang="en-US" sz="1700" dirty="0"/>
              <a:t> across the borough</a:t>
            </a:r>
          </a:p>
          <a:p>
            <a:pPr lvl="1" defTabSz="914400">
              <a:spcBef>
                <a:spcPts val="0"/>
              </a:spcBef>
              <a:buFont typeface=".AppleSystemUIFont" charset="-120"/>
              <a:buChar char="-"/>
            </a:pPr>
            <a:r>
              <a:rPr lang="en-US" sz="1700" dirty="0"/>
              <a:t>Introduced e</a:t>
            </a:r>
            <a:r>
              <a:rPr lang="en-GB" sz="1700" dirty="0"/>
              <a:t>mission based vehicle parking charges for on street parking and permits</a:t>
            </a:r>
          </a:p>
          <a:p>
            <a:pPr lvl="1" defTabSz="914400">
              <a:spcBef>
                <a:spcPts val="0"/>
              </a:spcBef>
              <a:buFont typeface=".AppleSystemUIFont" charset="-120"/>
              <a:buChar char="-"/>
            </a:pPr>
            <a:r>
              <a:rPr lang="en-GB" sz="1700" dirty="0"/>
              <a:t>Implemented a new Southwark fleet procurement policy that prioritises electric vehicles and </a:t>
            </a:r>
            <a:r>
              <a:rPr lang="en-GB" sz="1700" dirty="0" smtClean="0"/>
              <a:t>ensures </a:t>
            </a:r>
            <a:r>
              <a:rPr lang="en-GB" sz="1700" dirty="0"/>
              <a:t>diesel is a last resort </a:t>
            </a:r>
          </a:p>
          <a:p>
            <a:pPr defTabSz="914400">
              <a:spcBef>
                <a:spcPts val="0"/>
              </a:spcBef>
              <a:buFont typeface="Wingdings" panose="05000000000000000000" pitchFamily="2" charset="2"/>
              <a:buChar char="§"/>
            </a:pPr>
            <a:r>
              <a:rPr lang="en-GB" sz="1700" dirty="0">
                <a:solidFill>
                  <a:srgbClr val="CF0072"/>
                </a:solidFill>
              </a:rPr>
              <a:t>Planning</a:t>
            </a:r>
          </a:p>
          <a:p>
            <a:pPr lvl="1" defTabSz="914400">
              <a:spcBef>
                <a:spcPts val="0"/>
              </a:spcBef>
              <a:buFont typeface=".AppleSystemUIFont" charset="-120"/>
              <a:buChar char="-"/>
            </a:pPr>
            <a:r>
              <a:rPr lang="en-GB" sz="1700" dirty="0"/>
              <a:t>Produced an Air Quality Planning Technical guidance document</a:t>
            </a:r>
          </a:p>
          <a:p>
            <a:pPr defTabSz="914400">
              <a:spcBef>
                <a:spcPts val="0"/>
              </a:spcBef>
              <a:buFont typeface="Wingdings" panose="05000000000000000000" pitchFamily="2" charset="2"/>
              <a:buChar char="§"/>
            </a:pPr>
            <a:r>
              <a:rPr lang="en-GB" sz="1700" dirty="0">
                <a:solidFill>
                  <a:srgbClr val="CF0072"/>
                </a:solidFill>
              </a:rPr>
              <a:t>Schools</a:t>
            </a:r>
          </a:p>
          <a:p>
            <a:pPr lvl="1" defTabSz="914400">
              <a:spcBef>
                <a:spcPts val="0"/>
              </a:spcBef>
              <a:buFont typeface=".AppleSystemUIFont" charset="-120"/>
              <a:buChar char="-"/>
            </a:pPr>
            <a:r>
              <a:rPr lang="en-GB" sz="1700" dirty="0"/>
              <a:t>2 Primary Schools and 3 nurseries in the Borough received a Mayor’s Air Quality Audit</a:t>
            </a:r>
          </a:p>
          <a:p>
            <a:pPr lvl="1" defTabSz="914400">
              <a:spcBef>
                <a:spcPts val="0"/>
              </a:spcBef>
              <a:buFont typeface=".AppleSystemUIFont" charset="-120"/>
              <a:buChar char="-"/>
            </a:pPr>
            <a:r>
              <a:rPr lang="en-GB" sz="1700" dirty="0"/>
              <a:t>Launched Southwark’s own Schools Air Quality Audit programme</a:t>
            </a:r>
          </a:p>
          <a:p>
            <a:pPr lvl="1" defTabSz="914400">
              <a:spcBef>
                <a:spcPts val="0"/>
              </a:spcBef>
              <a:buFont typeface=".AppleSystemUIFont" charset="-120"/>
              <a:buChar char="-"/>
            </a:pPr>
            <a:endParaRPr lang="en-GB" sz="1600" dirty="0"/>
          </a:p>
          <a:p>
            <a:pPr defTabSz="914400">
              <a:spcBef>
                <a:spcPts val="0"/>
              </a:spcBef>
              <a:buFont typeface="Wingdings" panose="05000000000000000000" pitchFamily="2" charset="2"/>
              <a:buChar char="§"/>
            </a:pPr>
            <a:endParaRPr lang="en-GB" sz="1600" dirty="0"/>
          </a:p>
          <a:p>
            <a:pPr marL="0" indent="0" defTabSz="914400">
              <a:spcBef>
                <a:spcPts val="0"/>
              </a:spcBef>
              <a:buNone/>
            </a:pPr>
            <a:endParaRPr lang="en-GB" sz="14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46</a:t>
            </a:fld>
            <a:endParaRPr lang="en-GB"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4283703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There </a:t>
            </a:r>
            <a:r>
              <a:rPr lang="en-GB" sz="2400" dirty="0" smtClean="0">
                <a:solidFill>
                  <a:srgbClr val="0070C0"/>
                </a:solidFill>
              </a:rPr>
              <a:t>are 9 </a:t>
            </a:r>
            <a:r>
              <a:rPr lang="en-GB" sz="2400" dirty="0">
                <a:solidFill>
                  <a:srgbClr val="0070C0"/>
                </a:solidFill>
              </a:rPr>
              <a:t>priorities </a:t>
            </a:r>
            <a:r>
              <a:rPr lang="en-GB" sz="2400" dirty="0" smtClean="0">
                <a:solidFill>
                  <a:srgbClr val="0070C0"/>
                </a:solidFill>
              </a:rPr>
              <a:t>in</a:t>
            </a:r>
            <a:r>
              <a:rPr lang="en-GB" sz="2400" dirty="0" smtClean="0">
                <a:solidFill>
                  <a:srgbClr val="0070C0"/>
                </a:solidFill>
              </a:rPr>
              <a:t> </a:t>
            </a:r>
            <a:r>
              <a:rPr lang="en-GB" sz="2400" dirty="0">
                <a:solidFill>
                  <a:srgbClr val="0070C0"/>
                </a:solidFill>
              </a:rPr>
              <a:t>Southwark’s Air Quality Action Plan 2023-2027</a:t>
            </a:r>
          </a:p>
        </p:txBody>
      </p:sp>
      <p:sp>
        <p:nvSpPr>
          <p:cNvPr id="4" name="TextBox 3"/>
          <p:cNvSpPr txBox="1"/>
          <p:nvPr/>
        </p:nvSpPr>
        <p:spPr>
          <a:xfrm>
            <a:off x="216613" y="1202357"/>
            <a:ext cx="8463131"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RESPONSE: </a:t>
            </a:r>
            <a:r>
              <a:rPr lang="en-GB" b="1" dirty="0" smtClean="0">
                <a:solidFill>
                  <a:schemeClr val="bg1">
                    <a:lumMod val="50000"/>
                  </a:schemeClr>
                </a:solidFill>
                <a:latin typeface="Arial" charset="0"/>
                <a:ea typeface="Arial" charset="0"/>
                <a:cs typeface="Arial" charset="0"/>
              </a:rPr>
              <a:t>PRIORITIES </a:t>
            </a:r>
            <a:r>
              <a:rPr lang="en-GB" b="1" dirty="0">
                <a:solidFill>
                  <a:schemeClr val="bg1">
                    <a:lumMod val="50000"/>
                  </a:schemeClr>
                </a:solidFill>
                <a:latin typeface="Arial" charset="0"/>
                <a:ea typeface="Arial" charset="0"/>
                <a:cs typeface="Arial" charset="0"/>
              </a:rPr>
              <a:t>FOR THE NEW ACTION PLAN </a:t>
            </a:r>
          </a:p>
        </p:txBody>
      </p:sp>
      <p:sp>
        <p:nvSpPr>
          <p:cNvPr id="5" name="Content Placeholder 4"/>
          <p:cNvSpPr>
            <a:spLocks noGrp="1"/>
          </p:cNvSpPr>
          <p:nvPr>
            <p:ph idx="1"/>
          </p:nvPr>
        </p:nvSpPr>
        <p:spPr>
          <a:xfrm>
            <a:off x="251624" y="1644139"/>
            <a:ext cx="8229600" cy="4500000"/>
          </a:xfrm>
        </p:spPr>
        <p:txBody>
          <a:bodyPr>
            <a:normAutofit/>
          </a:bodyPr>
          <a:lstStyle/>
          <a:p>
            <a:pPr marL="0" indent="0" defTabSz="914400">
              <a:spcBef>
                <a:spcPts val="0"/>
              </a:spcBef>
              <a:spcAft>
                <a:spcPts val="600"/>
              </a:spcAft>
              <a:buNone/>
            </a:pPr>
            <a:r>
              <a:rPr lang="en-GB" sz="1600" b="1" dirty="0"/>
              <a:t>Southwark’s Environmental Protection Team </a:t>
            </a:r>
            <a:r>
              <a:rPr lang="en-GB" sz="1600" b="1" dirty="0" smtClean="0"/>
              <a:t>have been</a:t>
            </a:r>
            <a:r>
              <a:rPr lang="en-GB" sz="1600" b="1" dirty="0" smtClean="0"/>
              <a:t> </a:t>
            </a:r>
            <a:r>
              <a:rPr lang="en-GB" sz="1600" b="1" dirty="0"/>
              <a:t>developing Southwark’s new Air Quality Action Plan 2023-2027. There are </a:t>
            </a:r>
            <a:r>
              <a:rPr lang="en-GB" sz="1600" b="1" dirty="0" smtClean="0"/>
              <a:t>9 </a:t>
            </a:r>
            <a:r>
              <a:rPr lang="en-GB" sz="1600" b="1" dirty="0"/>
              <a:t>draft </a:t>
            </a:r>
            <a:r>
              <a:rPr lang="en-GB" sz="1600" b="1" dirty="0" smtClean="0"/>
              <a:t>priorities:</a:t>
            </a:r>
            <a:endParaRPr lang="en-GB" sz="1600" b="1" dirty="0"/>
          </a:p>
          <a:p>
            <a:pPr marL="0" indent="0" defTabSz="914400">
              <a:spcBef>
                <a:spcPts val="0"/>
              </a:spcBef>
              <a:spcAft>
                <a:spcPts val="600"/>
              </a:spcAft>
              <a:buNone/>
            </a:pPr>
            <a:endParaRPr lang="en-GB"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47</a:t>
            </a:fld>
            <a:endParaRPr lang="en-GB" sz="1000" dirty="0">
              <a:solidFill>
                <a:prstClr val="white">
                  <a:lumMod val="50000"/>
                </a:prstClr>
              </a:solidFill>
              <a:latin typeface="Arial" charset="0"/>
              <a:cs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64" y="2533751"/>
            <a:ext cx="782700" cy="782700"/>
          </a:xfrm>
          <a:prstGeom prst="rect">
            <a:avLst/>
          </a:prstGeom>
        </p:spPr>
      </p:pic>
      <p:sp>
        <p:nvSpPr>
          <p:cNvPr id="7" name="TextBox 6"/>
          <p:cNvSpPr txBox="1"/>
          <p:nvPr/>
        </p:nvSpPr>
        <p:spPr>
          <a:xfrm>
            <a:off x="1273468" y="2506046"/>
            <a:ext cx="2577368" cy="618824"/>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Monitoring and other core statutory duties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64" y="3438061"/>
            <a:ext cx="790561" cy="790561"/>
          </a:xfrm>
          <a:prstGeom prst="rect">
            <a:avLst/>
          </a:prstGeom>
        </p:spPr>
      </p:pic>
      <p:sp>
        <p:nvSpPr>
          <p:cNvPr id="9" name="TextBox 8"/>
          <p:cNvSpPr txBox="1"/>
          <p:nvPr/>
        </p:nvSpPr>
        <p:spPr>
          <a:xfrm>
            <a:off x="1281329" y="3496224"/>
            <a:ext cx="2779394" cy="634020"/>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Emissions from developments and buildings</a:t>
            </a:r>
            <a:endParaRPr lang="en-GB" dirty="0"/>
          </a:p>
        </p:txBody>
      </p:sp>
      <p:sp>
        <p:nvSpPr>
          <p:cNvPr id="11" name="TextBox 10"/>
          <p:cNvSpPr txBox="1"/>
          <p:nvPr/>
        </p:nvSpPr>
        <p:spPr>
          <a:xfrm>
            <a:off x="86260" y="6274775"/>
            <a:ext cx="6581423"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Southwark Council. 2022. Draft Air Quality Strategy &amp; Action Plan.</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Icons from photo3idea_studio, </a:t>
            </a:r>
            <a:r>
              <a:rPr lang="en-GB" sz="900" dirty="0" err="1">
                <a:solidFill>
                  <a:schemeClr val="bg1">
                    <a:lumMod val="50000"/>
                  </a:schemeClr>
                </a:solidFill>
                <a:latin typeface="Arial" charset="0"/>
                <a:ea typeface="Arial" charset="0"/>
                <a:cs typeface="Arial" charset="0"/>
              </a:rPr>
              <a:t>smalllikeart</a:t>
            </a:r>
            <a:r>
              <a:rPr lang="en-GB" sz="900" dirty="0">
                <a:solidFill>
                  <a:schemeClr val="bg1">
                    <a:lumMod val="50000"/>
                  </a:schemeClr>
                </a:solidFill>
                <a:latin typeface="Arial" charset="0"/>
                <a:ea typeface="Arial" charset="0"/>
                <a:cs typeface="Arial" charset="0"/>
              </a:rPr>
              <a:t>, </a:t>
            </a:r>
            <a:r>
              <a:rPr lang="en-GB" sz="900" dirty="0" err="1">
                <a:solidFill>
                  <a:schemeClr val="bg1">
                    <a:lumMod val="50000"/>
                  </a:schemeClr>
                </a:solidFill>
                <a:latin typeface="Arial" charset="0"/>
                <a:ea typeface="Arial" charset="0"/>
                <a:cs typeface="Arial" charset="0"/>
              </a:rPr>
              <a:t>Freepik</a:t>
            </a:r>
            <a:r>
              <a:rPr lang="en-GB" sz="900" dirty="0">
                <a:solidFill>
                  <a:schemeClr val="bg1">
                    <a:lumMod val="50000"/>
                  </a:schemeClr>
                </a:solidFill>
                <a:latin typeface="Arial" charset="0"/>
                <a:ea typeface="Arial" charset="0"/>
                <a:cs typeface="Arial" charset="0"/>
              </a:rPr>
              <a:t>, itim2120, </a:t>
            </a:r>
            <a:r>
              <a:rPr lang="en-GB" sz="900" dirty="0" err="1">
                <a:solidFill>
                  <a:schemeClr val="bg1">
                    <a:lumMod val="50000"/>
                  </a:schemeClr>
                </a:solidFill>
                <a:latin typeface="Arial" charset="0"/>
                <a:ea typeface="Arial" charset="0"/>
                <a:cs typeface="Arial" charset="0"/>
              </a:rPr>
              <a:t>Smashicons</a:t>
            </a:r>
            <a:r>
              <a:rPr lang="en-GB" sz="900" dirty="0">
                <a:solidFill>
                  <a:schemeClr val="bg1">
                    <a:lumMod val="50000"/>
                  </a:schemeClr>
                </a:solidFill>
                <a:latin typeface="Arial" charset="0"/>
                <a:ea typeface="Arial" charset="0"/>
                <a:cs typeface="Arial" charset="0"/>
              </a:rPr>
              <a:t>, and </a:t>
            </a:r>
            <a:r>
              <a:rPr lang="en-GB" sz="900" dirty="0" err="1">
                <a:solidFill>
                  <a:schemeClr val="bg1">
                    <a:lumMod val="50000"/>
                  </a:schemeClr>
                </a:solidFill>
                <a:latin typeface="Arial" charset="0"/>
                <a:ea typeface="Arial" charset="0"/>
                <a:cs typeface="Arial" charset="0"/>
              </a:rPr>
              <a:t>Smartline</a:t>
            </a:r>
            <a:endParaRPr lang="en-GB" sz="900" dirty="0">
              <a:solidFill>
                <a:schemeClr val="bg1">
                  <a:lumMod val="50000"/>
                </a:schemeClr>
              </a:solidFill>
              <a:latin typeface="Arial" charset="0"/>
              <a:ea typeface="Arial" charset="0"/>
              <a:cs typeface="Arial"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64" y="4378280"/>
            <a:ext cx="723445" cy="723445"/>
          </a:xfrm>
          <a:prstGeom prst="rect">
            <a:avLst/>
          </a:prstGeom>
        </p:spPr>
      </p:pic>
      <p:sp>
        <p:nvSpPr>
          <p:cNvPr id="12" name="TextBox 11"/>
          <p:cNvSpPr txBox="1"/>
          <p:nvPr/>
        </p:nvSpPr>
        <p:spPr>
          <a:xfrm>
            <a:off x="1281329" y="4395287"/>
            <a:ext cx="2779394" cy="634020"/>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Public health and awareness raising </a:t>
            </a:r>
            <a:endParaRPr lang="en-GB"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258" y="2379182"/>
            <a:ext cx="780192" cy="78019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241" y="5209875"/>
            <a:ext cx="809689" cy="809689"/>
          </a:xfrm>
          <a:prstGeom prst="rect">
            <a:avLst/>
          </a:prstGeom>
        </p:spPr>
      </p:pic>
      <p:sp>
        <p:nvSpPr>
          <p:cNvPr id="16" name="TextBox 15"/>
          <p:cNvSpPr txBox="1"/>
          <p:nvPr/>
        </p:nvSpPr>
        <p:spPr>
          <a:xfrm>
            <a:off x="1300788" y="5315904"/>
            <a:ext cx="2779394" cy="634020"/>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Delivery servicing and freight </a:t>
            </a:r>
            <a:endParaRPr lang="en-GB" dirty="0"/>
          </a:p>
        </p:txBody>
      </p:sp>
      <p:sp>
        <p:nvSpPr>
          <p:cNvPr id="17" name="TextBox 16"/>
          <p:cNvSpPr txBox="1"/>
          <p:nvPr/>
        </p:nvSpPr>
        <p:spPr>
          <a:xfrm>
            <a:off x="5746868" y="2512674"/>
            <a:ext cx="2779394" cy="347980"/>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Borough fleet</a:t>
            </a:r>
            <a:endParaRPr lang="en-GB" dirty="0"/>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8145" y="3326764"/>
            <a:ext cx="620418" cy="620418"/>
          </a:xfrm>
          <a:prstGeom prst="rect">
            <a:avLst/>
          </a:prstGeom>
        </p:spPr>
      </p:pic>
      <p:sp>
        <p:nvSpPr>
          <p:cNvPr id="19" name="TextBox 18"/>
          <p:cNvSpPr txBox="1"/>
          <p:nvPr/>
        </p:nvSpPr>
        <p:spPr>
          <a:xfrm>
            <a:off x="5745855" y="3430894"/>
            <a:ext cx="2779394" cy="347980"/>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Localised solutions</a:t>
            </a:r>
            <a:endParaRPr lang="en-GB" dirty="0"/>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4980" y="4031848"/>
            <a:ext cx="886748" cy="886748"/>
          </a:xfrm>
          <a:prstGeom prst="rect">
            <a:avLst/>
          </a:prstGeom>
        </p:spPr>
      </p:pic>
      <p:sp>
        <p:nvSpPr>
          <p:cNvPr id="21" name="TextBox 20"/>
          <p:cNvSpPr txBox="1"/>
          <p:nvPr/>
        </p:nvSpPr>
        <p:spPr>
          <a:xfrm>
            <a:off x="5746868" y="4258118"/>
            <a:ext cx="2779394" cy="347980"/>
          </a:xfrm>
          <a:prstGeom prst="rect">
            <a:avLst/>
          </a:prstGeom>
          <a:noFill/>
        </p:spPr>
        <p:txBody>
          <a:bodyPr wrap="square" rtlCol="0">
            <a:spAutoFit/>
          </a:bodyPr>
          <a:lstStyle/>
          <a:p>
            <a:pPr lvl="0" defTabSz="914400">
              <a:lnSpc>
                <a:spcPct val="110000"/>
              </a:lnSpc>
              <a:spcAft>
                <a:spcPts val="1200"/>
              </a:spcAft>
            </a:pPr>
            <a:r>
              <a:rPr lang="en-GB" sz="1600" dirty="0">
                <a:solidFill>
                  <a:prstClr val="black"/>
                </a:solidFill>
                <a:latin typeface="Arial"/>
                <a:cs typeface="Arial"/>
              </a:rPr>
              <a:t>Cleaner transport</a:t>
            </a:r>
            <a:endParaRPr lang="en-GB" dirty="0"/>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8918" y="5640876"/>
            <a:ext cx="749532" cy="749532"/>
          </a:xfrm>
          <a:prstGeom prst="rect">
            <a:avLst/>
          </a:prstGeom>
        </p:spPr>
      </p:pic>
      <p:sp>
        <p:nvSpPr>
          <p:cNvPr id="23" name="TextBox 22"/>
          <p:cNvSpPr txBox="1"/>
          <p:nvPr/>
        </p:nvSpPr>
        <p:spPr>
          <a:xfrm>
            <a:off x="5768447" y="5104970"/>
            <a:ext cx="2779394" cy="347980"/>
          </a:xfrm>
          <a:prstGeom prst="rect">
            <a:avLst/>
          </a:prstGeom>
          <a:noFill/>
        </p:spPr>
        <p:txBody>
          <a:bodyPr wrap="square" rtlCol="0">
            <a:spAutoFit/>
          </a:bodyPr>
          <a:lstStyle/>
          <a:p>
            <a:pPr lvl="0" defTabSz="914400">
              <a:lnSpc>
                <a:spcPct val="110000"/>
              </a:lnSpc>
              <a:spcAft>
                <a:spcPts val="1200"/>
              </a:spcAft>
            </a:pPr>
            <a:r>
              <a:rPr lang="en-GB" sz="1600" dirty="0" smtClean="0">
                <a:solidFill>
                  <a:prstClr val="black"/>
                </a:solidFill>
                <a:latin typeface="Arial"/>
                <a:cs typeface="Arial"/>
              </a:rPr>
              <a:t>Schools and communities</a:t>
            </a:r>
            <a:endParaRPr lang="en-GB" dirty="0"/>
          </a:p>
        </p:txBody>
      </p:sp>
      <p:sp>
        <p:nvSpPr>
          <p:cNvPr id="24" name="TextBox 23"/>
          <p:cNvSpPr txBox="1"/>
          <p:nvPr/>
        </p:nvSpPr>
        <p:spPr>
          <a:xfrm>
            <a:off x="5768447" y="5902345"/>
            <a:ext cx="2779394" cy="347980"/>
          </a:xfrm>
          <a:prstGeom prst="rect">
            <a:avLst/>
          </a:prstGeom>
          <a:noFill/>
        </p:spPr>
        <p:txBody>
          <a:bodyPr wrap="square" rtlCol="0">
            <a:spAutoFit/>
          </a:bodyPr>
          <a:lstStyle/>
          <a:p>
            <a:pPr lvl="0" defTabSz="914400">
              <a:lnSpc>
                <a:spcPct val="110000"/>
              </a:lnSpc>
              <a:spcAft>
                <a:spcPts val="1200"/>
              </a:spcAft>
            </a:pPr>
            <a:r>
              <a:rPr lang="en-GB" sz="1600" dirty="0" smtClean="0">
                <a:solidFill>
                  <a:prstClr val="black"/>
                </a:solidFill>
                <a:latin typeface="Arial"/>
                <a:cs typeface="Arial"/>
              </a:rPr>
              <a:t>Lobbying</a:t>
            </a:r>
            <a:endParaRPr lang="en-GB" dirty="0"/>
          </a:p>
        </p:txBody>
      </p:sp>
      <p:pic>
        <p:nvPicPr>
          <p:cNvPr id="25" name="Picture 3" descr="H:\Downloads\crowd-of-users.png"/>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4651" y="4898605"/>
            <a:ext cx="723799" cy="72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8389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Impact on Urban Health, a local place-based foundation, are also focused on the health impacts of air pollution</a:t>
            </a:r>
          </a:p>
        </p:txBody>
      </p:sp>
      <p:sp>
        <p:nvSpPr>
          <p:cNvPr id="4" name="TextBox 3"/>
          <p:cNvSpPr txBox="1"/>
          <p:nvPr/>
        </p:nvSpPr>
        <p:spPr>
          <a:xfrm>
            <a:off x="212296" y="1202357"/>
            <a:ext cx="8532476"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THE LOCAL RESPONSE: IMPACT ON URBAN HEALTH</a:t>
            </a:r>
          </a:p>
        </p:txBody>
      </p:sp>
      <p:sp>
        <p:nvSpPr>
          <p:cNvPr id="5" name="Content Placeholder 4"/>
          <p:cNvSpPr>
            <a:spLocks noGrp="1"/>
          </p:cNvSpPr>
          <p:nvPr>
            <p:ph idx="1"/>
          </p:nvPr>
        </p:nvSpPr>
        <p:spPr>
          <a:xfrm>
            <a:off x="255942" y="1641541"/>
            <a:ext cx="8229600" cy="4500000"/>
          </a:xfrm>
        </p:spPr>
        <p:txBody>
          <a:bodyPr>
            <a:normAutofit/>
          </a:bodyPr>
          <a:lstStyle/>
          <a:p>
            <a:pPr marL="0" indent="0" defTabSz="914400">
              <a:lnSpc>
                <a:spcPct val="110000"/>
              </a:lnSpc>
              <a:spcBef>
                <a:spcPts val="0"/>
              </a:spcBef>
              <a:spcAft>
                <a:spcPts val="600"/>
              </a:spcAft>
              <a:buNone/>
            </a:pPr>
            <a:r>
              <a:rPr lang="en-GB" sz="1600" b="1" dirty="0"/>
              <a:t>Impact on Urban Health (part of Guy’s and St Thomas’ Foundation) are a local place-based foundation in Lambeth and Southwark that aims to tackle the most complex health issues that impact inner urban areas. One of their programmes of work is the Health Effects of Air Pollution (HEAP). </a:t>
            </a:r>
          </a:p>
          <a:p>
            <a:pPr defTabSz="914400">
              <a:lnSpc>
                <a:spcPct val="110000"/>
              </a:lnSpc>
              <a:spcBef>
                <a:spcPts val="0"/>
              </a:spcBef>
              <a:spcAft>
                <a:spcPts val="600"/>
              </a:spcAft>
              <a:buFont typeface="Wingdings" panose="05000000000000000000" pitchFamily="2" charset="2"/>
              <a:buChar char="§"/>
            </a:pPr>
            <a:r>
              <a:rPr lang="en-GB" sz="1600" dirty="0"/>
              <a:t>The HEAP programme aims to address the impact of poor air quality on the heath of those deemed most vulnerable, including children, older people and people with heart and lung conditions.</a:t>
            </a:r>
          </a:p>
          <a:p>
            <a:pPr defTabSz="914400">
              <a:lnSpc>
                <a:spcPct val="110000"/>
              </a:lnSpc>
              <a:spcBef>
                <a:spcPts val="0"/>
              </a:spcBef>
              <a:spcAft>
                <a:spcPts val="600"/>
              </a:spcAft>
              <a:buFont typeface="Wingdings" panose="05000000000000000000" pitchFamily="2" charset="2"/>
              <a:buChar char="§"/>
            </a:pPr>
            <a:r>
              <a:rPr lang="en-GB" sz="1600" dirty="0"/>
              <a:t>The programme has three core strands where they aim to have an impact locally:</a:t>
            </a:r>
          </a:p>
          <a:p>
            <a:pPr lvl="1" defTabSz="914400">
              <a:lnSpc>
                <a:spcPct val="110000"/>
              </a:lnSpc>
              <a:spcBef>
                <a:spcPts val="0"/>
              </a:spcBef>
              <a:spcAft>
                <a:spcPts val="600"/>
              </a:spcAft>
              <a:buFont typeface="Wingdings" panose="05000000000000000000" pitchFamily="2" charset="2"/>
              <a:buChar char="§"/>
            </a:pPr>
            <a:r>
              <a:rPr lang="en-GB" sz="1600" b="1" dirty="0">
                <a:solidFill>
                  <a:srgbClr val="CF0072"/>
                </a:solidFill>
              </a:rPr>
              <a:t>Engaging and amplifying the voices of people who are most impacted</a:t>
            </a:r>
          </a:p>
          <a:p>
            <a:pPr lvl="1" defTabSz="914400">
              <a:lnSpc>
                <a:spcPct val="110000"/>
              </a:lnSpc>
              <a:spcBef>
                <a:spcPts val="0"/>
              </a:spcBef>
              <a:spcAft>
                <a:spcPts val="600"/>
              </a:spcAft>
              <a:buFont typeface="Wingdings" panose="05000000000000000000" pitchFamily="2" charset="2"/>
              <a:buChar char="§"/>
            </a:pPr>
            <a:r>
              <a:rPr lang="en-GB" sz="1600" b="1" dirty="0">
                <a:solidFill>
                  <a:srgbClr val="00C0B5"/>
                </a:solidFill>
              </a:rPr>
              <a:t>Reducing people’s exposure to air pollution in the environments where they spend most of their time</a:t>
            </a:r>
          </a:p>
          <a:p>
            <a:pPr lvl="1" defTabSz="914400">
              <a:lnSpc>
                <a:spcPct val="110000"/>
              </a:lnSpc>
              <a:spcBef>
                <a:spcPts val="0"/>
              </a:spcBef>
              <a:spcAft>
                <a:spcPts val="600"/>
              </a:spcAft>
              <a:buFont typeface="Wingdings" panose="05000000000000000000" pitchFamily="2" charset="2"/>
              <a:buChar char="§"/>
            </a:pPr>
            <a:r>
              <a:rPr lang="en-GB" sz="1600" b="1" dirty="0">
                <a:solidFill>
                  <a:srgbClr val="7F7F7F"/>
                </a:solidFill>
              </a:rPr>
              <a:t>Working with businesses to find equitable solutions to reducing emissions </a:t>
            </a:r>
            <a:endParaRPr lang="en-US" sz="1600" b="1" dirty="0">
              <a:solidFill>
                <a:srgbClr val="7F7F7F"/>
              </a:solidFill>
            </a:endParaRPr>
          </a:p>
          <a:p>
            <a:pPr lvl="1" defTabSz="914400">
              <a:lnSpc>
                <a:spcPct val="110000"/>
              </a:lnSpc>
              <a:spcBef>
                <a:spcPts val="0"/>
              </a:spcBef>
              <a:spcAft>
                <a:spcPts val="600"/>
              </a:spcAft>
              <a:buFont typeface=".AppleSystemUIFont" charset="-120"/>
              <a:buChar char="-"/>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48</a:t>
            </a:fld>
            <a:endParaRPr lang="en-US" sz="1000" dirty="0">
              <a:solidFill>
                <a:prstClr val="white">
                  <a:lumMod val="50000"/>
                </a:prstClr>
              </a:solidFill>
              <a:latin typeface="Arial" charset="0"/>
              <a:cs typeface="Arial" charset="0"/>
            </a:endParaRPr>
          </a:p>
        </p:txBody>
      </p:sp>
      <p:sp>
        <p:nvSpPr>
          <p:cNvPr id="7" name="TextBox 6">
            <a:extLst>
              <a:ext uri="{FF2B5EF4-FFF2-40B4-BE49-F238E27FC236}">
                <a16:creationId xmlns:a16="http://schemas.microsoft.com/office/drawing/2014/main" id="{E8EF7E46-9626-430D-8686-F379FC306BFB}"/>
              </a:ext>
            </a:extLst>
          </p:cNvPr>
          <p:cNvSpPr txBox="1"/>
          <p:nvPr/>
        </p:nvSpPr>
        <p:spPr>
          <a:xfrm>
            <a:off x="86260" y="6274775"/>
            <a:ext cx="6581423" cy="507831"/>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Impact on Urban Health. 2022. </a:t>
            </a:r>
            <a:r>
              <a:rPr lang="en-GB" sz="900" dirty="0">
                <a:solidFill>
                  <a:schemeClr val="bg1">
                    <a:lumMod val="50000"/>
                  </a:schemeClr>
                </a:solidFill>
                <a:latin typeface="Arial" charset="0"/>
                <a:ea typeface="Arial" charset="0"/>
                <a:cs typeface="Arial" charset="0"/>
                <a:hlinkClick r:id="rId2"/>
              </a:rPr>
              <a:t>About Us</a:t>
            </a:r>
            <a:r>
              <a:rPr lang="en-GB" sz="900" dirty="0">
                <a:solidFill>
                  <a:schemeClr val="bg1">
                    <a:lumMod val="50000"/>
                  </a:schemeClr>
                </a:solidFill>
                <a:latin typeface="Arial" charset="0"/>
                <a:ea typeface="Arial" charset="0"/>
                <a:cs typeface="Arial" charset="0"/>
              </a:rPr>
              <a:t>.</a:t>
            </a:r>
          </a:p>
          <a:p>
            <a:pPr marL="228600" indent="-228600">
              <a:buFont typeface="+mj-lt"/>
              <a:buAutoNum type="arabicPeriod"/>
            </a:pPr>
            <a:r>
              <a:rPr lang="en-GB" sz="900" dirty="0">
                <a:solidFill>
                  <a:schemeClr val="bg1">
                    <a:lumMod val="50000"/>
                  </a:schemeClr>
                </a:solidFill>
                <a:latin typeface="Arial" charset="0"/>
                <a:ea typeface="Arial" charset="0"/>
                <a:cs typeface="Arial" charset="0"/>
              </a:rPr>
              <a:t>Impact on Urban Health. 2022. </a:t>
            </a:r>
            <a:r>
              <a:rPr lang="en-GB" sz="900" dirty="0">
                <a:solidFill>
                  <a:schemeClr val="bg1">
                    <a:lumMod val="50000"/>
                  </a:schemeClr>
                </a:solidFill>
                <a:latin typeface="Arial" charset="0"/>
                <a:ea typeface="Arial" charset="0"/>
                <a:cs typeface="Arial" charset="0"/>
                <a:hlinkClick r:id="rId3"/>
              </a:rPr>
              <a:t>Health effects of air pollution</a:t>
            </a:r>
            <a:r>
              <a:rPr lang="en-GB" sz="900" dirty="0">
                <a:solidFill>
                  <a:schemeClr val="bg1">
                    <a:lumMod val="50000"/>
                  </a:schemeClr>
                </a:solidFill>
                <a:latin typeface="Arial" charset="0"/>
                <a:ea typeface="Arial" charset="0"/>
                <a:cs typeface="Arial" charset="0"/>
              </a:rPr>
              <a:t>. </a:t>
            </a:r>
          </a:p>
        </p:txBody>
      </p:sp>
    </p:spTree>
    <p:extLst>
      <p:ext uri="{BB962C8B-B14F-4D97-AF65-F5344CB8AC3E}">
        <p14:creationId xmlns:p14="http://schemas.microsoft.com/office/powerpoint/2010/main" val="782969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718347"/>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marL="0" indent="0" defTabSz="914400">
              <a:spcBef>
                <a:spcPts val="0"/>
              </a:spcBef>
              <a:buNone/>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marL="0" indent="0" defTabSz="914400">
              <a:spcBef>
                <a:spcPts val="0"/>
              </a:spcBef>
              <a:buNone/>
            </a:pPr>
            <a:endParaRPr lang="en-US" sz="1800" b="1" dirty="0"/>
          </a:p>
          <a:p>
            <a:pPr marL="0" indent="0" defTabSz="914400">
              <a:spcBef>
                <a:spcPts val="0"/>
              </a:spcBef>
              <a:buNone/>
            </a:pPr>
            <a:r>
              <a:rPr lang="en-US" sz="1800" b="1" dirty="0"/>
              <a:t>Appendix</a:t>
            </a:r>
          </a:p>
          <a:p>
            <a:pPr marL="0" indent="0" defTabSz="914400">
              <a:spcBef>
                <a:spcPts val="0"/>
              </a:spcBef>
              <a:buNone/>
            </a:pPr>
            <a:endParaRPr lang="en-US" sz="1800" b="1" dirty="0"/>
          </a:p>
          <a:p>
            <a:pPr defTabSz="914400">
              <a:spcBef>
                <a:spcPts val="0"/>
              </a:spcBef>
              <a:buFont typeface="Wingdings" panose="05000000000000000000" pitchFamily="2" charset="2"/>
              <a:buChar char="§"/>
            </a:pPr>
            <a:endParaRPr lang="en-US" sz="1800" dirty="0"/>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49</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3972770"/>
            <a:ext cx="8325292" cy="491075"/>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754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279075"/>
          </a:xfrm>
        </p:spPr>
        <p:txBody>
          <a:bodyPr>
            <a:normAutofit/>
          </a:bodyPr>
          <a:lstStyle/>
          <a:p>
            <a:pPr marL="0" indent="0" defTabSz="914400">
              <a:spcBef>
                <a:spcPts val="0"/>
              </a:spcBef>
              <a:buNone/>
            </a:pPr>
            <a:r>
              <a:rPr lang="en-GB" sz="1800" b="1" dirty="0"/>
              <a:t>Introduction</a:t>
            </a:r>
            <a:endParaRPr lang="en-GB" sz="1800" dirty="0"/>
          </a:p>
          <a:p>
            <a:pPr marL="0" indent="0" defTabSz="914400">
              <a:spcBef>
                <a:spcPts val="0"/>
              </a:spcBef>
              <a:buNone/>
            </a:pPr>
            <a:endParaRPr lang="en-GB" sz="1800" b="1" dirty="0"/>
          </a:p>
          <a:p>
            <a:pPr marL="0" indent="0" defTabSz="914400">
              <a:spcBef>
                <a:spcPts val="0"/>
              </a:spcBef>
              <a:buNone/>
            </a:pPr>
            <a:r>
              <a:rPr lang="en-GB" sz="1800" b="1" dirty="0"/>
              <a:t>Policy Context</a:t>
            </a:r>
          </a:p>
          <a:p>
            <a:pPr defTabSz="914400">
              <a:spcBef>
                <a:spcPts val="0"/>
              </a:spcBef>
              <a:buFont typeface="Courier New" panose="02070309020205020404" pitchFamily="49" charset="0"/>
              <a:buChar char="o"/>
            </a:pPr>
            <a:endParaRPr lang="en-GB" sz="1800" dirty="0"/>
          </a:p>
          <a:p>
            <a:pPr marL="0" indent="0" defTabSz="914400">
              <a:spcBef>
                <a:spcPts val="0"/>
              </a:spcBef>
              <a:buNone/>
            </a:pPr>
            <a:r>
              <a:rPr lang="en-GB" sz="1800" b="1" dirty="0"/>
              <a:t>The Local Picture</a:t>
            </a:r>
          </a:p>
          <a:p>
            <a:pPr defTabSz="914400">
              <a:spcBef>
                <a:spcPts val="0"/>
              </a:spcBef>
              <a:buFont typeface="Wingdings" panose="05000000000000000000" pitchFamily="2" charset="2"/>
              <a:buChar char="§"/>
            </a:pPr>
            <a:endParaRPr lang="en-GB" sz="1800" dirty="0"/>
          </a:p>
          <a:p>
            <a:pPr marL="0" indent="0" defTabSz="914400">
              <a:spcBef>
                <a:spcPts val="0"/>
              </a:spcBef>
              <a:buNone/>
            </a:pPr>
            <a:r>
              <a:rPr lang="en-GB" sz="1800" b="1" dirty="0"/>
              <a:t>The Local Response</a:t>
            </a:r>
          </a:p>
          <a:p>
            <a:pPr marL="0" indent="0" defTabSz="914400">
              <a:spcBef>
                <a:spcPts val="0"/>
              </a:spcBef>
              <a:buNone/>
            </a:pPr>
            <a:endParaRPr lang="en-GB" sz="1800" dirty="0"/>
          </a:p>
          <a:p>
            <a:pPr marL="0" indent="0" defTabSz="914400">
              <a:spcBef>
                <a:spcPts val="0"/>
              </a:spcBef>
              <a:buNone/>
            </a:pPr>
            <a:r>
              <a:rPr lang="en-GB" sz="1800" b="1" dirty="0"/>
              <a:t>Community &amp; Stakeholder Views</a:t>
            </a:r>
          </a:p>
          <a:p>
            <a:pPr defTabSz="914400">
              <a:spcBef>
                <a:spcPts val="0"/>
              </a:spcBef>
              <a:buFont typeface="Wingdings" panose="05000000000000000000" pitchFamily="2" charset="2"/>
              <a:buChar char="§"/>
            </a:pPr>
            <a:endParaRPr lang="en-GB" sz="1800" dirty="0"/>
          </a:p>
          <a:p>
            <a:pPr marL="0" indent="0" defTabSz="914400">
              <a:spcBef>
                <a:spcPts val="0"/>
              </a:spcBef>
              <a:buNone/>
            </a:pPr>
            <a:r>
              <a:rPr lang="en-GB" sz="1800" b="1" dirty="0"/>
              <a:t>Summary &amp; Key Findings</a:t>
            </a:r>
          </a:p>
          <a:p>
            <a:pPr defTabSz="914400">
              <a:spcBef>
                <a:spcPts val="0"/>
              </a:spcBef>
              <a:buFont typeface="Wingdings" panose="05000000000000000000" pitchFamily="2" charset="2"/>
              <a:buChar char="§"/>
            </a:pPr>
            <a:endParaRPr lang="en-GB" sz="1800" dirty="0"/>
          </a:p>
          <a:p>
            <a:pPr marL="0" indent="0" defTabSz="914400">
              <a:spcBef>
                <a:spcPts val="0"/>
              </a:spcBef>
              <a:buNone/>
            </a:pPr>
            <a:r>
              <a:rPr lang="en-US" sz="1800" b="1" dirty="0"/>
              <a:t>Recommendations</a:t>
            </a:r>
          </a:p>
          <a:p>
            <a:pPr marL="0" indent="0" defTabSz="914400">
              <a:spcBef>
                <a:spcPts val="0"/>
              </a:spcBef>
              <a:buNone/>
            </a:pPr>
            <a:endParaRPr lang="en-US" sz="1800" b="1" dirty="0"/>
          </a:p>
          <a:p>
            <a:pPr marL="0" indent="0" defTabSz="914400">
              <a:spcBef>
                <a:spcPts val="0"/>
              </a:spcBef>
              <a:buNone/>
            </a:pPr>
            <a:r>
              <a:rPr lang="en-US" sz="1800" b="1" dirty="0"/>
              <a:t>Appendix</a:t>
            </a:r>
          </a:p>
          <a:p>
            <a:pPr marL="0" indent="0" defTabSz="914400">
              <a:spcBef>
                <a:spcPts val="0"/>
              </a:spcBef>
              <a:buNone/>
            </a:pPr>
            <a:endParaRPr lang="en-US" sz="1800" b="1" dirty="0"/>
          </a:p>
          <a:p>
            <a:pPr defTabSz="914400">
              <a:spcBef>
                <a:spcPts val="0"/>
              </a:spcBef>
              <a:buFont typeface="Wingdings" panose="05000000000000000000" pitchFamily="2" charset="2"/>
              <a:buChar char="§"/>
            </a:pPr>
            <a:endParaRPr lang="en-GB" sz="1800" dirty="0"/>
          </a:p>
          <a:p>
            <a:pPr marL="0" indent="0" defTabSz="914400">
              <a:spcBef>
                <a:spcPts val="0"/>
              </a:spcBef>
              <a:buNone/>
            </a:pPr>
            <a:endParaRPr lang="en-GB"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5</a:t>
            </a:fld>
            <a:endParaRPr lang="en-GB" sz="1000" dirty="0">
              <a:solidFill>
                <a:prstClr val="white">
                  <a:lumMod val="50000"/>
                </a:prstClr>
              </a:solidFill>
              <a:latin typeface="Arial" charset="0"/>
              <a:cs typeface="Arial" charset="0"/>
            </a:endParaRPr>
          </a:p>
        </p:txBody>
      </p:sp>
      <p:sp>
        <p:nvSpPr>
          <p:cNvPr id="8" name="Rectangle 7"/>
          <p:cNvSpPr/>
          <p:nvPr/>
        </p:nvSpPr>
        <p:spPr>
          <a:xfrm>
            <a:off x="361508" y="1756842"/>
            <a:ext cx="8325292" cy="460800"/>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86285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4"/>
          <p:cNvSpPr txBox="1">
            <a:spLocks/>
          </p:cNvSpPr>
          <p:nvPr/>
        </p:nvSpPr>
        <p:spPr>
          <a:xfrm>
            <a:off x="240425" y="1669395"/>
            <a:ext cx="8663429" cy="48002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 typeface="Arial"/>
              <a:buNone/>
            </a:pPr>
            <a:r>
              <a:rPr lang="en-US" sz="1600" b="1" dirty="0"/>
              <a:t>People in Southwark have explained their perceptions of air pollution and how it impacts on their </a:t>
            </a:r>
            <a:r>
              <a:rPr lang="en-US" sz="1600" b="1" dirty="0" smtClean="0"/>
              <a:t>health. </a:t>
            </a:r>
            <a:r>
              <a:rPr lang="en-US" sz="1600" b="1" dirty="0"/>
              <a:t>The key themes discovered are shown below.</a:t>
            </a:r>
          </a:p>
          <a:p>
            <a:pPr defTabSz="914400">
              <a:spcBef>
                <a:spcPts val="0"/>
              </a:spcBef>
              <a:buFont typeface="Wingdings" charset="2"/>
              <a:buChar char="§"/>
            </a:pPr>
            <a:r>
              <a:rPr lang="en-US" sz="1600" dirty="0"/>
              <a:t>72% were interested in becoming involved in improving air quality, however only 7% said they were actively involved already</a:t>
            </a:r>
            <a:r>
              <a:rPr lang="en-US" sz="1600" baseline="30000" dirty="0"/>
              <a:t>1</a:t>
            </a:r>
            <a:r>
              <a:rPr lang="en-US" sz="1600" dirty="0"/>
              <a:t>.</a:t>
            </a:r>
          </a:p>
          <a:p>
            <a:pPr defTabSz="914400">
              <a:spcBef>
                <a:spcPts val="0"/>
              </a:spcBef>
              <a:buFont typeface="Wingdings" charset="2"/>
              <a:buChar char="§"/>
            </a:pPr>
            <a:r>
              <a:rPr lang="en-GB" sz="1600" dirty="0"/>
              <a:t>The UK government was seen as responsible for improving air quality over individuals</a:t>
            </a:r>
            <a:r>
              <a:rPr lang="en-GB" sz="1600" baseline="30000" dirty="0"/>
              <a:t>2</a:t>
            </a:r>
            <a:r>
              <a:rPr lang="en-GB" sz="1600" dirty="0"/>
              <a:t>.</a:t>
            </a:r>
          </a:p>
          <a:p>
            <a:pPr lvl="1" defTabSz="914400">
              <a:spcBef>
                <a:spcPts val="0"/>
              </a:spcBef>
              <a:buFont typeface="Arial" panose="020B0604020202020204" pitchFamily="34" charset="0"/>
              <a:buChar char="-"/>
            </a:pPr>
            <a:r>
              <a:rPr lang="en-GB" sz="1600" dirty="0"/>
              <a:t>For example, 89% identified traffic as the main cause of air pollution, but often this was not linked to people’s own actions (e.g. </a:t>
            </a:r>
            <a:br>
              <a:rPr lang="en-GB" sz="1600" dirty="0"/>
            </a:br>
            <a:r>
              <a:rPr lang="en-GB" sz="1600" dirty="0"/>
              <a:t>driving a car)</a:t>
            </a:r>
            <a:r>
              <a:rPr lang="en-GB" sz="1600" baseline="30000" dirty="0"/>
              <a:t>2</a:t>
            </a:r>
            <a:r>
              <a:rPr lang="en-GB" sz="1600" dirty="0"/>
              <a:t>.</a:t>
            </a:r>
          </a:p>
          <a:p>
            <a:pPr marL="342000" lvl="1" indent="-342000" defTabSz="914400">
              <a:spcBef>
                <a:spcPts val="0"/>
              </a:spcBef>
              <a:buFont typeface="Wingdings" panose="05000000000000000000" pitchFamily="2" charset="2"/>
              <a:buChar char="§"/>
            </a:pPr>
            <a:r>
              <a:rPr lang="en-GB" sz="1600" dirty="0"/>
              <a:t>People prioritise other issues over air pollution </a:t>
            </a:r>
            <a:br>
              <a:rPr lang="en-GB" sz="1600" dirty="0"/>
            </a:br>
            <a:r>
              <a:rPr lang="en-GB" sz="1600" dirty="0"/>
              <a:t>(e.g. rent, crime and heavy traffic)</a:t>
            </a:r>
            <a:r>
              <a:rPr lang="en-GB" sz="1600" baseline="30000" dirty="0"/>
              <a:t>2</a:t>
            </a:r>
            <a:r>
              <a:rPr lang="en-GB" sz="1600" dirty="0"/>
              <a:t>.</a:t>
            </a:r>
          </a:p>
          <a:p>
            <a:pPr marL="742050" lvl="2" indent="-284400" defTabSz="914400">
              <a:spcBef>
                <a:spcPts val="0"/>
              </a:spcBef>
              <a:buFont typeface="Arial" panose="020B0604020202020204" pitchFamily="34" charset="0"/>
              <a:buChar char="-"/>
            </a:pPr>
            <a:r>
              <a:rPr lang="en-GB" sz="1600" dirty="0"/>
              <a:t>Air pollution was seen as less important by </a:t>
            </a:r>
            <a:br>
              <a:rPr lang="en-GB" sz="1600" dirty="0"/>
            </a:br>
            <a:r>
              <a:rPr lang="en-GB" sz="1600" dirty="0"/>
              <a:t>older people and parents with young children </a:t>
            </a:r>
            <a:br>
              <a:rPr lang="en-GB" sz="1600" dirty="0"/>
            </a:br>
            <a:r>
              <a:rPr lang="en-GB" sz="1600" dirty="0"/>
              <a:t>(two groups greatly impacted by air pollution)</a:t>
            </a:r>
            <a:r>
              <a:rPr lang="en-GB" sz="1600" baseline="30000" dirty="0"/>
              <a:t>2</a:t>
            </a:r>
            <a:r>
              <a:rPr lang="en-GB" sz="1600" dirty="0"/>
              <a:t>.</a:t>
            </a:r>
          </a:p>
          <a:p>
            <a:pPr marL="342000" lvl="2" indent="-342000" defTabSz="914400">
              <a:spcBef>
                <a:spcPts val="0"/>
              </a:spcBef>
              <a:buFont typeface="Wingdings" panose="05000000000000000000" pitchFamily="2" charset="2"/>
              <a:buChar char="§"/>
            </a:pPr>
            <a:r>
              <a:rPr lang="en-GB" sz="1600" dirty="0"/>
              <a:t>People were more concerned about air quality if their</a:t>
            </a:r>
            <a:br>
              <a:rPr lang="en-GB" sz="1600" dirty="0"/>
            </a:br>
            <a:r>
              <a:rPr lang="en-GB" sz="1600" dirty="0"/>
              <a:t>own health was affected by it.</a:t>
            </a:r>
          </a:p>
          <a:p>
            <a:pPr marL="742050" lvl="2" indent="-284400" defTabSz="914400">
              <a:spcBef>
                <a:spcPts val="0"/>
              </a:spcBef>
              <a:buFont typeface="Arial" panose="020B0604020202020204" pitchFamily="34" charset="0"/>
              <a:buChar char="-"/>
            </a:pPr>
            <a:r>
              <a:rPr lang="en-GB" sz="1600" dirty="0"/>
              <a:t>Those with lung conditions were 35% more</a:t>
            </a:r>
            <a:br>
              <a:rPr lang="en-GB" sz="1600" dirty="0"/>
            </a:br>
            <a:r>
              <a:rPr lang="en-GB" sz="1600" dirty="0"/>
              <a:t> likely to think air quality was impacting on their</a:t>
            </a:r>
            <a:br>
              <a:rPr lang="en-GB" sz="1600" dirty="0"/>
            </a:br>
            <a:r>
              <a:rPr lang="en-GB" sz="1600" dirty="0"/>
              <a:t>health, compared to those with heart conditions</a:t>
            </a:r>
            <a:r>
              <a:rPr lang="en-GB" sz="1600" baseline="30000" dirty="0"/>
              <a:t>3</a:t>
            </a:r>
            <a:r>
              <a:rPr lang="en-GB" sz="1600" dirty="0"/>
              <a:t>.</a:t>
            </a:r>
          </a:p>
        </p:txBody>
      </p:sp>
      <p:sp>
        <p:nvSpPr>
          <p:cNvPr id="27" name="Rectangle 26"/>
          <p:cNvSpPr/>
          <p:nvPr/>
        </p:nvSpPr>
        <p:spPr>
          <a:xfrm>
            <a:off x="5810868" y="3568956"/>
            <a:ext cx="2896345" cy="830997"/>
          </a:xfrm>
          <a:prstGeom prst="rect">
            <a:avLst/>
          </a:prstGeom>
          <a:solidFill>
            <a:srgbClr val="0065BD"/>
          </a:solidFill>
          <a:ln w="28575">
            <a:solidFill>
              <a:srgbClr val="0065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595" y="256840"/>
            <a:ext cx="8532477" cy="955072"/>
          </a:xfrm>
        </p:spPr>
        <p:txBody>
          <a:bodyPr>
            <a:noAutofit/>
          </a:bodyPr>
          <a:lstStyle/>
          <a:p>
            <a:pPr>
              <a:lnSpc>
                <a:spcPct val="100000"/>
              </a:lnSpc>
            </a:pPr>
            <a:r>
              <a:rPr lang="en-GB" sz="2400" b="1" dirty="0">
                <a:solidFill>
                  <a:srgbClr val="0070C0"/>
                </a:solidFill>
                <a:latin typeface="Arial" panose="020B0604020202020204" pitchFamily="34" charset="0"/>
                <a:cs typeface="Arial" panose="020B0604020202020204" pitchFamily="34" charset="0"/>
              </a:rPr>
              <a:t>The local community want to improve air quality, but often do not know how to get involved as individuals</a:t>
            </a:r>
            <a:endParaRPr lang="en-US" sz="2400" b="1" dirty="0">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250259" y="1204533"/>
            <a:ext cx="8522645"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&amp; STAKEHOLDER VIEWS: PERCEPTIONS OF AIR POLLUTION</a:t>
            </a:r>
          </a:p>
        </p:txBody>
      </p:sp>
      <p:sp>
        <p:nvSpPr>
          <p:cNvPr id="6" name="TextBox 5"/>
          <p:cNvSpPr txBox="1"/>
          <p:nvPr/>
        </p:nvSpPr>
        <p:spPr>
          <a:xfrm>
            <a:off x="90961" y="6127472"/>
            <a:ext cx="6581423" cy="6463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US" sz="900" dirty="0">
                <a:solidFill>
                  <a:schemeClr val="bg1">
                    <a:lumMod val="50000"/>
                  </a:schemeClr>
                </a:solidFill>
                <a:latin typeface="Arial" charset="0"/>
                <a:ea typeface="Arial" charset="0"/>
                <a:cs typeface="Arial" charset="0"/>
              </a:rPr>
              <a:t>Impact on Urban Health.  A Breath of Clean Air: Insights from Lambeth and Southwark.</a:t>
            </a:r>
          </a:p>
          <a:p>
            <a:pPr marL="228600" indent="-228600">
              <a:buFontTx/>
              <a:buAutoNum type="arabicPeriod"/>
            </a:pPr>
            <a:r>
              <a:rPr lang="en-US" sz="900" dirty="0">
                <a:solidFill>
                  <a:schemeClr val="bg1">
                    <a:lumMod val="50000"/>
                  </a:schemeClr>
                </a:solidFill>
                <a:latin typeface="Arial" charset="0"/>
                <a:ea typeface="Arial" charset="0"/>
                <a:cs typeface="Arial" charset="0"/>
              </a:rPr>
              <a:t>Global Action Plan, </a:t>
            </a:r>
            <a:r>
              <a:rPr lang="en-US" sz="900" dirty="0" err="1">
                <a:solidFill>
                  <a:schemeClr val="bg1">
                    <a:lumMod val="50000"/>
                  </a:schemeClr>
                </a:solidFill>
                <a:latin typeface="Arial" charset="0"/>
                <a:ea typeface="Arial" charset="0"/>
                <a:cs typeface="Arial" charset="0"/>
              </a:rPr>
              <a:t>Opinium</a:t>
            </a:r>
            <a:r>
              <a:rPr lang="en-US" sz="900" dirty="0">
                <a:solidFill>
                  <a:schemeClr val="bg1">
                    <a:lumMod val="50000"/>
                  </a:schemeClr>
                </a:solidFill>
                <a:latin typeface="Arial" charset="0"/>
                <a:ea typeface="Arial" charset="0"/>
                <a:cs typeface="Arial" charset="0"/>
              </a:rPr>
              <a:t> and </a:t>
            </a:r>
            <a:r>
              <a:rPr lang="en-US" sz="900" dirty="0" err="1">
                <a:solidFill>
                  <a:schemeClr val="bg1">
                    <a:lumMod val="50000"/>
                  </a:schemeClr>
                </a:solidFill>
                <a:latin typeface="Arial" charset="0"/>
                <a:ea typeface="Arial" charset="0"/>
                <a:cs typeface="Arial" charset="0"/>
              </a:rPr>
              <a:t>LSx</a:t>
            </a:r>
            <a:r>
              <a:rPr lang="en-US" sz="900" dirty="0">
                <a:solidFill>
                  <a:schemeClr val="bg1">
                    <a:lumMod val="50000"/>
                  </a:schemeClr>
                </a:solidFill>
                <a:latin typeface="Arial" charset="0"/>
                <a:ea typeface="Arial" charset="0"/>
                <a:cs typeface="Arial" charset="0"/>
              </a:rPr>
              <a:t>. Global Action Plan: Our Lives, Our Planet.</a:t>
            </a:r>
          </a:p>
          <a:p>
            <a:pPr marL="228600" indent="-228600">
              <a:buFontTx/>
              <a:buAutoNum type="arabicPeriod"/>
            </a:pPr>
            <a:r>
              <a:rPr lang="en-US" sz="900" dirty="0">
                <a:solidFill>
                  <a:schemeClr val="bg1">
                    <a:lumMod val="50000"/>
                  </a:schemeClr>
                </a:solidFill>
                <a:latin typeface="Arial" charset="0"/>
                <a:ea typeface="Arial" charset="0"/>
                <a:cs typeface="Arial" charset="0"/>
              </a:rPr>
              <a:t>https://</a:t>
            </a:r>
            <a:r>
              <a:rPr lang="en-US" sz="900" dirty="0" smtClean="0">
                <a:solidFill>
                  <a:schemeClr val="bg1">
                    <a:lumMod val="50000"/>
                  </a:schemeClr>
                </a:solidFill>
                <a:latin typeface="Arial" charset="0"/>
                <a:ea typeface="Arial" charset="0"/>
                <a:cs typeface="Arial" charset="0"/>
              </a:rPr>
              <a:t>urbanhealth.org.uk/insights/reports/air-pollution-and-people-with-heart-and-lung-conditions</a:t>
            </a:r>
            <a:endParaRPr lang="en-US" sz="900" dirty="0">
              <a:solidFill>
                <a:schemeClr val="bg1">
                  <a:lumMod val="50000"/>
                </a:schemeClr>
              </a:solidFill>
              <a:latin typeface="Arial" charset="0"/>
              <a:ea typeface="Arial" charset="0"/>
              <a:cs typeface="Arial" charset="0"/>
            </a:endParaRPr>
          </a:p>
        </p:txBody>
      </p:sp>
      <p:sp>
        <p:nvSpPr>
          <p:cNvPr id="33" name="TextBox 32"/>
          <p:cNvSpPr txBox="1"/>
          <p:nvPr/>
        </p:nvSpPr>
        <p:spPr>
          <a:xfrm>
            <a:off x="5810869" y="3568957"/>
            <a:ext cx="2896344" cy="830997"/>
          </a:xfrm>
          <a:prstGeom prst="rect">
            <a:avLst/>
          </a:prstGeom>
          <a:noFill/>
        </p:spPr>
        <p:txBody>
          <a:bodyPr wrap="square" rtlCol="0">
            <a:spAutoFit/>
          </a:bodyPr>
          <a:lstStyle/>
          <a:p>
            <a:pPr algn="ctr"/>
            <a:r>
              <a:rPr lang="en-GB" sz="1600" b="1" dirty="0">
                <a:solidFill>
                  <a:schemeClr val="bg1"/>
                </a:solidFill>
                <a:latin typeface="Arial" panose="020B0604020202020204" pitchFamily="34" charset="0"/>
                <a:cs typeface="Arial" panose="020B0604020202020204" pitchFamily="34" charset="0"/>
              </a:rPr>
              <a:t>“Feel like my voice won’t make a difference” </a:t>
            </a:r>
            <a:br>
              <a:rPr lang="en-GB" sz="1600" b="1"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Joseph, survey respondent</a:t>
            </a:r>
            <a:r>
              <a:rPr lang="en-GB" sz="1600" baseline="30000" dirty="0">
                <a:solidFill>
                  <a:schemeClr val="bg1"/>
                </a:solidFill>
                <a:latin typeface="Arial" panose="020B0604020202020204" pitchFamily="34" charset="0"/>
                <a:cs typeface="Arial" panose="020B0604020202020204" pitchFamily="34" charset="0"/>
              </a:rPr>
              <a:t>1</a:t>
            </a:r>
            <a:r>
              <a:rPr lang="en-GB" sz="1600" dirty="0">
                <a:solidFill>
                  <a:schemeClr val="bg1"/>
                </a:solidFill>
                <a:latin typeface="Arial" panose="020B0604020202020204" pitchFamily="34" charset="0"/>
                <a:cs typeface="Arial" panose="020B0604020202020204" pitchFamily="34" charset="0"/>
              </a:rPr>
              <a:t>.</a:t>
            </a:r>
            <a:endParaRPr lang="en-GB" sz="1600" baseline="30000" dirty="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5810866" y="4678048"/>
            <a:ext cx="2896347" cy="1323439"/>
          </a:xfrm>
          <a:prstGeom prst="rect">
            <a:avLst/>
          </a:prstGeom>
          <a:solidFill>
            <a:srgbClr val="0065BD"/>
          </a:solidFill>
          <a:ln w="28575">
            <a:solidFill>
              <a:srgbClr val="0065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810870" y="4678048"/>
            <a:ext cx="2896343" cy="1323439"/>
          </a:xfrm>
          <a:prstGeom prst="rect">
            <a:avLst/>
          </a:prstGeom>
          <a:noFill/>
        </p:spPr>
        <p:txBody>
          <a:bodyPr wrap="square" rtlCol="0">
            <a:spAutoFit/>
          </a:bodyPr>
          <a:lstStyle/>
          <a:p>
            <a:pPr algn="ctr"/>
            <a:r>
              <a:rPr lang="en-GB" sz="1600" b="1" dirty="0">
                <a:solidFill>
                  <a:schemeClr val="bg1"/>
                </a:solidFill>
                <a:latin typeface="Arial" panose="020B0604020202020204" pitchFamily="34" charset="0"/>
                <a:cs typeface="Arial" panose="020B0604020202020204" pitchFamily="34" charset="0"/>
              </a:rPr>
              <a:t>“For me pollution goes last, because obviously the price of the rent is a daily thing for me.” </a:t>
            </a:r>
          </a:p>
          <a:p>
            <a:pPr algn="ctr"/>
            <a:r>
              <a:rPr lang="en-GB" sz="1600" dirty="0">
                <a:solidFill>
                  <a:schemeClr val="bg1"/>
                </a:solidFill>
                <a:latin typeface="Arial" panose="020B0604020202020204" pitchFamily="34" charset="0"/>
                <a:cs typeface="Arial" panose="020B0604020202020204" pitchFamily="34" charset="0"/>
              </a:rPr>
              <a:t>Café Business</a:t>
            </a:r>
            <a:r>
              <a:rPr lang="en-GB" sz="1600" baseline="30000" dirty="0">
                <a:solidFill>
                  <a:schemeClr val="bg1"/>
                </a:solidFill>
                <a:latin typeface="Arial" panose="020B0604020202020204" pitchFamily="34" charset="0"/>
                <a:cs typeface="Arial" panose="020B0604020202020204" pitchFamily="34" charset="0"/>
              </a:rPr>
              <a:t>2</a:t>
            </a:r>
            <a:r>
              <a:rPr lang="en-GB" sz="1600" dirty="0">
                <a:solidFill>
                  <a:schemeClr val="bg1"/>
                </a:solidFill>
                <a:latin typeface="Arial" panose="020B0604020202020204" pitchFamily="34" charset="0"/>
                <a:cs typeface="Arial" panose="020B0604020202020204" pitchFamily="34" charset="0"/>
              </a:rPr>
              <a:t>.</a:t>
            </a:r>
          </a:p>
        </p:txBody>
      </p:sp>
      <p:sp>
        <p:nvSpPr>
          <p:cNvPr id="11" name="TextBox 10"/>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50</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31780320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0595" y="240468"/>
            <a:ext cx="8532477" cy="95507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2400" dirty="0" smtClean="0">
                <a:solidFill>
                  <a:srgbClr val="0070C0"/>
                </a:solidFill>
              </a:rPr>
              <a:t>Residents </a:t>
            </a:r>
            <a:r>
              <a:rPr lang="en-GB" sz="2400" dirty="0">
                <a:solidFill>
                  <a:srgbClr val="0070C0"/>
                </a:solidFill>
              </a:rPr>
              <a:t>want long-term and inclusive actions to be put in place to improve the air quality in Southwark</a:t>
            </a:r>
            <a:endParaRPr kumimoji="0" lang="en-US" sz="2400" b="1" i="0" u="none" strike="noStrike" kern="1200" cap="none" spc="0" normalizeH="0" baseline="0" noProof="0" dirty="0">
              <a:ln>
                <a:noFill/>
              </a:ln>
              <a:solidFill>
                <a:srgbClr val="FF0000"/>
              </a:solidFill>
              <a:effectLst/>
              <a:uLnTx/>
              <a:uFillTx/>
              <a:latin typeface="Arial"/>
              <a:ea typeface="+mj-ea"/>
              <a:cs typeface="Arial"/>
            </a:endParaRPr>
          </a:p>
        </p:txBody>
      </p:sp>
      <p:sp>
        <p:nvSpPr>
          <p:cNvPr id="6" name="TextBox 5"/>
          <p:cNvSpPr txBox="1"/>
          <p:nvPr/>
        </p:nvSpPr>
        <p:spPr>
          <a:xfrm>
            <a:off x="250259" y="1204532"/>
            <a:ext cx="8649626"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&amp; STAKEHOLDER VIEWS: COMMUNITY RECOMMENDATIONS</a:t>
            </a:r>
          </a:p>
        </p:txBody>
      </p:sp>
      <p:sp>
        <p:nvSpPr>
          <p:cNvPr id="8" name="TextBox 7"/>
          <p:cNvSpPr txBox="1"/>
          <p:nvPr/>
        </p:nvSpPr>
        <p:spPr>
          <a:xfrm>
            <a:off x="94252" y="5953187"/>
            <a:ext cx="6581423" cy="830997"/>
          </a:xfrm>
          <a:prstGeom prst="rect">
            <a:avLst/>
          </a:prstGeom>
          <a:noFill/>
        </p:spPr>
        <p:txBody>
          <a:bodyPr wrap="square" rtlCol="0">
            <a:spAutoFit/>
          </a:bodyPr>
          <a:lstStyle/>
          <a:p>
            <a:r>
              <a:rPr lang="en-US" sz="800" b="1" dirty="0">
                <a:solidFill>
                  <a:prstClr val="white">
                    <a:lumMod val="50000"/>
                  </a:prstClr>
                </a:solidFill>
                <a:latin typeface="Arial" charset="0"/>
                <a:ea typeface="Arial" charset="0"/>
                <a:cs typeface="Arial" charset="0"/>
              </a:rPr>
              <a:t>References</a:t>
            </a:r>
            <a:endParaRPr lang="en-GB" sz="800" dirty="0">
              <a:solidFill>
                <a:prstClr val="white">
                  <a:lumMod val="50000"/>
                </a:prstClr>
              </a:solidFill>
              <a:latin typeface="Arial" charset="0"/>
              <a:ea typeface="Arial" charset="0"/>
              <a:cs typeface="Arial" charset="0"/>
            </a:endParaRPr>
          </a:p>
          <a:p>
            <a:pPr marL="228600" indent="-228600">
              <a:buFontTx/>
              <a:buAutoNum type="arabicPeriod"/>
            </a:pPr>
            <a:r>
              <a:rPr lang="en-GB" sz="800" dirty="0">
                <a:solidFill>
                  <a:prstClr val="white">
                    <a:lumMod val="50000"/>
                  </a:prstClr>
                </a:solidFill>
                <a:latin typeface="Arial" charset="0"/>
                <a:ea typeface="Arial" charset="0"/>
                <a:cs typeface="Arial" charset="0"/>
              </a:rPr>
              <a:t>Southwark Council. Movement Plan - Consultation Summary Report</a:t>
            </a:r>
          </a:p>
          <a:p>
            <a:pPr marL="228600" indent="-228600">
              <a:buFontTx/>
              <a:buAutoNum type="arabicPeriod"/>
            </a:pPr>
            <a:r>
              <a:rPr lang="en-GB" sz="800" dirty="0">
                <a:solidFill>
                  <a:prstClr val="white">
                    <a:lumMod val="50000"/>
                  </a:prstClr>
                </a:solidFill>
                <a:latin typeface="Arial" charset="0"/>
                <a:ea typeface="Arial" charset="0"/>
                <a:cs typeface="Arial" charset="0"/>
              </a:rPr>
              <a:t>Opinium and LSx. Global Action Plan: Our Lives, Our Planet.</a:t>
            </a:r>
          </a:p>
          <a:p>
            <a:pPr marL="228600" indent="-228600">
              <a:buFontTx/>
              <a:buAutoNum type="arabicPeriod"/>
            </a:pPr>
            <a:r>
              <a:rPr lang="en-GB" sz="800" dirty="0">
                <a:solidFill>
                  <a:prstClr val="white">
                    <a:lumMod val="50000"/>
                  </a:prstClr>
                </a:solidFill>
                <a:latin typeface="Arial" charset="0"/>
                <a:ea typeface="Arial" charset="0"/>
                <a:cs typeface="Arial" charset="0"/>
              </a:rPr>
              <a:t>Southwark Council, Impact on Urban Health, Cleaner Air Borough, Rooted by Design, and </a:t>
            </a:r>
            <a:r>
              <a:rPr lang="en-GB" sz="800" dirty="0" smtClean="0">
                <a:solidFill>
                  <a:prstClr val="white">
                    <a:lumMod val="50000"/>
                  </a:prstClr>
                </a:solidFill>
                <a:latin typeface="Arial" charset="0"/>
                <a:ea typeface="Arial" charset="0"/>
                <a:cs typeface="Arial" charset="0"/>
              </a:rPr>
              <a:t>DXW. </a:t>
            </a:r>
            <a:r>
              <a:rPr lang="en-GB" sz="800" dirty="0">
                <a:solidFill>
                  <a:prstClr val="white">
                    <a:lumMod val="50000"/>
                  </a:prstClr>
                </a:solidFill>
                <a:latin typeface="Arial" charset="0"/>
                <a:ea typeface="Arial" charset="0"/>
                <a:cs typeface="Arial" charset="0"/>
              </a:rPr>
              <a:t>Southwark Air Quality Discovery – a Breath of Fresh Air.</a:t>
            </a:r>
          </a:p>
          <a:p>
            <a:pPr marL="228600" indent="-228600">
              <a:buFontTx/>
              <a:buAutoNum type="arabicPeriod"/>
            </a:pPr>
            <a:r>
              <a:rPr lang="en-US" sz="800" dirty="0">
                <a:solidFill>
                  <a:prstClr val="white">
                    <a:lumMod val="50000"/>
                  </a:prstClr>
                </a:solidFill>
                <a:latin typeface="Arial" charset="0"/>
                <a:ea typeface="Arial" charset="0"/>
                <a:cs typeface="Arial" charset="0"/>
              </a:rPr>
              <a:t>Flaticon: Freepik and Smashicon.  </a:t>
            </a:r>
          </a:p>
        </p:txBody>
      </p:sp>
      <p:sp>
        <p:nvSpPr>
          <p:cNvPr id="9" name="Rectangle 8"/>
          <p:cNvSpPr/>
          <p:nvPr/>
        </p:nvSpPr>
        <p:spPr>
          <a:xfrm>
            <a:off x="260093" y="1640840"/>
            <a:ext cx="3645829" cy="4294532"/>
          </a:xfrm>
          <a:prstGeom prst="rect">
            <a:avLst/>
          </a:prstGeom>
          <a:noFill/>
          <a:ln w="28575">
            <a:solidFill>
              <a:srgbClr val="0065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259" y="1614162"/>
            <a:ext cx="3656265" cy="3877985"/>
          </a:xfrm>
          <a:prstGeom prst="rect">
            <a:avLst/>
          </a:prstGeom>
          <a:noFill/>
        </p:spPr>
        <p:txBody>
          <a:bodyPr wrap="square" rtlCol="0">
            <a:spAutoFit/>
          </a:bodyPr>
          <a:lstStyle/>
          <a:p>
            <a:r>
              <a:rPr lang="en-GB" sz="1400" b="1" dirty="0">
                <a:solidFill>
                  <a:schemeClr val="accent1"/>
                </a:solidFill>
                <a:latin typeface="Arial" panose="020B0604020202020204" pitchFamily="34" charset="0"/>
                <a:cs typeface="Arial" panose="020B0604020202020204" pitchFamily="34" charset="0"/>
              </a:rPr>
              <a:t>Reducing Traffic</a:t>
            </a:r>
            <a:r>
              <a:rPr lang="en-GB" sz="1400" b="1" dirty="0" smtClean="0">
                <a:solidFill>
                  <a:schemeClr val="accent1"/>
                </a:solidFill>
                <a:latin typeface="Arial" panose="020B0604020202020204" pitchFamily="34" charset="0"/>
                <a:cs typeface="Arial" panose="020B0604020202020204" pitchFamily="34" charset="0"/>
              </a:rPr>
              <a:t>:</a:t>
            </a:r>
          </a:p>
          <a:p>
            <a:endParaRPr lang="en-GB" sz="800" b="1" dirty="0">
              <a:solidFill>
                <a:schemeClr val="accent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People generally agreed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with road closures and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congestion charges (e.g.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ULEZ), as ways to reduce the traffic in Southwark.</a:t>
            </a: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59% support the idea of expanding time-restricted road closures</a:t>
            </a:r>
            <a:r>
              <a:rPr lang="en-GB" sz="1400" baseline="30000" dirty="0">
                <a:latin typeface="Arial" panose="020B0604020202020204" pitchFamily="34" charset="0"/>
                <a:cs typeface="Arial" panose="020B0604020202020204" pitchFamily="34" charset="0"/>
              </a:rPr>
              <a:t>1</a:t>
            </a:r>
            <a:r>
              <a:rPr lang="en-GB" sz="14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However, people said these measures can disproportionately affect those with lower incomes, and often just move traffic and air pollution elsewhere.</a:t>
            </a:r>
          </a:p>
          <a:p>
            <a:endParaRPr lang="en-GB" sz="800" dirty="0">
              <a:latin typeface="Arial" panose="020B0604020202020204" pitchFamily="34" charset="0"/>
              <a:cs typeface="Arial" panose="020B0604020202020204" pitchFamily="34" charset="0"/>
            </a:endParaRPr>
          </a:p>
          <a:p>
            <a:pPr algn="ctr"/>
            <a:r>
              <a:rPr lang="en-GB" sz="1400" b="1" dirty="0">
                <a:solidFill>
                  <a:srgbClr val="0065BD"/>
                </a:solidFill>
                <a:latin typeface="Arial" panose="020B0604020202020204" pitchFamily="34" charset="0"/>
                <a:cs typeface="Arial" panose="020B0604020202020204" pitchFamily="34" charset="0"/>
              </a:rPr>
              <a:t>“The congestion charge does not deter people coming in… I agree with it but at the same time it affects people who cannot afford a new car”</a:t>
            </a:r>
            <a:r>
              <a:rPr lang="en-GB" sz="1400" b="1" baseline="30000" dirty="0">
                <a:solidFill>
                  <a:srgbClr val="0065BD"/>
                </a:solidFill>
                <a:latin typeface="Arial" panose="020B0604020202020204" pitchFamily="34" charset="0"/>
                <a:cs typeface="Arial" panose="020B0604020202020204" pitchFamily="34" charset="0"/>
              </a:rPr>
              <a:t>2</a:t>
            </a:r>
            <a:endParaRPr lang="en-GB" sz="1600" b="1" dirty="0">
              <a:solidFill>
                <a:srgbClr val="0065BD"/>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duotone>
              <a:schemeClr val="bg2">
                <a:shade val="45000"/>
                <a:satMod val="135000"/>
              </a:schemeClr>
              <a:prstClr val="white"/>
            </a:duotone>
          </a:blip>
          <a:stretch>
            <a:fillRect/>
          </a:stretch>
        </p:blipFill>
        <p:spPr>
          <a:xfrm>
            <a:off x="2956050" y="1734551"/>
            <a:ext cx="796560" cy="796560"/>
          </a:xfrm>
          <a:prstGeom prst="rect">
            <a:avLst/>
          </a:prstGeom>
        </p:spPr>
      </p:pic>
      <p:sp>
        <p:nvSpPr>
          <p:cNvPr id="19" name="TextBox 18"/>
          <p:cNvSpPr txBox="1"/>
          <p:nvPr/>
        </p:nvSpPr>
        <p:spPr>
          <a:xfrm>
            <a:off x="4052098" y="1611343"/>
            <a:ext cx="4837351" cy="2154436"/>
          </a:xfrm>
          <a:prstGeom prst="rect">
            <a:avLst/>
          </a:prstGeom>
          <a:noFill/>
        </p:spPr>
        <p:txBody>
          <a:bodyPr wrap="square" rtlCol="0">
            <a:spAutoFit/>
          </a:bodyPr>
          <a:lstStyle/>
          <a:p>
            <a:r>
              <a:rPr lang="en-GB" sz="1400" b="1" dirty="0">
                <a:solidFill>
                  <a:schemeClr val="accent1"/>
                </a:solidFill>
                <a:latin typeface="Arial" panose="020B0604020202020204" pitchFamily="34" charset="0"/>
                <a:cs typeface="Arial" panose="020B0604020202020204" pitchFamily="34" charset="0"/>
              </a:rPr>
              <a:t>Information on Air Quality</a:t>
            </a:r>
            <a:r>
              <a:rPr lang="en-GB" sz="1400" b="1" dirty="0" smtClean="0">
                <a:solidFill>
                  <a:schemeClr val="accent1"/>
                </a:solidFill>
                <a:latin typeface="Arial" panose="020B0604020202020204" pitchFamily="34" charset="0"/>
                <a:cs typeface="Arial" panose="020B0604020202020204" pitchFamily="34" charset="0"/>
              </a:rPr>
              <a:t>:</a:t>
            </a:r>
          </a:p>
          <a:p>
            <a:endParaRPr lang="en-GB" sz="800" b="1" dirty="0">
              <a:solidFill>
                <a:schemeClr val="accent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People wanted accessible information</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on air quality, from trusted sources</a:t>
            </a:r>
            <a:r>
              <a:rPr lang="en-GB" sz="1400" baseline="30000" dirty="0">
                <a:latin typeface="Arial" panose="020B0604020202020204" pitchFamily="34" charset="0"/>
                <a:cs typeface="Arial" panose="020B0604020202020204" pitchFamily="34" charset="0"/>
              </a:rPr>
              <a:t>3</a:t>
            </a:r>
            <a:r>
              <a:rPr lang="en-GB" sz="14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Daily air quality information on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digital screens with audio (for people who are visually impaired) and images (for those who do not speak English).</a:t>
            </a:r>
          </a:p>
          <a:p>
            <a:pPr marL="742950" lvl="1"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Use culturally aligned human stories to engage and represent all of the community.</a:t>
            </a:r>
          </a:p>
        </p:txBody>
      </p:sp>
      <p:pic>
        <p:nvPicPr>
          <p:cNvPr id="18" name="Picture 17"/>
          <p:cNvPicPr>
            <a:picLocks noChangeAspect="1"/>
          </p:cNvPicPr>
          <p:nvPr/>
        </p:nvPicPr>
        <p:blipFill>
          <a:blip r:embed="rId3">
            <a:duotone>
              <a:schemeClr val="bg2">
                <a:shade val="45000"/>
                <a:satMod val="135000"/>
              </a:schemeClr>
              <a:prstClr val="white"/>
            </a:duotone>
          </a:blip>
          <a:stretch>
            <a:fillRect/>
          </a:stretch>
        </p:blipFill>
        <p:spPr>
          <a:xfrm>
            <a:off x="7916920" y="1754286"/>
            <a:ext cx="683476" cy="708892"/>
          </a:xfrm>
          <a:prstGeom prst="rect">
            <a:avLst/>
          </a:prstGeom>
        </p:spPr>
      </p:pic>
      <p:sp>
        <p:nvSpPr>
          <p:cNvPr id="22" name="TextBox 21"/>
          <p:cNvSpPr txBox="1"/>
          <p:nvPr/>
        </p:nvSpPr>
        <p:spPr>
          <a:xfrm>
            <a:off x="4041663" y="3913961"/>
            <a:ext cx="4847786" cy="1938992"/>
          </a:xfrm>
          <a:prstGeom prst="rect">
            <a:avLst/>
          </a:prstGeom>
          <a:noFill/>
        </p:spPr>
        <p:txBody>
          <a:bodyPr wrap="square" rtlCol="0">
            <a:spAutoFit/>
          </a:bodyPr>
          <a:lstStyle/>
          <a:p>
            <a:r>
              <a:rPr lang="en-GB" sz="1400" b="1" dirty="0">
                <a:solidFill>
                  <a:schemeClr val="accent1"/>
                </a:solidFill>
                <a:latin typeface="Arial" panose="020B0604020202020204" pitchFamily="34" charset="0"/>
                <a:cs typeface="Arial" panose="020B0604020202020204" pitchFamily="34" charset="0"/>
              </a:rPr>
              <a:t>More Involvement</a:t>
            </a:r>
            <a:r>
              <a:rPr lang="en-GB" sz="1400" b="1" dirty="0" smtClean="0">
                <a:solidFill>
                  <a:schemeClr val="accent1"/>
                </a:solidFill>
                <a:latin typeface="Arial" panose="020B0604020202020204" pitchFamily="34" charset="0"/>
                <a:cs typeface="Arial" panose="020B0604020202020204" pitchFamily="34" charset="0"/>
              </a:rPr>
              <a:t>:</a:t>
            </a:r>
          </a:p>
          <a:p>
            <a:endParaRPr lang="en-GB" sz="800" b="1" dirty="0">
              <a:solidFill>
                <a:schemeClr val="accent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People want to be more involved in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improving air quality. They want to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hold the council accountable, and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ensure long-term actions are put in place.</a:t>
            </a: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Black communities want to be more represented in decision-making. Collaborations with local Black organisations were suggested to do this.</a:t>
            </a:r>
          </a:p>
        </p:txBody>
      </p:sp>
      <p:pic>
        <p:nvPicPr>
          <p:cNvPr id="23" name="Picture 22"/>
          <p:cNvPicPr>
            <a:picLocks noChangeAspect="1"/>
          </p:cNvPicPr>
          <p:nvPr/>
        </p:nvPicPr>
        <p:blipFill>
          <a:blip r:embed="rId4">
            <a:duotone>
              <a:schemeClr val="bg2">
                <a:shade val="45000"/>
                <a:satMod val="135000"/>
              </a:schemeClr>
              <a:prstClr val="white"/>
            </a:duotone>
          </a:blip>
          <a:stretch>
            <a:fillRect/>
          </a:stretch>
        </p:blipFill>
        <p:spPr>
          <a:xfrm>
            <a:off x="7738242" y="4045612"/>
            <a:ext cx="862154" cy="840393"/>
          </a:xfrm>
          <a:prstGeom prst="rect">
            <a:avLst/>
          </a:prstGeom>
        </p:spPr>
      </p:pic>
      <p:sp>
        <p:nvSpPr>
          <p:cNvPr id="24" name="Rectangle 23"/>
          <p:cNvSpPr/>
          <p:nvPr/>
        </p:nvSpPr>
        <p:spPr>
          <a:xfrm>
            <a:off x="4041663" y="1640839"/>
            <a:ext cx="4847786" cy="2139875"/>
          </a:xfrm>
          <a:prstGeom prst="rect">
            <a:avLst/>
          </a:prstGeom>
          <a:noFill/>
          <a:ln w="28575">
            <a:solidFill>
              <a:srgbClr val="0065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Rectangle 24"/>
          <p:cNvSpPr/>
          <p:nvPr/>
        </p:nvSpPr>
        <p:spPr>
          <a:xfrm>
            <a:off x="4052098" y="3883742"/>
            <a:ext cx="4847786" cy="2051630"/>
          </a:xfrm>
          <a:prstGeom prst="rect">
            <a:avLst/>
          </a:prstGeom>
          <a:noFill/>
          <a:ln w="28575">
            <a:solidFill>
              <a:srgbClr val="0065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51</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7531910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862" y="6085109"/>
            <a:ext cx="6581423" cy="707886"/>
          </a:xfrm>
          <a:prstGeom prst="rect">
            <a:avLst/>
          </a:prstGeom>
          <a:noFill/>
        </p:spPr>
        <p:txBody>
          <a:bodyPr wrap="square" rtlCol="0">
            <a:spAutoFit/>
          </a:bodyPr>
          <a:lstStyle/>
          <a:p>
            <a:r>
              <a:rPr lang="en-US" sz="800" b="1" dirty="0">
                <a:solidFill>
                  <a:prstClr val="white">
                    <a:lumMod val="50000"/>
                  </a:prstClr>
                </a:solidFill>
                <a:latin typeface="Arial" charset="0"/>
                <a:ea typeface="Arial" charset="0"/>
                <a:cs typeface="Arial" charset="0"/>
              </a:rPr>
              <a:t>References</a:t>
            </a:r>
          </a:p>
          <a:p>
            <a:pPr marL="228600" indent="-228600">
              <a:buFontTx/>
              <a:buAutoNum type="arabicPeriod"/>
            </a:pPr>
            <a:r>
              <a:rPr lang="en-GB" sz="800" dirty="0">
                <a:solidFill>
                  <a:prstClr val="white">
                    <a:lumMod val="50000"/>
                  </a:prstClr>
                </a:solidFill>
                <a:latin typeface="Arial" charset="0"/>
                <a:ea typeface="Arial" charset="0"/>
                <a:cs typeface="Arial" charset="0"/>
              </a:rPr>
              <a:t>Southwark Council. Movement Plan - Consultation Summary Report</a:t>
            </a:r>
          </a:p>
          <a:p>
            <a:pPr marL="228600" indent="-228600">
              <a:buFontTx/>
              <a:buAutoNum type="arabicPeriod"/>
            </a:pPr>
            <a:r>
              <a:rPr lang="en-GB" sz="800" dirty="0">
                <a:solidFill>
                  <a:prstClr val="white">
                    <a:lumMod val="50000"/>
                  </a:prstClr>
                </a:solidFill>
                <a:latin typeface="Arial" charset="0"/>
                <a:ea typeface="Arial" charset="0"/>
                <a:cs typeface="Arial" charset="0"/>
              </a:rPr>
              <a:t>Southwark Council, Impact on Urban Health, Cleaner Air Borough, Rooted by Design, and </a:t>
            </a:r>
            <a:r>
              <a:rPr lang="en-GB" sz="800" dirty="0" smtClean="0">
                <a:solidFill>
                  <a:prstClr val="white">
                    <a:lumMod val="50000"/>
                  </a:prstClr>
                </a:solidFill>
                <a:latin typeface="Arial" charset="0"/>
                <a:ea typeface="Arial" charset="0"/>
                <a:cs typeface="Arial" charset="0"/>
              </a:rPr>
              <a:t>DXW. </a:t>
            </a:r>
            <a:r>
              <a:rPr lang="en-GB" sz="800" dirty="0">
                <a:solidFill>
                  <a:prstClr val="white">
                    <a:lumMod val="50000"/>
                  </a:prstClr>
                </a:solidFill>
                <a:latin typeface="Arial" charset="0"/>
                <a:ea typeface="Arial" charset="0"/>
                <a:cs typeface="Arial" charset="0"/>
              </a:rPr>
              <a:t>Southwark Air Quality Discovery – a Breath of Fresh Air.</a:t>
            </a:r>
          </a:p>
          <a:p>
            <a:pPr marL="228600" indent="-228600">
              <a:buFontTx/>
              <a:buAutoNum type="arabicPeriod"/>
            </a:pPr>
            <a:r>
              <a:rPr lang="en-US" sz="800" dirty="0">
                <a:solidFill>
                  <a:prstClr val="white">
                    <a:lumMod val="50000"/>
                  </a:prstClr>
                </a:solidFill>
                <a:latin typeface="Arial" charset="0"/>
                <a:ea typeface="Arial" charset="0"/>
                <a:cs typeface="Arial" charset="0"/>
              </a:rPr>
              <a:t>Flaticon: Freepik and Smashicon. </a:t>
            </a:r>
          </a:p>
        </p:txBody>
      </p:sp>
      <p:sp>
        <p:nvSpPr>
          <p:cNvPr id="7" name="Rectangle 6"/>
          <p:cNvSpPr/>
          <p:nvPr/>
        </p:nvSpPr>
        <p:spPr>
          <a:xfrm>
            <a:off x="259450" y="1641136"/>
            <a:ext cx="5403932" cy="4445028"/>
          </a:xfrm>
          <a:prstGeom prst="rect">
            <a:avLst/>
          </a:prstGeom>
          <a:noFill/>
          <a:ln w="28575">
            <a:solidFill>
              <a:srgbClr val="0065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84376" y="1641135"/>
            <a:ext cx="2996413" cy="4445029"/>
          </a:xfrm>
          <a:prstGeom prst="rect">
            <a:avLst/>
          </a:prstGeom>
          <a:noFill/>
          <a:ln w="28575">
            <a:solidFill>
              <a:srgbClr val="0065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0260" y="1606215"/>
            <a:ext cx="5413121" cy="2062103"/>
          </a:xfrm>
          <a:prstGeom prst="rect">
            <a:avLst/>
          </a:prstGeom>
          <a:noFill/>
        </p:spPr>
        <p:txBody>
          <a:bodyPr wrap="square" rtlCol="0">
            <a:spAutoFit/>
          </a:bodyPr>
          <a:lstStyle/>
          <a:p>
            <a:r>
              <a:rPr lang="en-GB" sz="1400" b="1" dirty="0">
                <a:solidFill>
                  <a:schemeClr val="accent1"/>
                </a:solidFill>
                <a:latin typeface="Arial" panose="020B0604020202020204" pitchFamily="34" charset="0"/>
                <a:cs typeface="Arial" panose="020B0604020202020204" pitchFamily="34" charset="0"/>
              </a:rPr>
              <a:t>Encourage Active Travel and Public Transport</a:t>
            </a:r>
            <a:r>
              <a:rPr lang="en-GB" sz="1400" b="1" dirty="0" smtClean="0">
                <a:solidFill>
                  <a:schemeClr val="accent1"/>
                </a:solidFill>
                <a:latin typeface="Arial" panose="020B0604020202020204" pitchFamily="34" charset="0"/>
                <a:cs typeface="Arial" panose="020B0604020202020204" pitchFamily="34" charset="0"/>
              </a:rPr>
              <a:t>:</a:t>
            </a:r>
          </a:p>
          <a:p>
            <a:endParaRPr lang="en-GB" sz="8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People preferred positive actions (e.g.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incentivising active travel or reducing the cost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 of public transport)</a:t>
            </a:r>
            <a:r>
              <a:rPr lang="en-GB" sz="1400" baseline="30000" dirty="0">
                <a:latin typeface="Arial" panose="020B0604020202020204" pitchFamily="34" charset="0"/>
                <a:cs typeface="Arial" panose="020B0604020202020204" pitchFamily="34" charset="0"/>
              </a:rPr>
              <a:t>2</a:t>
            </a:r>
            <a:r>
              <a:rPr lang="en-GB" sz="14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Barriers to active travel and public transport were: </a:t>
            </a:r>
            <a:br>
              <a:rPr lang="en-GB" sz="1400" dirty="0">
                <a:latin typeface="Arial" panose="020B0604020202020204" pitchFamily="34" charset="0"/>
                <a:cs typeface="Arial" panose="020B0604020202020204" pitchFamily="34" charset="0"/>
              </a:rPr>
            </a:br>
            <a:r>
              <a:rPr lang="en-GB" sz="1400" dirty="0">
                <a:solidFill>
                  <a:srgbClr val="0065BD"/>
                </a:solidFill>
                <a:latin typeface="Arial" panose="020B0604020202020204" pitchFamily="34" charset="0"/>
                <a:cs typeface="Arial" panose="020B0604020202020204" pitchFamily="34" charset="0"/>
              </a:rPr>
              <a:t>safety</a:t>
            </a:r>
            <a:r>
              <a:rPr lang="en-GB" sz="1400" dirty="0">
                <a:latin typeface="Arial" panose="020B0604020202020204" pitchFamily="34" charset="0"/>
                <a:cs typeface="Arial" panose="020B0604020202020204" pitchFamily="34" charset="0"/>
              </a:rPr>
              <a:t>, </a:t>
            </a:r>
            <a:r>
              <a:rPr lang="en-GB" sz="1400" dirty="0">
                <a:solidFill>
                  <a:srgbClr val="0065BD"/>
                </a:solidFill>
                <a:latin typeface="Arial" panose="020B0604020202020204" pitchFamily="34" charset="0"/>
                <a:cs typeface="Arial" panose="020B0604020202020204" pitchFamily="34" charset="0"/>
              </a:rPr>
              <a:t>accessibility</a:t>
            </a:r>
            <a:r>
              <a:rPr lang="en-GB" sz="1400" dirty="0">
                <a:latin typeface="Arial" panose="020B0604020202020204" pitchFamily="34" charset="0"/>
                <a:cs typeface="Arial" panose="020B0604020202020204" pitchFamily="34" charset="0"/>
              </a:rPr>
              <a:t> and </a:t>
            </a:r>
            <a:r>
              <a:rPr lang="en-GB" sz="1400" dirty="0">
                <a:solidFill>
                  <a:srgbClr val="0065BD"/>
                </a:solidFill>
                <a:latin typeface="Arial" panose="020B0604020202020204" pitchFamily="34" charset="0"/>
                <a:cs typeface="Arial" panose="020B0604020202020204" pitchFamily="34" charset="0"/>
              </a:rPr>
              <a:t>reliability</a:t>
            </a:r>
            <a:r>
              <a:rPr lang="en-GB" sz="1400" baseline="30000" dirty="0">
                <a:latin typeface="Arial" panose="020B0604020202020204" pitchFamily="34" charset="0"/>
                <a:cs typeface="Arial" panose="020B0604020202020204" pitchFamily="34" charset="0"/>
              </a:rPr>
              <a:t>1</a:t>
            </a:r>
            <a:r>
              <a:rPr lang="en-GB" sz="1400" dirty="0">
                <a:latin typeface="Arial" panose="020B0604020202020204" pitchFamily="34" charset="0"/>
                <a:cs typeface="Arial" panose="020B0604020202020204" pitchFamily="34" charset="0"/>
              </a:rPr>
              <a:t>.</a:t>
            </a:r>
          </a:p>
          <a:p>
            <a:endParaRPr lang="en-GB" sz="800" dirty="0">
              <a:latin typeface="Arial" panose="020B0604020202020204" pitchFamily="34" charset="0"/>
              <a:cs typeface="Arial" panose="020B0604020202020204" pitchFamily="34" charset="0"/>
            </a:endParaRPr>
          </a:p>
          <a:p>
            <a:pPr algn="ctr"/>
            <a:r>
              <a:rPr lang="en-GB" sz="1400" b="1" i="1" dirty="0">
                <a:solidFill>
                  <a:srgbClr val="0070C0"/>
                </a:solidFill>
                <a:latin typeface="Arial" panose="020B0604020202020204" pitchFamily="34" charset="0"/>
                <a:cs typeface="Arial" panose="020B0604020202020204" pitchFamily="34" charset="0"/>
              </a:rPr>
              <a:t>“Simplify street crossings and making pedestrian traffic the </a:t>
            </a:r>
            <a:r>
              <a:rPr lang="en-GB" sz="1400" b="1" i="1" dirty="0" smtClean="0">
                <a:solidFill>
                  <a:srgbClr val="0070C0"/>
                </a:solidFill>
                <a:latin typeface="Arial" panose="020B0604020202020204" pitchFamily="34" charset="0"/>
                <a:cs typeface="Arial" panose="020B0604020202020204" pitchFamily="34" charset="0"/>
              </a:rPr>
              <a:t>priority”</a:t>
            </a:r>
            <a:r>
              <a:rPr lang="en-GB" sz="1400" b="1" i="1" baseline="30000" dirty="0" smtClean="0">
                <a:solidFill>
                  <a:srgbClr val="0070C0"/>
                </a:solidFill>
                <a:latin typeface="Arial" panose="020B0604020202020204" pitchFamily="34" charset="0"/>
                <a:cs typeface="Arial" panose="020B0604020202020204" pitchFamily="34" charset="0"/>
              </a:rPr>
              <a:t>1</a:t>
            </a:r>
            <a:endParaRPr lang="en-GB" sz="1400" b="1" i="1" dirty="0">
              <a:solidFill>
                <a:srgbClr val="0070C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4739359" y="1786137"/>
            <a:ext cx="825908" cy="825908"/>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094553799"/>
              </p:ext>
            </p:extLst>
          </p:nvPr>
        </p:nvGraphicFramePr>
        <p:xfrm>
          <a:off x="354760" y="3714727"/>
          <a:ext cx="5210507" cy="2226446"/>
        </p:xfrm>
        <a:graphic>
          <a:graphicData uri="http://schemas.openxmlformats.org/drawingml/2006/table">
            <a:tbl>
              <a:tblPr firstRow="1">
                <a:tableStyleId>{B301B821-A1FF-4177-AEE7-76D212191A09}</a:tableStyleId>
              </a:tblPr>
              <a:tblGrid>
                <a:gridCol w="1188656">
                  <a:extLst>
                    <a:ext uri="{9D8B030D-6E8A-4147-A177-3AD203B41FA5}">
                      <a16:colId xmlns:a16="http://schemas.microsoft.com/office/drawing/2014/main" val="20000"/>
                    </a:ext>
                  </a:extLst>
                </a:gridCol>
                <a:gridCol w="2075345">
                  <a:extLst>
                    <a:ext uri="{9D8B030D-6E8A-4147-A177-3AD203B41FA5}">
                      <a16:colId xmlns:a16="http://schemas.microsoft.com/office/drawing/2014/main" val="20001"/>
                    </a:ext>
                  </a:extLst>
                </a:gridCol>
                <a:gridCol w="1946506">
                  <a:extLst>
                    <a:ext uri="{9D8B030D-6E8A-4147-A177-3AD203B41FA5}">
                      <a16:colId xmlns:a16="http://schemas.microsoft.com/office/drawing/2014/main" val="20002"/>
                    </a:ext>
                  </a:extLst>
                </a:gridCol>
              </a:tblGrid>
              <a:tr h="250993">
                <a:tc>
                  <a:txBody>
                    <a:bodyPr/>
                    <a:lstStyle/>
                    <a:p>
                      <a:pPr>
                        <a:lnSpc>
                          <a:spcPct val="115000"/>
                        </a:lnSpc>
                        <a:spcAft>
                          <a:spcPts val="0"/>
                        </a:spcAft>
                      </a:pPr>
                      <a:r>
                        <a:rPr lang="en-GB" sz="1200" dirty="0">
                          <a:effectLst/>
                          <a:latin typeface="Arial" panose="020B0604020202020204" pitchFamily="34" charset="0"/>
                          <a:ea typeface="Calibri"/>
                          <a:cs typeface="Arial" panose="020B0604020202020204" pitchFamily="34" charset="0"/>
                        </a:rPr>
                        <a:t>Safety</a:t>
                      </a:r>
                    </a:p>
                  </a:txBody>
                  <a:tcPr marL="45720" marR="45720">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nSpc>
                          <a:spcPct val="115000"/>
                        </a:lnSpc>
                        <a:spcAft>
                          <a:spcPts val="0"/>
                        </a:spcAft>
                      </a:pPr>
                      <a:r>
                        <a:rPr lang="en-GB" sz="1200" dirty="0">
                          <a:effectLst/>
                          <a:latin typeface="Arial" panose="020B0604020202020204" pitchFamily="34" charset="0"/>
                          <a:ea typeface="Calibri"/>
                          <a:cs typeface="Arial" panose="020B0604020202020204" pitchFamily="34" charset="0"/>
                        </a:rPr>
                        <a:t>Accessibility</a:t>
                      </a:r>
                    </a:p>
                  </a:txBody>
                  <a:tcPr marL="45720" marR="4572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nSpc>
                          <a:spcPct val="115000"/>
                        </a:lnSpc>
                        <a:spcAft>
                          <a:spcPts val="0"/>
                        </a:spcAft>
                      </a:pPr>
                      <a:r>
                        <a:rPr lang="en-GB" sz="1200" dirty="0">
                          <a:effectLst/>
                          <a:latin typeface="Arial" panose="020B0604020202020204" pitchFamily="34" charset="0"/>
                          <a:ea typeface="Calibri"/>
                          <a:cs typeface="Arial" panose="020B0604020202020204" pitchFamily="34" charset="0"/>
                        </a:rPr>
                        <a:t>Reliability</a:t>
                      </a:r>
                    </a:p>
                  </a:txBody>
                  <a:tcPr marL="45720" marR="45720">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81330">
                <a:tc>
                  <a:txBody>
                    <a:bodyPr/>
                    <a:lstStyle/>
                    <a:p>
                      <a:pPr>
                        <a:lnSpc>
                          <a:spcPct val="115000"/>
                        </a:lnSpc>
                        <a:spcAft>
                          <a:spcPts val="0"/>
                        </a:spcAft>
                      </a:pPr>
                      <a:r>
                        <a:rPr lang="en-GB" sz="1200" dirty="0">
                          <a:effectLst/>
                          <a:latin typeface="Arial" panose="020B0604020202020204" pitchFamily="34" charset="0"/>
                          <a:ea typeface="Calibri"/>
                          <a:cs typeface="Arial" panose="020B0604020202020204" pitchFamily="34" charset="0"/>
                        </a:rPr>
                        <a:t>Better street lighting.</a:t>
                      </a:r>
                    </a:p>
                  </a:txBody>
                  <a:tcPr marL="45720" marR="45720">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115000"/>
                        </a:lnSpc>
                        <a:spcAft>
                          <a:spcPts val="0"/>
                        </a:spcAft>
                        <a:buFont typeface="Wingdings" panose="05000000000000000000" pitchFamily="2" charset="2"/>
                        <a:buNone/>
                      </a:pPr>
                      <a:r>
                        <a:rPr lang="en-GB" sz="1200" dirty="0">
                          <a:solidFill>
                            <a:schemeClr val="tx1"/>
                          </a:solidFill>
                          <a:effectLst/>
                          <a:latin typeface="Arial" panose="020B0604020202020204" pitchFamily="34" charset="0"/>
                          <a:ea typeface="Calibri"/>
                          <a:cs typeface="Arial" panose="020B0604020202020204" pitchFamily="34" charset="0"/>
                        </a:rPr>
                        <a:t>Wider pavements</a:t>
                      </a:r>
                      <a:r>
                        <a:rPr lang="en-GB" sz="1200" baseline="0" dirty="0">
                          <a:solidFill>
                            <a:schemeClr val="tx1"/>
                          </a:solidFill>
                          <a:effectLst/>
                          <a:latin typeface="Arial" panose="020B0604020202020204" pitchFamily="34" charset="0"/>
                          <a:ea typeface="Calibri"/>
                          <a:cs typeface="Arial" panose="020B0604020202020204" pitchFamily="34" charset="0"/>
                        </a:rPr>
                        <a:t> with benches and less clutter.</a:t>
                      </a:r>
                      <a:endParaRPr lang="en-GB" sz="1200" dirty="0">
                        <a:solidFill>
                          <a:schemeClr val="tx1"/>
                        </a:solidFill>
                        <a:effectLst/>
                        <a:latin typeface="Arial" panose="020B0604020202020204" pitchFamily="34" charset="0"/>
                        <a:ea typeface="Calibri"/>
                        <a:cs typeface="Arial" panose="020B0604020202020204" pitchFamily="34" charset="0"/>
                      </a:endParaRPr>
                    </a:p>
                  </a:txBody>
                  <a:tcPr marL="45720" marR="4572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200" dirty="0">
                          <a:effectLst/>
                          <a:latin typeface="Arial" panose="020B0604020202020204" pitchFamily="34" charset="0"/>
                          <a:ea typeface="Calibri"/>
                          <a:cs typeface="Arial" panose="020B0604020202020204" pitchFamily="34" charset="0"/>
                        </a:rPr>
                        <a:t>Information on live public transport (e.g. live digital boards at bus stops).</a:t>
                      </a:r>
                    </a:p>
                  </a:txBody>
                  <a:tcPr marL="45720" marR="45720">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43364">
                <a:tc>
                  <a:txBody>
                    <a:bodyPr/>
                    <a:lstStyle/>
                    <a:p>
                      <a:pPr>
                        <a:lnSpc>
                          <a:spcPct val="115000"/>
                        </a:lnSpc>
                        <a:spcAft>
                          <a:spcPts val="0"/>
                        </a:spcAft>
                      </a:pPr>
                      <a:r>
                        <a:rPr lang="en-GB" sz="1200" dirty="0">
                          <a:effectLst/>
                          <a:latin typeface="Arial" panose="020B0604020202020204" pitchFamily="34" charset="0"/>
                          <a:ea typeface="Calibri"/>
                          <a:cs typeface="Arial" panose="020B0604020202020204" pitchFamily="34" charset="0"/>
                        </a:rPr>
                        <a:t>Better</a:t>
                      </a:r>
                      <a:r>
                        <a:rPr lang="en-GB" sz="1200" baseline="0" dirty="0">
                          <a:effectLst/>
                          <a:latin typeface="Arial" panose="020B0604020202020204" pitchFamily="34" charset="0"/>
                          <a:ea typeface="Calibri"/>
                          <a:cs typeface="Arial" panose="020B0604020202020204" pitchFamily="34" charset="0"/>
                        </a:rPr>
                        <a:t> </a:t>
                      </a:r>
                      <a:r>
                        <a:rPr lang="en-GB" sz="1200" dirty="0">
                          <a:effectLst/>
                          <a:latin typeface="Arial" panose="020B0604020202020204" pitchFamily="34" charset="0"/>
                          <a:ea typeface="Calibri"/>
                          <a:cs typeface="Arial" panose="020B0604020202020204" pitchFamily="34" charset="0"/>
                        </a:rPr>
                        <a:t>walking and cycling infrastructure available.</a:t>
                      </a:r>
                    </a:p>
                  </a:txBody>
                  <a:tcPr marL="45720" marR="45720">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lang="en-GB" sz="1200" baseline="0" dirty="0">
                          <a:effectLst/>
                          <a:latin typeface="Arial" panose="020B0604020202020204" pitchFamily="34" charset="0"/>
                          <a:ea typeface="Calibri"/>
                          <a:cs typeface="Arial" panose="020B0604020202020204" pitchFamily="34" charset="0"/>
                        </a:rPr>
                        <a:t>Step-free access and audio announcements at stations –mostly mentioned by older people and wheelchair users</a:t>
                      </a:r>
                      <a:r>
                        <a:rPr lang="en-GB" sz="1200" baseline="30000" dirty="0">
                          <a:effectLst/>
                          <a:latin typeface="Arial" panose="020B0604020202020204" pitchFamily="34" charset="0"/>
                          <a:ea typeface="Calibri"/>
                          <a:cs typeface="Arial" panose="020B0604020202020204" pitchFamily="34" charset="0"/>
                        </a:rPr>
                        <a:t>1</a:t>
                      </a:r>
                      <a:r>
                        <a:rPr lang="en-GB" sz="1200" baseline="0" dirty="0">
                          <a:effectLst/>
                          <a:latin typeface="Arial" panose="020B0604020202020204" pitchFamily="34" charset="0"/>
                          <a:ea typeface="Calibri"/>
                          <a:cs typeface="Arial" panose="020B0604020202020204" pitchFamily="34" charset="0"/>
                        </a:rPr>
                        <a:t>.</a:t>
                      </a:r>
                      <a:endParaRPr lang="en-GB" sz="1200" dirty="0">
                        <a:effectLst/>
                        <a:latin typeface="Arial" panose="020B0604020202020204" pitchFamily="34" charset="0"/>
                        <a:ea typeface="Calibri"/>
                        <a:cs typeface="Arial" panose="020B0604020202020204" pitchFamily="34" charset="0"/>
                      </a:endParaRPr>
                    </a:p>
                  </a:txBody>
                  <a:tcPr marL="45720" marR="45720">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200" dirty="0">
                          <a:effectLst/>
                          <a:latin typeface="Arial" panose="020B0604020202020204" pitchFamily="34" charset="0"/>
                          <a:ea typeface="Calibri"/>
                          <a:cs typeface="Arial" panose="020B0604020202020204" pitchFamily="34" charset="0"/>
                        </a:rPr>
                        <a:t>Technological</a:t>
                      </a:r>
                      <a:r>
                        <a:rPr lang="en-GB" sz="1200" baseline="0" dirty="0">
                          <a:effectLst/>
                          <a:latin typeface="Arial" panose="020B0604020202020204" pitchFamily="34" charset="0"/>
                          <a:ea typeface="Calibri"/>
                          <a:cs typeface="Arial" panose="020B0604020202020204" pitchFamily="34" charset="0"/>
                        </a:rPr>
                        <a:t> i</a:t>
                      </a:r>
                      <a:r>
                        <a:rPr lang="en-GB" sz="1200" dirty="0">
                          <a:effectLst/>
                          <a:latin typeface="Arial" panose="020B0604020202020204" pitchFamily="34" charset="0"/>
                          <a:ea typeface="Calibri"/>
                          <a:cs typeface="Arial" panose="020B0604020202020204" pitchFamily="34" charset="0"/>
                        </a:rPr>
                        <a:t>ssues accessing live transport information -mostly mentioned by older people</a:t>
                      </a:r>
                      <a:r>
                        <a:rPr lang="en-GB" sz="1200" baseline="30000" dirty="0">
                          <a:effectLst/>
                          <a:latin typeface="Arial" panose="020B0604020202020204" pitchFamily="34" charset="0"/>
                          <a:ea typeface="Calibri"/>
                          <a:cs typeface="Arial" panose="020B0604020202020204" pitchFamily="34" charset="0"/>
                        </a:rPr>
                        <a:t>1.</a:t>
                      </a:r>
                      <a:endParaRPr lang="en-GB" sz="1200" dirty="0">
                        <a:effectLst/>
                        <a:latin typeface="Arial" panose="020B0604020202020204" pitchFamily="34" charset="0"/>
                        <a:ea typeface="Calibri"/>
                        <a:cs typeface="Arial" panose="020B0604020202020204" pitchFamily="34" charset="0"/>
                      </a:endParaRPr>
                    </a:p>
                  </a:txBody>
                  <a:tcPr marL="45720" marR="45720">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2" name="TextBox 21"/>
          <p:cNvSpPr txBox="1"/>
          <p:nvPr/>
        </p:nvSpPr>
        <p:spPr>
          <a:xfrm>
            <a:off x="5912755" y="1619391"/>
            <a:ext cx="2938538" cy="3939540"/>
          </a:xfrm>
          <a:prstGeom prst="rect">
            <a:avLst/>
          </a:prstGeom>
          <a:noFill/>
        </p:spPr>
        <p:txBody>
          <a:bodyPr wrap="square" rtlCol="0">
            <a:spAutoFit/>
          </a:bodyPr>
          <a:lstStyle/>
          <a:p>
            <a:r>
              <a:rPr lang="en-GB" sz="1400" b="1" dirty="0">
                <a:solidFill>
                  <a:schemeClr val="accent1"/>
                </a:solidFill>
                <a:latin typeface="Arial" panose="020B0604020202020204" pitchFamily="34" charset="0"/>
                <a:cs typeface="Arial" panose="020B0604020202020204" pitchFamily="34" charset="0"/>
              </a:rPr>
              <a:t>More Green </a:t>
            </a:r>
            <a:r>
              <a:rPr lang="en-GB" sz="1400" b="1" dirty="0" smtClean="0">
                <a:solidFill>
                  <a:schemeClr val="accent1"/>
                </a:solidFill>
                <a:latin typeface="Arial" panose="020B0604020202020204" pitchFamily="34" charset="0"/>
                <a:cs typeface="Arial" panose="020B0604020202020204" pitchFamily="34" charset="0"/>
              </a:rPr>
              <a:t>Spaces:</a:t>
            </a:r>
          </a:p>
          <a:p>
            <a:endParaRPr lang="en-GB" sz="12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Having more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green space was</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stated frequently as a way to encourage active travel</a:t>
            </a:r>
            <a:r>
              <a:rPr lang="en-GB" sz="1400" baseline="30000" dirty="0">
                <a:latin typeface="Arial" panose="020B0604020202020204" pitchFamily="34" charset="0"/>
                <a:cs typeface="Arial" panose="020B0604020202020204" pitchFamily="34" charset="0"/>
              </a:rPr>
              <a:t>1</a:t>
            </a:r>
            <a:r>
              <a:rPr lang="en-GB" sz="14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It was also suggested that these were made more accessible and inclusive (e.g. give ownership back to local communities and hold events focusing on Black culture in these spaces)</a:t>
            </a:r>
            <a:r>
              <a:rPr lang="en-GB" sz="1400" baseline="30000" dirty="0">
                <a:latin typeface="Arial" panose="020B0604020202020204" pitchFamily="34" charset="0"/>
                <a:cs typeface="Arial" panose="020B0604020202020204" pitchFamily="34" charset="0"/>
              </a:rPr>
              <a:t>2</a:t>
            </a:r>
            <a:r>
              <a:rPr lang="en-GB" sz="1400" dirty="0">
                <a:latin typeface="Arial" panose="020B0604020202020204" pitchFamily="34" charset="0"/>
                <a:cs typeface="Arial" panose="020B0604020202020204" pitchFamily="34" charset="0"/>
              </a:rPr>
              <a:t>.</a:t>
            </a:r>
          </a:p>
          <a:p>
            <a:endParaRPr lang="en-GB" sz="1400" dirty="0">
              <a:latin typeface="Arial" panose="020B0604020202020204" pitchFamily="34" charset="0"/>
              <a:cs typeface="Arial" panose="020B0604020202020204" pitchFamily="34" charset="0"/>
            </a:endParaRPr>
          </a:p>
          <a:p>
            <a:pPr algn="ctr"/>
            <a:r>
              <a:rPr lang="en-GB" sz="1400" b="1" i="1" dirty="0">
                <a:solidFill>
                  <a:srgbClr val="0070C0"/>
                </a:solidFill>
                <a:latin typeface="Arial" panose="020B0604020202020204" pitchFamily="34" charset="0"/>
                <a:cs typeface="Arial" panose="020B0604020202020204" pitchFamily="34" charset="0"/>
              </a:rPr>
              <a:t>“We don’t have a garden so we go to the local park to get fresh air...It would be nice if there were </a:t>
            </a:r>
            <a:r>
              <a:rPr lang="en-GB" sz="1400" b="1" i="1" dirty="0" smtClean="0">
                <a:solidFill>
                  <a:srgbClr val="0070C0"/>
                </a:solidFill>
                <a:latin typeface="Arial" panose="020B0604020202020204" pitchFamily="34" charset="0"/>
                <a:cs typeface="Arial" panose="020B0604020202020204" pitchFamily="34" charset="0"/>
              </a:rPr>
              <a:t>more”</a:t>
            </a:r>
            <a:r>
              <a:rPr lang="en-GB" sz="1400" b="1" i="1" baseline="30000" dirty="0" smtClean="0">
                <a:solidFill>
                  <a:srgbClr val="0070C0"/>
                </a:solidFill>
                <a:latin typeface="Arial" panose="020B0604020202020204" pitchFamily="34" charset="0"/>
                <a:cs typeface="Arial" panose="020B0604020202020204" pitchFamily="34" charset="0"/>
              </a:rPr>
              <a:t>2</a:t>
            </a:r>
            <a:endParaRPr lang="en-GB" sz="1400" b="1" i="1" dirty="0">
              <a:solidFill>
                <a:srgbClr val="0070C0"/>
              </a:solidFill>
              <a:latin typeface="Arial"/>
              <a:cs typeface="Arial"/>
            </a:endParaRPr>
          </a:p>
        </p:txBody>
      </p:sp>
      <p:pic>
        <p:nvPicPr>
          <p:cNvPr id="2050" name="Picture 2" descr="Park free icon"/>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09151" y="1669390"/>
            <a:ext cx="828170" cy="82817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50259" y="1204533"/>
            <a:ext cx="8640362"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&amp; STAKEHOLDER VIEWS: COMMUNITY RECOMMENDATIONS 2</a:t>
            </a:r>
          </a:p>
        </p:txBody>
      </p:sp>
      <p:sp>
        <p:nvSpPr>
          <p:cNvPr id="12" name="Title 1"/>
          <p:cNvSpPr txBox="1">
            <a:spLocks/>
          </p:cNvSpPr>
          <p:nvPr/>
        </p:nvSpPr>
        <p:spPr>
          <a:xfrm>
            <a:off x="230595" y="240468"/>
            <a:ext cx="8532477" cy="95507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2400" dirty="0" smtClean="0">
                <a:solidFill>
                  <a:srgbClr val="0070C0"/>
                </a:solidFill>
              </a:rPr>
              <a:t>Residents </a:t>
            </a:r>
            <a:r>
              <a:rPr lang="en-GB" sz="2400" dirty="0">
                <a:solidFill>
                  <a:srgbClr val="0070C0"/>
                </a:solidFill>
              </a:rPr>
              <a:t>want long-term and inclusive actions to be put in place to improve the air quality in Southwark</a:t>
            </a:r>
            <a:endParaRPr kumimoji="0" lang="en-US" sz="2400" b="1" i="0" u="none" strike="noStrike" kern="1200" cap="none" spc="0" normalizeH="0" baseline="0" noProof="0" dirty="0">
              <a:ln>
                <a:noFill/>
              </a:ln>
              <a:solidFill>
                <a:srgbClr val="FF0000"/>
              </a:solidFill>
              <a:effectLst/>
              <a:uLnTx/>
              <a:uFillTx/>
              <a:latin typeface="Arial"/>
              <a:ea typeface="+mj-ea"/>
              <a:cs typeface="Arial"/>
            </a:endParaRPr>
          </a:p>
        </p:txBody>
      </p:sp>
      <p:sp>
        <p:nvSpPr>
          <p:cNvPr id="15" name="TextBox 14"/>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52</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2892951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247008"/>
            <a:ext cx="8532477" cy="955072"/>
          </a:xfrm>
        </p:spPr>
        <p:txBody>
          <a:bodyPr>
            <a:noAutofit/>
          </a:bodyPr>
          <a:lstStyle/>
          <a:p>
            <a:r>
              <a:rPr lang="en-GB" sz="2400" dirty="0">
                <a:solidFill>
                  <a:srgbClr val="0070C0"/>
                </a:solidFill>
              </a:rPr>
              <a:t>Interviews with expert stakeholders highlighted common areas of focus in order to reduce air pollution emissions</a:t>
            </a:r>
            <a:endParaRPr lang="en-US" sz="2400" dirty="0">
              <a:solidFill>
                <a:srgbClr val="FF0000"/>
              </a:solidFill>
            </a:endParaRPr>
          </a:p>
        </p:txBody>
      </p:sp>
      <p:sp>
        <p:nvSpPr>
          <p:cNvPr id="5" name="Content Placeholder 4"/>
          <p:cNvSpPr>
            <a:spLocks noGrp="1"/>
          </p:cNvSpPr>
          <p:nvPr>
            <p:ph idx="1"/>
          </p:nvPr>
        </p:nvSpPr>
        <p:spPr>
          <a:xfrm>
            <a:off x="240427" y="1669395"/>
            <a:ext cx="8647934" cy="4367606"/>
          </a:xfrm>
        </p:spPr>
        <p:txBody>
          <a:bodyPr>
            <a:normAutofit/>
          </a:bodyPr>
          <a:lstStyle/>
          <a:p>
            <a:pPr marL="0" indent="0" defTabSz="914400">
              <a:spcBef>
                <a:spcPts val="0"/>
              </a:spcBef>
              <a:buNone/>
            </a:pPr>
            <a:r>
              <a:rPr lang="en-US" sz="1600" b="1" dirty="0"/>
              <a:t>Eight expert stakeholders across academia, policy, campaigning and health were interviewed for the JSNA. Across the interviews, common themes emerged around where Councils should focus to reduce air pollution emissions</a:t>
            </a:r>
            <a:r>
              <a:rPr lang="en-US" sz="1600" b="1" dirty="0" smtClean="0"/>
              <a:t>:</a:t>
            </a:r>
          </a:p>
          <a:p>
            <a:pPr marL="0" indent="0" defTabSz="914400">
              <a:spcBef>
                <a:spcPts val="0"/>
              </a:spcBef>
              <a:buNone/>
            </a:pPr>
            <a:endParaRPr lang="en-US" sz="1050" b="1" dirty="0"/>
          </a:p>
          <a:p>
            <a:pPr defTabSz="914400">
              <a:spcBef>
                <a:spcPts val="0"/>
              </a:spcBef>
              <a:buFont typeface="Wingdings" charset="2"/>
              <a:buChar char="§"/>
            </a:pPr>
            <a:r>
              <a:rPr lang="en-US" sz="1600" dirty="0"/>
              <a:t>The climate emergency is a driving force across </a:t>
            </a:r>
            <a:r>
              <a:rPr lang="en-US" sz="1600" dirty="0" err="1"/>
              <a:t>organisations</a:t>
            </a:r>
            <a:r>
              <a:rPr lang="en-US" sz="1600" dirty="0"/>
              <a:t>, viewed as a bigger priority than air pollution. Southwark should ensure air pollution is integrated into climate action, focusing on </a:t>
            </a:r>
            <a:r>
              <a:rPr lang="en-US" sz="1600" dirty="0">
                <a:solidFill>
                  <a:schemeClr val="accent1"/>
                </a:solidFill>
              </a:rPr>
              <a:t>interventions that give a win-win scenario for both carbon and air pollution reduction</a:t>
            </a:r>
            <a:r>
              <a:rPr lang="en-US" sz="1600" dirty="0"/>
              <a:t>. </a:t>
            </a:r>
          </a:p>
          <a:p>
            <a:pPr defTabSz="914400">
              <a:spcBef>
                <a:spcPts val="0"/>
              </a:spcBef>
              <a:buFont typeface="Wingdings" charset="2"/>
              <a:buChar char="§"/>
            </a:pPr>
            <a:r>
              <a:rPr lang="en-US" sz="1600" dirty="0"/>
              <a:t>NO</a:t>
            </a:r>
            <a:r>
              <a:rPr lang="en-US" sz="1600" baseline="-25000" dirty="0"/>
              <a:t>2</a:t>
            </a:r>
            <a:r>
              <a:rPr lang="en-US" sz="1600" dirty="0"/>
              <a:t> trends are set to decrease over time whilst particulate matter levels have been stagnant. </a:t>
            </a:r>
            <a:r>
              <a:rPr lang="en-US" sz="1600" dirty="0">
                <a:solidFill>
                  <a:schemeClr val="accent1"/>
                </a:solidFill>
              </a:rPr>
              <a:t>An overt focus is needed on reducing particulate matter emissions </a:t>
            </a:r>
            <a:r>
              <a:rPr lang="en-US" sz="1600" dirty="0"/>
              <a:t>within the most polluting industries and activities, such as construction and domestic </a:t>
            </a:r>
            <a:r>
              <a:rPr lang="en-US" sz="1600" dirty="0" smtClean="0"/>
              <a:t>wood-burning</a:t>
            </a:r>
            <a:r>
              <a:rPr lang="en-US" sz="1600" dirty="0"/>
              <a:t>. </a:t>
            </a:r>
          </a:p>
          <a:p>
            <a:pPr defTabSz="914400">
              <a:spcBef>
                <a:spcPts val="0"/>
              </a:spcBef>
              <a:buFont typeface="Wingdings" charset="2"/>
              <a:buChar char="§"/>
            </a:pPr>
            <a:r>
              <a:rPr lang="en-GB" sz="1600" dirty="0"/>
              <a:t>Policy and regulation around air quality is crucial to ensure stakeholders are compelled to act. </a:t>
            </a:r>
            <a:r>
              <a:rPr lang="en-GB" sz="1600" dirty="0">
                <a:solidFill>
                  <a:schemeClr val="accent1"/>
                </a:solidFill>
              </a:rPr>
              <a:t>Enforcement, often at the local level, is essential </a:t>
            </a:r>
            <a:r>
              <a:rPr lang="en-GB" sz="1600" dirty="0"/>
              <a:t>to ensure policy translates into practice.</a:t>
            </a:r>
          </a:p>
          <a:p>
            <a:pPr defTabSz="914400">
              <a:spcBef>
                <a:spcPts val="0"/>
              </a:spcBef>
              <a:buFont typeface="Wingdings" charset="2"/>
              <a:buChar char="§"/>
            </a:pPr>
            <a:r>
              <a:rPr lang="en-GB" sz="1600" dirty="0"/>
              <a:t>Control over </a:t>
            </a:r>
            <a:r>
              <a:rPr lang="en-GB" sz="1600" dirty="0">
                <a:solidFill>
                  <a:schemeClr val="accent1"/>
                </a:solidFill>
              </a:rPr>
              <a:t>parking is a lever that Councils are currently underexploiting</a:t>
            </a:r>
            <a:r>
              <a:rPr lang="en-GB" sz="1600" dirty="0"/>
              <a:t>. Southwark should explore how policies on parking can be strengthened to reduce car ownership and the use of polluting vehicles. </a:t>
            </a:r>
            <a:endParaRPr lang="en-GB" sz="1400" dirty="0"/>
          </a:p>
        </p:txBody>
      </p:sp>
      <p:sp>
        <p:nvSpPr>
          <p:cNvPr id="6" name="TextBox 5"/>
          <p:cNvSpPr txBox="1"/>
          <p:nvPr/>
        </p:nvSpPr>
        <p:spPr>
          <a:xfrm>
            <a:off x="94252" y="6408971"/>
            <a:ext cx="6581423" cy="369332"/>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US" sz="900" dirty="0">
                <a:solidFill>
                  <a:schemeClr val="bg1">
                    <a:lumMod val="50000"/>
                  </a:schemeClr>
                </a:solidFill>
                <a:latin typeface="Arial" charset="0"/>
                <a:ea typeface="Arial" charset="0"/>
                <a:cs typeface="Arial" charset="0"/>
              </a:rPr>
              <a:t>Southwark Council. 2022. Expert stakeholder interviews for JSNA. See appendix for details.</a:t>
            </a:r>
          </a:p>
        </p:txBody>
      </p:sp>
      <p:sp>
        <p:nvSpPr>
          <p:cNvPr id="7" name="TextBox 6"/>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53</a:t>
            </a:fld>
            <a:endParaRPr lang="en-US" sz="1000" dirty="0">
              <a:solidFill>
                <a:prstClr val="white">
                  <a:lumMod val="50000"/>
                </a:prstClr>
              </a:solidFill>
              <a:latin typeface="Arial" charset="0"/>
              <a:cs typeface="Arial" charset="0"/>
            </a:endParaRPr>
          </a:p>
        </p:txBody>
      </p:sp>
      <p:sp>
        <p:nvSpPr>
          <p:cNvPr id="3" name="TextBox 2"/>
          <p:cNvSpPr txBox="1"/>
          <p:nvPr/>
        </p:nvSpPr>
        <p:spPr>
          <a:xfrm>
            <a:off x="1108622" y="5820682"/>
            <a:ext cx="6493209" cy="646331"/>
          </a:xfrm>
          <a:prstGeom prst="rect">
            <a:avLst/>
          </a:prstGeom>
          <a:noFill/>
          <a:ln>
            <a:noFill/>
          </a:ln>
        </p:spPr>
        <p:txBody>
          <a:bodyPr wrap="square" rtlCol="0">
            <a:spAutoFit/>
          </a:bodyPr>
          <a:lstStyle/>
          <a:p>
            <a:r>
              <a:rPr lang="en-GB" b="1" i="1" dirty="0">
                <a:solidFill>
                  <a:srgbClr val="0070C0"/>
                </a:solidFill>
                <a:latin typeface="Arial" panose="020B0604020202020204" pitchFamily="34" charset="0"/>
                <a:cs typeface="Arial" panose="020B0604020202020204" pitchFamily="34" charset="0"/>
              </a:rPr>
              <a:t>“Climate change is higher on the agenda, but air pollution is a threat here and now” </a:t>
            </a:r>
            <a:r>
              <a:rPr lang="en-GB" sz="1400" dirty="0">
                <a:latin typeface="Arial" panose="020B0604020202020204" pitchFamily="34" charset="0"/>
                <a:cs typeface="Arial" panose="020B0604020202020204" pitchFamily="34" charset="0"/>
              </a:rPr>
              <a:t>–</a:t>
            </a:r>
            <a:r>
              <a:rPr lang="en-GB" sz="1400" dirty="0">
                <a:solidFill>
                  <a:srgbClr val="00C0B5"/>
                </a:solidFill>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Rupert George, UK100</a:t>
            </a:r>
          </a:p>
        </p:txBody>
      </p:sp>
      <p:sp>
        <p:nvSpPr>
          <p:cNvPr id="8" name="TextBox 7"/>
          <p:cNvSpPr txBox="1"/>
          <p:nvPr/>
        </p:nvSpPr>
        <p:spPr>
          <a:xfrm>
            <a:off x="250259" y="1204533"/>
            <a:ext cx="8640362"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&amp; STAKEHOLDER VIEWS: </a:t>
            </a:r>
            <a:r>
              <a:rPr lang="en-US" b="1" dirty="0" smtClean="0">
                <a:solidFill>
                  <a:prstClr val="white">
                    <a:lumMod val="50000"/>
                  </a:prstClr>
                </a:solidFill>
                <a:latin typeface="Arial" charset="0"/>
                <a:ea typeface="Arial" charset="0"/>
                <a:cs typeface="Arial" charset="0"/>
              </a:rPr>
              <a:t>REDUCING EMISSIONS</a:t>
            </a:r>
            <a:endParaRPr lang="en-US" b="1" dirty="0">
              <a:solidFill>
                <a:prstClr val="white">
                  <a:lumMod val="50000"/>
                </a:prstClr>
              </a:solidFill>
              <a:latin typeface="Arial" charset="0"/>
              <a:ea typeface="Arial" charset="0"/>
              <a:cs typeface="Arial" charset="0"/>
            </a:endParaRPr>
          </a:p>
        </p:txBody>
      </p:sp>
    </p:spTree>
    <p:extLst>
      <p:ext uri="{BB962C8B-B14F-4D97-AF65-F5344CB8AC3E}">
        <p14:creationId xmlns:p14="http://schemas.microsoft.com/office/powerpoint/2010/main" val="38453425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247008"/>
            <a:ext cx="8532477" cy="955072"/>
          </a:xfrm>
        </p:spPr>
        <p:txBody>
          <a:bodyPr>
            <a:noAutofit/>
          </a:bodyPr>
          <a:lstStyle/>
          <a:p>
            <a:r>
              <a:rPr lang="en-GB" sz="2400" dirty="0">
                <a:solidFill>
                  <a:srgbClr val="0070C0"/>
                </a:solidFill>
              </a:rPr>
              <a:t>Experts recognised the need to raise awareness of and protect people from the health impacts of air pollution</a:t>
            </a:r>
            <a:endParaRPr lang="en-US" sz="2400" dirty="0">
              <a:solidFill>
                <a:srgbClr val="FF0000"/>
              </a:solidFill>
            </a:endParaRPr>
          </a:p>
        </p:txBody>
      </p:sp>
      <p:sp>
        <p:nvSpPr>
          <p:cNvPr id="4" name="TextBox 3"/>
          <p:cNvSpPr txBox="1"/>
          <p:nvPr/>
        </p:nvSpPr>
        <p:spPr>
          <a:xfrm>
            <a:off x="250259" y="1204533"/>
            <a:ext cx="7733534"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&amp; STAKEHOLDER VIEWS: PROTECTING HEALTH</a:t>
            </a:r>
          </a:p>
        </p:txBody>
      </p:sp>
      <p:sp>
        <p:nvSpPr>
          <p:cNvPr id="5" name="Content Placeholder 4"/>
          <p:cNvSpPr>
            <a:spLocks noGrp="1"/>
          </p:cNvSpPr>
          <p:nvPr>
            <p:ph idx="1"/>
          </p:nvPr>
        </p:nvSpPr>
        <p:spPr>
          <a:xfrm>
            <a:off x="240426" y="1669395"/>
            <a:ext cx="8689793" cy="4367606"/>
          </a:xfrm>
        </p:spPr>
        <p:txBody>
          <a:bodyPr>
            <a:normAutofit/>
          </a:bodyPr>
          <a:lstStyle/>
          <a:p>
            <a:pPr marL="0" indent="0" defTabSz="914400">
              <a:spcBef>
                <a:spcPts val="0"/>
              </a:spcBef>
              <a:buNone/>
            </a:pPr>
            <a:r>
              <a:rPr lang="en-US" sz="1600" b="1" dirty="0"/>
              <a:t>Expert stakeholders also </a:t>
            </a:r>
            <a:r>
              <a:rPr lang="en-GB" sz="1600" b="1" dirty="0"/>
              <a:t>recognised</a:t>
            </a:r>
            <a:r>
              <a:rPr lang="en-US" sz="1600" b="1" dirty="0"/>
              <a:t> that local Councils have a role to play in both raising awareness of and protecting people from the health impacts of air pollution. Three key themes emerged</a:t>
            </a:r>
            <a:r>
              <a:rPr lang="en-US" sz="1600" b="1" dirty="0" smtClean="0"/>
              <a:t>:</a:t>
            </a:r>
          </a:p>
          <a:p>
            <a:pPr marL="0" indent="0" defTabSz="914400">
              <a:spcBef>
                <a:spcPts val="0"/>
              </a:spcBef>
              <a:buNone/>
            </a:pPr>
            <a:endParaRPr lang="en-US" sz="800" b="1" dirty="0"/>
          </a:p>
          <a:p>
            <a:pPr defTabSz="914400">
              <a:spcBef>
                <a:spcPts val="0"/>
              </a:spcBef>
              <a:buFont typeface="Wingdings" charset="2"/>
              <a:buChar char="§"/>
            </a:pPr>
            <a:r>
              <a:rPr lang="en-GB" sz="1600" dirty="0">
                <a:solidFill>
                  <a:srgbClr val="CF0072"/>
                </a:solidFill>
              </a:rPr>
              <a:t>Public awareness of the health effects of air </a:t>
            </a:r>
            <a:r>
              <a:rPr lang="en-GB" sz="1600" dirty="0" smtClean="0">
                <a:solidFill>
                  <a:srgbClr val="CF0072"/>
                </a:solidFill>
              </a:rPr>
              <a:t>pollution </a:t>
            </a:r>
            <a:r>
              <a:rPr lang="en-GB" sz="1600" dirty="0">
                <a:solidFill>
                  <a:srgbClr val="CF0072"/>
                </a:solidFill>
              </a:rPr>
              <a:t>needs to be increased </a:t>
            </a:r>
            <a:r>
              <a:rPr lang="en-GB" sz="1600" dirty="0"/>
              <a:t>so that people understand the risks to their health. This should also help build understanding </a:t>
            </a:r>
            <a:r>
              <a:rPr lang="en-GB" sz="1600" dirty="0" smtClean="0"/>
              <a:t>of</a:t>
            </a:r>
            <a:r>
              <a:rPr lang="en-GB" sz="1600" dirty="0" smtClean="0"/>
              <a:t> </a:t>
            </a:r>
            <a:r>
              <a:rPr lang="en-GB" sz="1600" dirty="0"/>
              <a:t>why Southwark Council is taking action on air pollution, increasing support for these changes and compelling more people to act themselves. </a:t>
            </a:r>
          </a:p>
          <a:p>
            <a:pPr defTabSz="914400">
              <a:spcBef>
                <a:spcPts val="0"/>
              </a:spcBef>
              <a:buFont typeface="Wingdings" charset="2"/>
              <a:buChar char="§"/>
            </a:pPr>
            <a:r>
              <a:rPr lang="en-GB" sz="1600" dirty="0">
                <a:solidFill>
                  <a:srgbClr val="CF0072"/>
                </a:solidFill>
              </a:rPr>
              <a:t>Health professionals are </a:t>
            </a:r>
            <a:r>
              <a:rPr lang="en-GB" sz="1600" dirty="0" smtClean="0">
                <a:solidFill>
                  <a:srgbClr val="CF0072"/>
                </a:solidFill>
              </a:rPr>
              <a:t>key stakeholders</a:t>
            </a:r>
            <a:r>
              <a:rPr lang="en-GB" sz="1600" dirty="0" smtClean="0"/>
              <a:t> </a:t>
            </a:r>
            <a:r>
              <a:rPr lang="en-GB" sz="1600" dirty="0"/>
              <a:t>that Councils should partner with to support vulnerable groups. Whilst COVID-19 has hampered engagement, the Ella </a:t>
            </a:r>
            <a:r>
              <a:rPr lang="en-GB" sz="1600" dirty="0" err="1"/>
              <a:t>Kissi-Debrah</a:t>
            </a:r>
            <a:r>
              <a:rPr lang="en-GB" sz="1600" dirty="0"/>
              <a:t> coroner’s report has highlighted the important trusted role of health practitioners in providing advice and support to patients. </a:t>
            </a:r>
            <a:endParaRPr lang="en-US" sz="1600" dirty="0"/>
          </a:p>
          <a:p>
            <a:pPr defTabSz="914400">
              <a:spcBef>
                <a:spcPts val="0"/>
              </a:spcBef>
              <a:buFont typeface="Wingdings" charset="2"/>
              <a:buChar char="§"/>
            </a:pPr>
            <a:r>
              <a:rPr lang="en-GB" sz="1600" dirty="0"/>
              <a:t>To help vulnerable groups reduce their exposure to air pollution, Southwark should focus on </a:t>
            </a:r>
            <a:r>
              <a:rPr lang="en-GB" sz="1600" dirty="0">
                <a:solidFill>
                  <a:srgbClr val="CF0072"/>
                </a:solidFill>
              </a:rPr>
              <a:t>targeted measures that aim to reduce pollution in places where vulnerable groups spend their time</a:t>
            </a:r>
            <a:r>
              <a:rPr lang="en-GB" sz="1600" dirty="0"/>
              <a:t>, like School Streets.</a:t>
            </a:r>
          </a:p>
          <a:p>
            <a:pPr defTabSz="914400">
              <a:spcBef>
                <a:spcPts val="0"/>
              </a:spcBef>
              <a:buFont typeface="Wingdings" charset="2"/>
              <a:buChar char="§"/>
            </a:pPr>
            <a:endParaRPr lang="en-GB" sz="1600" dirty="0"/>
          </a:p>
          <a:p>
            <a:pPr marL="0" indent="0" defTabSz="914400">
              <a:spcBef>
                <a:spcPts val="0"/>
              </a:spcBef>
              <a:buNone/>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marL="0" indent="0" defTabSz="914400">
              <a:spcBef>
                <a:spcPts val="0"/>
              </a:spcBef>
              <a:buNone/>
            </a:pPr>
            <a:endParaRPr lang="en-GB" sz="1600" dirty="0"/>
          </a:p>
        </p:txBody>
      </p:sp>
      <p:sp>
        <p:nvSpPr>
          <p:cNvPr id="6" name="TextBox 5"/>
          <p:cNvSpPr txBox="1"/>
          <p:nvPr/>
        </p:nvSpPr>
        <p:spPr>
          <a:xfrm>
            <a:off x="94252" y="6392996"/>
            <a:ext cx="6581423" cy="369332"/>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US" sz="900" dirty="0">
                <a:solidFill>
                  <a:schemeClr val="bg1">
                    <a:lumMod val="50000"/>
                  </a:schemeClr>
                </a:solidFill>
                <a:latin typeface="Arial" charset="0"/>
                <a:ea typeface="Arial" charset="0"/>
                <a:cs typeface="Arial" charset="0"/>
              </a:rPr>
              <a:t>Southwark Council. 2022. Expert stakeholder interviews for JSNA. See appendix for details.</a:t>
            </a:r>
          </a:p>
        </p:txBody>
      </p:sp>
      <p:sp>
        <p:nvSpPr>
          <p:cNvPr id="7" name="TextBox 6"/>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54</a:t>
            </a:fld>
            <a:endParaRPr lang="en-US" sz="1000" dirty="0">
              <a:solidFill>
                <a:prstClr val="white">
                  <a:lumMod val="50000"/>
                </a:prstClr>
              </a:solidFill>
              <a:latin typeface="Arial" charset="0"/>
              <a:cs typeface="Arial" charset="0"/>
            </a:endParaRPr>
          </a:p>
        </p:txBody>
      </p:sp>
      <p:sp>
        <p:nvSpPr>
          <p:cNvPr id="8" name="TextBox 7"/>
          <p:cNvSpPr txBox="1"/>
          <p:nvPr/>
        </p:nvSpPr>
        <p:spPr>
          <a:xfrm>
            <a:off x="413732" y="5848560"/>
            <a:ext cx="6779548" cy="584775"/>
          </a:xfrm>
          <a:prstGeom prst="rect">
            <a:avLst/>
          </a:prstGeom>
          <a:noFill/>
          <a:ln>
            <a:noFill/>
          </a:ln>
        </p:spPr>
        <p:txBody>
          <a:bodyPr wrap="square" rtlCol="0">
            <a:spAutoFit/>
          </a:bodyPr>
          <a:lstStyle/>
          <a:p>
            <a:r>
              <a:rPr lang="en-GB" sz="1600" b="1" i="1" dirty="0">
                <a:solidFill>
                  <a:srgbClr val="0070C0"/>
                </a:solidFill>
                <a:latin typeface="Arial" panose="020B0604020202020204" pitchFamily="34" charset="0"/>
                <a:cs typeface="Arial" panose="020B0604020202020204" pitchFamily="34" charset="0"/>
              </a:rPr>
              <a:t>“What we are asking vulnerable groups to do should still allow them to live their full and free life” </a:t>
            </a:r>
            <a:r>
              <a:rPr lang="en-GB" sz="1200" dirty="0">
                <a:latin typeface="Arial" panose="020B0604020202020204" pitchFamily="34" charset="0"/>
                <a:cs typeface="Arial" panose="020B0604020202020204" pitchFamily="34" charset="0"/>
              </a:rPr>
              <a:t>–</a:t>
            </a:r>
            <a:r>
              <a:rPr lang="en-GB" sz="1200" dirty="0">
                <a:solidFill>
                  <a:srgbClr val="00C0B5"/>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Rob Day, Asthma and Lung UK</a:t>
            </a:r>
          </a:p>
        </p:txBody>
      </p:sp>
      <p:sp>
        <p:nvSpPr>
          <p:cNvPr id="9" name="TextBox 8"/>
          <p:cNvSpPr txBox="1"/>
          <p:nvPr/>
        </p:nvSpPr>
        <p:spPr>
          <a:xfrm>
            <a:off x="1779639" y="5304435"/>
            <a:ext cx="7150581" cy="584775"/>
          </a:xfrm>
          <a:prstGeom prst="rect">
            <a:avLst/>
          </a:prstGeom>
          <a:noFill/>
          <a:ln>
            <a:noFill/>
          </a:ln>
        </p:spPr>
        <p:txBody>
          <a:bodyPr wrap="square" rtlCol="0">
            <a:spAutoFit/>
          </a:bodyPr>
          <a:lstStyle/>
          <a:p>
            <a:r>
              <a:rPr lang="en-GB" sz="1600" b="1" i="1" dirty="0">
                <a:solidFill>
                  <a:srgbClr val="0070C0"/>
                </a:solidFill>
                <a:latin typeface="Arial" panose="020B0604020202020204" pitchFamily="34" charset="0"/>
                <a:cs typeface="Arial" panose="020B0604020202020204" pitchFamily="34" charset="0"/>
              </a:rPr>
              <a:t>“People need to understand that the elderly, the young and the vulnerable have most to gain from better air” </a:t>
            </a:r>
            <a:r>
              <a:rPr lang="en-GB" sz="1200" dirty="0">
                <a:latin typeface="Arial" panose="020B0604020202020204" pitchFamily="34" charset="0"/>
                <a:cs typeface="Arial" panose="020B0604020202020204" pitchFamily="34" charset="0"/>
              </a:rPr>
              <a:t>–</a:t>
            </a:r>
            <a:r>
              <a:rPr lang="en-GB" sz="1200" dirty="0">
                <a:solidFill>
                  <a:srgbClr val="00C0B5"/>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Jemima </a:t>
            </a:r>
            <a:r>
              <a:rPr lang="en-GB" sz="1200" dirty="0" err="1">
                <a:latin typeface="Arial" panose="020B0604020202020204" pitchFamily="34" charset="0"/>
                <a:cs typeface="Arial" panose="020B0604020202020204" pitchFamily="34" charset="0"/>
              </a:rPr>
              <a:t>Harthorn</a:t>
            </a:r>
            <a:r>
              <a:rPr lang="en-GB" sz="1200" dirty="0">
                <a:latin typeface="Arial" panose="020B0604020202020204" pitchFamily="34" charset="0"/>
                <a:cs typeface="Arial" panose="020B0604020202020204" pitchFamily="34" charset="0"/>
              </a:rPr>
              <a:t> – Mums for Lungs</a:t>
            </a:r>
          </a:p>
        </p:txBody>
      </p:sp>
    </p:spTree>
    <p:extLst>
      <p:ext uri="{BB962C8B-B14F-4D97-AF65-F5344CB8AC3E}">
        <p14:creationId xmlns:p14="http://schemas.microsoft.com/office/powerpoint/2010/main" val="4407104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27" y="247008"/>
            <a:ext cx="8532477" cy="955072"/>
          </a:xfrm>
        </p:spPr>
        <p:txBody>
          <a:bodyPr>
            <a:noAutofit/>
          </a:bodyPr>
          <a:lstStyle/>
          <a:p>
            <a:r>
              <a:rPr lang="en-GB" sz="2400" dirty="0">
                <a:solidFill>
                  <a:srgbClr val="0070C0"/>
                </a:solidFill>
              </a:rPr>
              <a:t>Communities and experts agreed on the importance of transport interventions and raising awareness </a:t>
            </a:r>
            <a:endParaRPr lang="en-US" sz="2400" dirty="0">
              <a:solidFill>
                <a:srgbClr val="FF0000"/>
              </a:solidFill>
            </a:endParaRPr>
          </a:p>
        </p:txBody>
      </p:sp>
      <p:sp>
        <p:nvSpPr>
          <p:cNvPr id="5" name="Content Placeholder 4"/>
          <p:cNvSpPr>
            <a:spLocks noGrp="1"/>
          </p:cNvSpPr>
          <p:nvPr>
            <p:ph idx="1"/>
          </p:nvPr>
        </p:nvSpPr>
        <p:spPr>
          <a:xfrm>
            <a:off x="240426" y="1698891"/>
            <a:ext cx="8532477" cy="4664416"/>
          </a:xfrm>
        </p:spPr>
        <p:txBody>
          <a:bodyPr>
            <a:normAutofit lnSpcReduction="10000"/>
          </a:bodyPr>
          <a:lstStyle/>
          <a:p>
            <a:pPr marL="0" indent="0" defTabSz="914400">
              <a:spcBef>
                <a:spcPts val="0"/>
              </a:spcBef>
              <a:buNone/>
            </a:pPr>
            <a:r>
              <a:rPr lang="en-GB" sz="1600" b="1" dirty="0"/>
              <a:t>There were a wide range of ideas from both communities and expert stakeholders on where Southwark should focus its efforts, with two clear areas of commonality:</a:t>
            </a:r>
            <a:endParaRPr lang="en-US" sz="1600" b="1" dirty="0"/>
          </a:p>
          <a:p>
            <a:pPr lvl="3" defTabSz="914400">
              <a:spcBef>
                <a:spcPts val="0"/>
              </a:spcBef>
              <a:buFont typeface="Wingdings" charset="2"/>
              <a:buChar char="§"/>
            </a:pPr>
            <a:endParaRPr lang="en-GB" sz="1600" dirty="0"/>
          </a:p>
          <a:p>
            <a:pPr marL="1371600" lvl="3" indent="0" defTabSz="914400">
              <a:spcBef>
                <a:spcPts val="0"/>
              </a:spcBef>
              <a:buNone/>
            </a:pPr>
            <a:r>
              <a:rPr lang="en-GB" sz="1600" b="1" dirty="0">
                <a:solidFill>
                  <a:schemeClr val="accent1"/>
                </a:solidFill>
              </a:rPr>
              <a:t>Transport interventions </a:t>
            </a:r>
          </a:p>
          <a:p>
            <a:pPr lvl="4" defTabSz="914400">
              <a:spcBef>
                <a:spcPts val="0"/>
              </a:spcBef>
              <a:buFont typeface="Arial" panose="020B0604020202020204" pitchFamily="34" charset="0"/>
              <a:buChar char="-"/>
            </a:pPr>
            <a:r>
              <a:rPr lang="en-GB" sz="1600" dirty="0"/>
              <a:t>Both community members and expert stakeholders saw reducing traffic and increasing active travel as a key priority.</a:t>
            </a:r>
          </a:p>
          <a:p>
            <a:pPr lvl="4" defTabSz="914400">
              <a:spcBef>
                <a:spcPts val="0"/>
              </a:spcBef>
              <a:buFont typeface="Arial" panose="020B0604020202020204" pitchFamily="34" charset="0"/>
              <a:buChar char="-"/>
            </a:pPr>
            <a:r>
              <a:rPr lang="en-GB" sz="1600" dirty="0"/>
              <a:t>Community members were generally supportive of ‘stick’ measures such as road closures but felt more positive about ‘carrot’ measures such as reducing the cost of public transport.</a:t>
            </a:r>
          </a:p>
          <a:p>
            <a:pPr lvl="4" defTabSz="914400">
              <a:spcBef>
                <a:spcPts val="0"/>
              </a:spcBef>
              <a:buFont typeface="Arial" panose="020B0604020202020204" pitchFamily="34" charset="0"/>
              <a:buChar char="-"/>
            </a:pPr>
            <a:r>
              <a:rPr lang="en-GB" sz="1600" dirty="0"/>
              <a:t>Experts focused on parking as a unique lever that local Councils should explore to reduce car ownership and use. </a:t>
            </a:r>
          </a:p>
          <a:p>
            <a:pPr lvl="4" defTabSz="914400">
              <a:spcBef>
                <a:spcPts val="0"/>
              </a:spcBef>
              <a:buFont typeface="Arial" panose="020B0604020202020204" pitchFamily="34" charset="0"/>
              <a:buChar char="-"/>
            </a:pPr>
            <a:r>
              <a:rPr lang="en-GB" sz="1600" dirty="0"/>
              <a:t>Whilst community members were supportive of measures to reduce traffic, they did not highlight the need to reduce car ownership.</a:t>
            </a:r>
          </a:p>
          <a:p>
            <a:pPr marL="1828800" lvl="4" indent="0" defTabSz="914400">
              <a:spcBef>
                <a:spcPts val="0"/>
              </a:spcBef>
              <a:buNone/>
            </a:pPr>
            <a:endParaRPr lang="en-GB" sz="1600" dirty="0"/>
          </a:p>
          <a:p>
            <a:pPr marL="1371600" lvl="3" indent="0" defTabSz="914400">
              <a:spcBef>
                <a:spcPts val="0"/>
              </a:spcBef>
              <a:buNone/>
            </a:pPr>
            <a:r>
              <a:rPr lang="en-GB" sz="1600" b="1" dirty="0">
                <a:solidFill>
                  <a:schemeClr val="accent1"/>
                </a:solidFill>
              </a:rPr>
              <a:t>Providing information and raising awareness</a:t>
            </a:r>
          </a:p>
          <a:p>
            <a:pPr lvl="4" defTabSz="914400">
              <a:spcBef>
                <a:spcPts val="0"/>
              </a:spcBef>
              <a:buFont typeface="Arial" panose="020B0604020202020204" pitchFamily="34" charset="0"/>
              <a:buChar char="-"/>
            </a:pPr>
            <a:r>
              <a:rPr lang="en-GB" sz="1600" dirty="0"/>
              <a:t>Both community members and expert stakeholders saw this as an importance part of the puzzle, ensuring local people understand the risks associated with air pollution and how they can protect their health and can get involved to reduce emissions. </a:t>
            </a:r>
          </a:p>
          <a:p>
            <a:pPr marL="0" indent="0" defTabSz="914400">
              <a:spcBef>
                <a:spcPts val="0"/>
              </a:spcBef>
              <a:buNone/>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defTabSz="914400">
              <a:spcBef>
                <a:spcPts val="0"/>
              </a:spcBef>
              <a:buFont typeface="Wingdings" charset="2"/>
              <a:buChar char="§"/>
            </a:pPr>
            <a:endParaRPr lang="en-GB" sz="1600" dirty="0"/>
          </a:p>
          <a:p>
            <a:pPr marL="0" indent="0" defTabSz="914400">
              <a:spcBef>
                <a:spcPts val="0"/>
              </a:spcBef>
              <a:buNone/>
            </a:pPr>
            <a:endParaRPr lang="en-GB" sz="1600" dirty="0"/>
          </a:p>
        </p:txBody>
      </p:sp>
      <p:sp>
        <p:nvSpPr>
          <p:cNvPr id="7" name="TextBox 6"/>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55</a:t>
            </a:fld>
            <a:endParaRPr lang="en-US" sz="1000" dirty="0">
              <a:solidFill>
                <a:prstClr val="white">
                  <a:lumMod val="50000"/>
                </a:prstClr>
              </a:solidFill>
              <a:latin typeface="Arial" charset="0"/>
              <a:cs typeface="Arial" charset="0"/>
            </a:endParaRPr>
          </a:p>
        </p:txBody>
      </p:sp>
      <p:pic>
        <p:nvPicPr>
          <p:cNvPr id="10" name="Picture 9">
            <a:extLst>
              <a:ext uri="{FF2B5EF4-FFF2-40B4-BE49-F238E27FC236}">
                <a16:creationId xmlns:a16="http://schemas.microsoft.com/office/drawing/2014/main" id="{88829BB8-0842-4CD0-AF3F-B038E9122A8C}"/>
              </a:ext>
            </a:extLst>
          </p:cNvPr>
          <p:cNvPicPr>
            <a:picLocks noChangeAspect="1"/>
          </p:cNvPicPr>
          <p:nvPr/>
        </p:nvPicPr>
        <p:blipFill>
          <a:blip r:embed="rId2">
            <a:duotone>
              <a:schemeClr val="bg2">
                <a:shade val="45000"/>
                <a:satMod val="135000"/>
              </a:schemeClr>
              <a:prstClr val="white"/>
            </a:duotone>
          </a:blip>
          <a:stretch>
            <a:fillRect/>
          </a:stretch>
        </p:blipFill>
        <p:spPr>
          <a:xfrm>
            <a:off x="507875" y="2540184"/>
            <a:ext cx="938860" cy="938860"/>
          </a:xfrm>
          <a:prstGeom prst="rect">
            <a:avLst/>
          </a:prstGeom>
        </p:spPr>
      </p:pic>
      <p:pic>
        <p:nvPicPr>
          <p:cNvPr id="11" name="Picture 10">
            <a:extLst>
              <a:ext uri="{FF2B5EF4-FFF2-40B4-BE49-F238E27FC236}">
                <a16:creationId xmlns:a16="http://schemas.microsoft.com/office/drawing/2014/main" id="{C8561EAC-4EA7-46BC-9477-6B221AF4AD37}"/>
              </a:ext>
            </a:extLst>
          </p:cNvPr>
          <p:cNvPicPr>
            <a:picLocks noChangeAspect="1"/>
          </p:cNvPicPr>
          <p:nvPr/>
        </p:nvPicPr>
        <p:blipFill>
          <a:blip r:embed="rId3">
            <a:duotone>
              <a:schemeClr val="bg2">
                <a:shade val="45000"/>
                <a:satMod val="135000"/>
              </a:schemeClr>
              <a:prstClr val="white"/>
            </a:duotone>
          </a:blip>
          <a:stretch>
            <a:fillRect/>
          </a:stretch>
        </p:blipFill>
        <p:spPr>
          <a:xfrm>
            <a:off x="521031" y="4820833"/>
            <a:ext cx="905198" cy="938860"/>
          </a:xfrm>
          <a:prstGeom prst="rect">
            <a:avLst/>
          </a:prstGeom>
        </p:spPr>
      </p:pic>
      <p:sp>
        <p:nvSpPr>
          <p:cNvPr id="8" name="TextBox 7"/>
          <p:cNvSpPr txBox="1"/>
          <p:nvPr/>
        </p:nvSpPr>
        <p:spPr>
          <a:xfrm>
            <a:off x="250259" y="1204533"/>
            <a:ext cx="7733534"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&amp; STAKEHOLDER VIEWS: </a:t>
            </a:r>
            <a:r>
              <a:rPr lang="en-US" b="1" dirty="0" smtClean="0">
                <a:solidFill>
                  <a:prstClr val="white">
                    <a:lumMod val="50000"/>
                  </a:prstClr>
                </a:solidFill>
                <a:latin typeface="Arial" charset="0"/>
                <a:ea typeface="Arial" charset="0"/>
                <a:cs typeface="Arial" charset="0"/>
              </a:rPr>
              <a:t>SUMMARY</a:t>
            </a:r>
            <a:endParaRPr lang="en-US" b="1" dirty="0">
              <a:solidFill>
                <a:prstClr val="white">
                  <a:lumMod val="50000"/>
                </a:prstClr>
              </a:solidFill>
              <a:latin typeface="Arial" charset="0"/>
              <a:ea typeface="Arial" charset="0"/>
              <a:cs typeface="Arial" charset="0"/>
            </a:endParaRPr>
          </a:p>
        </p:txBody>
      </p:sp>
    </p:spTree>
    <p:extLst>
      <p:ext uri="{BB962C8B-B14F-4D97-AF65-F5344CB8AC3E}">
        <p14:creationId xmlns:p14="http://schemas.microsoft.com/office/powerpoint/2010/main" val="30073258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279075"/>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marL="0" indent="0" defTabSz="914400">
              <a:spcBef>
                <a:spcPts val="0"/>
              </a:spcBef>
              <a:buNone/>
            </a:pPr>
            <a:endParaRPr lang="en-US" sz="1800" b="1" dirty="0"/>
          </a:p>
          <a:p>
            <a:pPr marL="0" indent="0" defTabSz="914400">
              <a:spcBef>
                <a:spcPts val="0"/>
              </a:spcBef>
              <a:buNone/>
            </a:pPr>
            <a:r>
              <a:rPr lang="en-US" sz="1800" b="1" dirty="0"/>
              <a:t>Appendix</a:t>
            </a:r>
          </a:p>
          <a:p>
            <a:pPr marL="0" indent="0" defTabSz="914400">
              <a:spcBef>
                <a:spcPts val="0"/>
              </a:spcBef>
              <a:buNone/>
            </a:pPr>
            <a:endParaRPr lang="en-US" sz="1800" b="1" dirty="0"/>
          </a:p>
          <a:p>
            <a:pPr defTabSz="914400">
              <a:spcBef>
                <a:spcPts val="0"/>
              </a:spcBef>
              <a:buFont typeface="Wingdings" panose="05000000000000000000" pitchFamily="2" charset="2"/>
              <a:buChar char="§"/>
            </a:pPr>
            <a:endParaRPr lang="en-US" sz="1800" dirty="0"/>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56</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4512714"/>
            <a:ext cx="8325292" cy="459393"/>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18300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Whilst London’s ULEZ has contributed to reduced emissions, </a:t>
            </a:r>
            <a:r>
              <a:rPr lang="en-GB" sz="2400" spc="-70" dirty="0">
                <a:solidFill>
                  <a:srgbClr val="0070C0"/>
                </a:solidFill>
              </a:rPr>
              <a:t>excessive air pollution persists in Southwark</a:t>
            </a:r>
            <a:endParaRPr lang="en-US" sz="2400" dirty="0">
              <a:solidFill>
                <a:srgbClr val="0070C0"/>
              </a:solidFill>
            </a:endParaRPr>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SUMMARY &amp; KEY FINDINGS</a:t>
            </a:r>
          </a:p>
        </p:txBody>
      </p:sp>
      <p:sp>
        <p:nvSpPr>
          <p:cNvPr id="5" name="Content Placeholder 4"/>
          <p:cNvSpPr>
            <a:spLocks noGrp="1"/>
          </p:cNvSpPr>
          <p:nvPr>
            <p:ph idx="1"/>
          </p:nvPr>
        </p:nvSpPr>
        <p:spPr>
          <a:xfrm>
            <a:off x="241791" y="1673637"/>
            <a:ext cx="8522645" cy="4644000"/>
          </a:xfrm>
        </p:spPr>
        <p:txBody>
          <a:bodyPr>
            <a:normAutofit/>
          </a:bodyPr>
          <a:lstStyle/>
          <a:p>
            <a:pPr marL="0" indent="0" defTabSz="914400">
              <a:spcBef>
                <a:spcPts val="0"/>
              </a:spcBef>
              <a:spcAft>
                <a:spcPts val="600"/>
              </a:spcAft>
              <a:buNone/>
            </a:pPr>
            <a:r>
              <a:rPr lang="en-GB" sz="1600" b="1" dirty="0"/>
              <a:t>Whilst London’s Ultra Low Emission zone (ULEZ) has contributed to reduced emissions across the borough, excessive air pollution persists with further action needed. </a:t>
            </a:r>
          </a:p>
          <a:p>
            <a:pPr defTabSz="914400">
              <a:spcBef>
                <a:spcPts val="0"/>
              </a:spcBef>
              <a:spcAft>
                <a:spcPts val="600"/>
              </a:spcAft>
              <a:buFont typeface="Wingdings" panose="05000000000000000000" pitchFamily="2" charset="2"/>
              <a:buChar char="§"/>
            </a:pPr>
            <a:r>
              <a:rPr lang="en-GB" sz="1600" dirty="0"/>
              <a:t>Levels of the three main air pollutants fell substantially in Southwark between 2013 and 2019: NO</a:t>
            </a:r>
            <a:r>
              <a:rPr lang="en-GB" sz="1600" baseline="-25000" dirty="0"/>
              <a:t>2</a:t>
            </a:r>
            <a:r>
              <a:rPr lang="en-GB" sz="1600" dirty="0"/>
              <a:t> by one-third (34%), PM</a:t>
            </a:r>
            <a:r>
              <a:rPr lang="en-GB" sz="1600" baseline="-25000" dirty="0"/>
              <a:t>2.5</a:t>
            </a:r>
            <a:r>
              <a:rPr lang="en-GB" sz="1600" dirty="0"/>
              <a:t> by one-fifth (19%) and PM</a:t>
            </a:r>
            <a:r>
              <a:rPr lang="en-GB" sz="1600" baseline="-25000" dirty="0"/>
              <a:t>10</a:t>
            </a:r>
            <a:r>
              <a:rPr lang="en-GB" sz="1600" dirty="0"/>
              <a:t> by one-eighth (13%). This drop was mainly due to reduced road traffic emissions since implementation of the central London ULEZ.</a:t>
            </a:r>
          </a:p>
          <a:p>
            <a:pPr defTabSz="914400">
              <a:spcBef>
                <a:spcPts val="0"/>
              </a:spcBef>
              <a:spcAft>
                <a:spcPts val="600"/>
              </a:spcAft>
              <a:buFont typeface="Wingdings" panose="05000000000000000000" pitchFamily="2" charset="2"/>
              <a:buChar char="§"/>
            </a:pPr>
            <a:r>
              <a:rPr lang="en-GB" sz="1600" dirty="0"/>
              <a:t>In 2019, the biggest air pollution sources in Southwark were road transport (especially cars</a:t>
            </a:r>
            <a:r>
              <a:rPr lang="en-GB" sz="1600" dirty="0" smtClean="0"/>
              <a:t>, </a:t>
            </a:r>
            <a:r>
              <a:rPr lang="en-GB" sz="1600" dirty="0"/>
              <a:t>diesel vans and small trucks) and industrial/commercial activity (especially gas-fuelled heat/power, cooking and construction dust).</a:t>
            </a:r>
          </a:p>
          <a:p>
            <a:pPr defTabSz="914400">
              <a:spcBef>
                <a:spcPts val="0"/>
              </a:spcBef>
              <a:spcAft>
                <a:spcPts val="600"/>
              </a:spcAft>
              <a:buFont typeface="Wingdings" panose="05000000000000000000" pitchFamily="2" charset="2"/>
              <a:buChar char="§"/>
            </a:pPr>
            <a:r>
              <a:rPr lang="en-GB" sz="1600" dirty="0"/>
              <a:t>All parts of Southwark are exposed to excessive, harmful levels of </a:t>
            </a:r>
            <a:r>
              <a:rPr lang="en-GB" sz="1600" dirty="0" smtClean="0"/>
              <a:t>PM</a:t>
            </a:r>
            <a:r>
              <a:rPr lang="en-GB" sz="1600" baseline="-25000" dirty="0" smtClean="0"/>
              <a:t>2.5</a:t>
            </a:r>
            <a:r>
              <a:rPr lang="en-GB" sz="1600" dirty="0" smtClean="0"/>
              <a:t>. Especially </a:t>
            </a:r>
            <a:r>
              <a:rPr lang="en-GB" sz="1600" dirty="0"/>
              <a:t>high levels occur in the north-west of the borough and along major roads. </a:t>
            </a:r>
            <a:r>
              <a:rPr lang="en-GB" sz="1600" spc="-20" dirty="0"/>
              <a:t>Despite much improvement, excessive levels of NO</a:t>
            </a:r>
            <a:r>
              <a:rPr lang="en-GB" sz="1600" spc="-20" baseline="-25000" dirty="0"/>
              <a:t>2 </a:t>
            </a:r>
            <a:r>
              <a:rPr lang="en-GB" sz="1600" spc="-20" dirty="0"/>
              <a:t>and PM</a:t>
            </a:r>
            <a:r>
              <a:rPr lang="en-GB" sz="1600" spc="-20" baseline="-25000" dirty="0"/>
              <a:t>10</a:t>
            </a:r>
            <a:r>
              <a:rPr lang="en-GB" sz="1600" spc="-20" dirty="0"/>
              <a:t> persist along major roads.</a:t>
            </a:r>
          </a:p>
          <a:p>
            <a:pPr marL="457200" lvl="1" indent="0" defTabSz="914400">
              <a:spcBef>
                <a:spcPts val="0"/>
              </a:spcBef>
              <a:spcAft>
                <a:spcPts val="600"/>
              </a:spcAft>
              <a:buNone/>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57</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26502744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Air pollution is a health inequalities </a:t>
            </a:r>
            <a:r>
              <a:rPr lang="en-US" sz="2400" dirty="0" smtClean="0">
                <a:solidFill>
                  <a:srgbClr val="0070C0"/>
                </a:solidFill>
              </a:rPr>
              <a:t>issue. Action </a:t>
            </a:r>
            <a:r>
              <a:rPr lang="en-US" sz="2400" dirty="0">
                <a:solidFill>
                  <a:srgbClr val="0070C0"/>
                </a:solidFill>
              </a:rPr>
              <a:t>to protect vulnerable groups must be a priority </a:t>
            </a:r>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SUMMARY &amp; KEY FINDINGS</a:t>
            </a:r>
          </a:p>
        </p:txBody>
      </p:sp>
      <p:sp>
        <p:nvSpPr>
          <p:cNvPr id="5" name="Content Placeholder 4"/>
          <p:cNvSpPr>
            <a:spLocks noGrp="1"/>
          </p:cNvSpPr>
          <p:nvPr>
            <p:ph idx="1"/>
          </p:nvPr>
        </p:nvSpPr>
        <p:spPr>
          <a:xfrm>
            <a:off x="228669" y="1675959"/>
            <a:ext cx="8707645" cy="4364038"/>
          </a:xfrm>
        </p:spPr>
        <p:txBody>
          <a:bodyPr>
            <a:noAutofit/>
          </a:bodyPr>
          <a:lstStyle/>
          <a:p>
            <a:pPr marL="0" indent="0" defTabSz="914400">
              <a:spcBef>
                <a:spcPts val="0"/>
              </a:spcBef>
              <a:spcAft>
                <a:spcPts val="600"/>
              </a:spcAft>
              <a:buNone/>
            </a:pPr>
            <a:r>
              <a:rPr lang="en-GB" sz="1600" b="1" spc="-20" dirty="0"/>
              <a:t>There are systemic inequalities associated with both indoor and outdoor air pollution, with some groups worst </a:t>
            </a:r>
            <a:r>
              <a:rPr lang="en-GB" sz="1600" b="1" spc="-20" dirty="0" smtClean="0"/>
              <a:t>affected </a:t>
            </a:r>
            <a:r>
              <a:rPr lang="en-GB" sz="1600" b="1" spc="-20" dirty="0"/>
              <a:t>by the health impacts of air pollution such as children, older people and people living in low income areas. </a:t>
            </a:r>
          </a:p>
          <a:p>
            <a:pPr defTabSz="914400">
              <a:spcBef>
                <a:spcPts val="0"/>
              </a:spcBef>
              <a:spcAft>
                <a:spcPts val="600"/>
              </a:spcAft>
              <a:buFont typeface="Wingdings" panose="05000000000000000000" pitchFamily="2" charset="2"/>
              <a:buChar char="§"/>
            </a:pPr>
            <a:r>
              <a:rPr lang="en-GB" sz="1600" spc="-20" dirty="0"/>
              <a:t>Data on indoor air pollution is </a:t>
            </a:r>
            <a:r>
              <a:rPr lang="en-GB" sz="1600" spc="-20" dirty="0" smtClean="0"/>
              <a:t>lacking. However</a:t>
            </a:r>
            <a:r>
              <a:rPr lang="en-GB" sz="1600" spc="-20" dirty="0"/>
              <a:t>, research in London indicates that there are systemic inequalities associated with indoor air pollution with low income groups most affected. </a:t>
            </a:r>
          </a:p>
          <a:p>
            <a:pPr defTabSz="914400">
              <a:spcBef>
                <a:spcPts val="0"/>
              </a:spcBef>
              <a:spcAft>
                <a:spcPts val="600"/>
              </a:spcAft>
              <a:buFont typeface="Wingdings" panose="05000000000000000000" pitchFamily="2" charset="2"/>
              <a:buChar char="§"/>
            </a:pPr>
            <a:r>
              <a:rPr lang="en-GB" sz="1600" spc="-20" dirty="0"/>
              <a:t>All Southwark children and older people are exposed to excessive, harmful PM</a:t>
            </a:r>
            <a:r>
              <a:rPr lang="en-GB" sz="1600" spc="-20" baseline="-25000" dirty="0"/>
              <a:t>2.5</a:t>
            </a:r>
            <a:r>
              <a:rPr lang="en-GB" sz="1600" spc="-20" dirty="0"/>
              <a:t> levels, as are all local schools, nurseries, hospitals and care </a:t>
            </a:r>
            <a:r>
              <a:rPr lang="en-GB" sz="1600" spc="-20" dirty="0" smtClean="0"/>
              <a:t>homes. Large </a:t>
            </a:r>
            <a:r>
              <a:rPr lang="en-GB" sz="1600" spc="-20" dirty="0"/>
              <a:t>numbers of children and older people also face levels of NO</a:t>
            </a:r>
            <a:r>
              <a:rPr lang="en-GB" sz="1600" spc="-20" baseline="-25000" dirty="0"/>
              <a:t>2 </a:t>
            </a:r>
            <a:r>
              <a:rPr lang="en-GB" sz="1600" spc="-20" dirty="0"/>
              <a:t>that breach legal limits. </a:t>
            </a:r>
          </a:p>
          <a:p>
            <a:pPr defTabSz="914400">
              <a:spcBef>
                <a:spcPts val="0"/>
              </a:spcBef>
              <a:spcAft>
                <a:spcPts val="600"/>
              </a:spcAft>
              <a:buFont typeface="Wingdings" panose="05000000000000000000" pitchFamily="2" charset="2"/>
              <a:buChar char="§"/>
            </a:pPr>
            <a:r>
              <a:rPr lang="en-GB" sz="1600" spc="-20" dirty="0"/>
              <a:t>In 2019, almost 1 in 10 (9%) of all Southwark resident deaths were related to NO</a:t>
            </a:r>
            <a:r>
              <a:rPr lang="en-GB" sz="1600" spc="-20" baseline="-25000" dirty="0"/>
              <a:t>2</a:t>
            </a:r>
            <a:r>
              <a:rPr lang="en-GB" sz="1600" spc="-20" dirty="0"/>
              <a:t> or PM</a:t>
            </a:r>
            <a:r>
              <a:rPr lang="en-GB" sz="1600" spc="-20" baseline="-25000" dirty="0"/>
              <a:t>2.5</a:t>
            </a:r>
            <a:r>
              <a:rPr lang="en-GB" sz="1600" spc="-20" dirty="0"/>
              <a:t> air pollution, equating to over 100 extra </a:t>
            </a:r>
            <a:r>
              <a:rPr lang="en-GB" sz="1600" spc="-20" dirty="0" smtClean="0"/>
              <a:t>deaths. Most </a:t>
            </a:r>
            <a:r>
              <a:rPr lang="en-GB" sz="1600" spc="-20" dirty="0"/>
              <a:t>of these (7% of all deaths) were due to PM</a:t>
            </a:r>
            <a:r>
              <a:rPr lang="en-GB" sz="1600" spc="-20" baseline="-25000" dirty="0"/>
              <a:t>2.5</a:t>
            </a:r>
            <a:r>
              <a:rPr lang="en-GB" sz="1600" spc="-20" dirty="0"/>
              <a:t>.</a:t>
            </a:r>
          </a:p>
          <a:p>
            <a:pPr defTabSz="914400">
              <a:spcBef>
                <a:spcPts val="0"/>
              </a:spcBef>
              <a:spcAft>
                <a:spcPts val="600"/>
              </a:spcAft>
              <a:buFont typeface="Wingdings" panose="05000000000000000000" pitchFamily="2" charset="2"/>
              <a:buChar char="§"/>
            </a:pPr>
            <a:r>
              <a:rPr lang="en-GB" sz="1600" spc="-20" dirty="0"/>
              <a:t>Southwark is in the worst third of London boroughs (ranked 9th) for proportion of deaths due to air pollution.</a:t>
            </a:r>
          </a:p>
          <a:p>
            <a:pPr defTabSz="914400">
              <a:spcBef>
                <a:spcPts val="0"/>
              </a:spcBef>
              <a:spcAft>
                <a:spcPts val="600"/>
              </a:spcAft>
              <a:buFont typeface="Wingdings" panose="05000000000000000000" pitchFamily="2" charset="2"/>
              <a:buChar char="§"/>
            </a:pPr>
            <a:r>
              <a:rPr lang="en-GB" sz="1600" spc="-20" dirty="0"/>
              <a:t>This mortality burden falls </a:t>
            </a:r>
            <a:r>
              <a:rPr lang="en-GB" sz="1600" spc="-20" dirty="0" smtClean="0"/>
              <a:t>unequally. The </a:t>
            </a:r>
            <a:r>
              <a:rPr lang="en-GB" sz="1600" spc="-20" dirty="0"/>
              <a:t>worst ward, </a:t>
            </a:r>
            <a:r>
              <a:rPr lang="en-GB" sz="1600" spc="-20" dirty="0" err="1"/>
              <a:t>Nunhead</a:t>
            </a:r>
            <a:r>
              <a:rPr lang="en-GB" sz="1600" spc="-20" dirty="0"/>
              <a:t> &amp; Queen’s Road, has four times the air pollution mortality burden (1 in 5 deaths related to </a:t>
            </a:r>
            <a:r>
              <a:rPr lang="en-GB" sz="1600" dirty="0"/>
              <a:t>NO</a:t>
            </a:r>
            <a:r>
              <a:rPr lang="en-GB" sz="1600" baseline="-25000" dirty="0"/>
              <a:t>2</a:t>
            </a:r>
            <a:r>
              <a:rPr lang="en-GB" sz="1600" dirty="0"/>
              <a:t>/PM</a:t>
            </a:r>
            <a:r>
              <a:rPr lang="en-GB" sz="1600" baseline="-25000" dirty="0"/>
              <a:t>2.5</a:t>
            </a:r>
            <a:r>
              <a:rPr lang="en-GB" sz="1600" spc="-20" dirty="0"/>
              <a:t>), compared with the best ward (St George’s; 1 in 20 deaths) (ward population differences may also contribute to this difference).</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58</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9090909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Whilst action on transport emissions remains important, there are other priority areas emerging </a:t>
            </a:r>
            <a:endParaRPr lang="en-US" sz="2400" dirty="0">
              <a:solidFill>
                <a:srgbClr val="0070C0"/>
              </a:solidFill>
            </a:endParaRPr>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SUMMARY &amp; KEY FINDINGS</a:t>
            </a:r>
          </a:p>
        </p:txBody>
      </p:sp>
      <p:sp>
        <p:nvSpPr>
          <p:cNvPr id="5" name="Content Placeholder 4"/>
          <p:cNvSpPr>
            <a:spLocks noGrp="1"/>
          </p:cNvSpPr>
          <p:nvPr>
            <p:ph idx="1"/>
          </p:nvPr>
        </p:nvSpPr>
        <p:spPr>
          <a:xfrm>
            <a:off x="241792" y="1673637"/>
            <a:ext cx="8809842" cy="4914396"/>
          </a:xfrm>
        </p:spPr>
        <p:txBody>
          <a:bodyPr>
            <a:normAutofit/>
          </a:bodyPr>
          <a:lstStyle/>
          <a:p>
            <a:pPr marL="0" indent="0" defTabSz="914400">
              <a:spcBef>
                <a:spcPts val="0"/>
              </a:spcBef>
              <a:spcAft>
                <a:spcPts val="600"/>
              </a:spcAft>
              <a:buNone/>
            </a:pPr>
            <a:r>
              <a:rPr lang="en-GB" sz="1600" b="1" dirty="0"/>
              <a:t>Whilst action on transport emissions remains important, there are other priority areas emerging, in particular, those that have the potential to reduce particulate matter emissions. </a:t>
            </a:r>
          </a:p>
          <a:p>
            <a:pPr defTabSz="914400">
              <a:spcBef>
                <a:spcPts val="0"/>
              </a:spcBef>
              <a:spcAft>
                <a:spcPts val="600"/>
              </a:spcAft>
              <a:buFont typeface="Wingdings" panose="05000000000000000000" pitchFamily="2" charset="2"/>
              <a:buChar char="§"/>
            </a:pPr>
            <a:r>
              <a:rPr lang="en-GB" sz="1600" dirty="0"/>
              <a:t>Commercial heat and power</a:t>
            </a:r>
          </a:p>
          <a:p>
            <a:pPr lvl="1" defTabSz="914400">
              <a:spcBef>
                <a:spcPts val="0"/>
              </a:spcBef>
              <a:spcAft>
                <a:spcPts val="600"/>
              </a:spcAft>
              <a:buFont typeface="Wingdings" panose="05000000000000000000" pitchFamily="2" charset="2"/>
              <a:buChar char="§"/>
            </a:pPr>
            <a:r>
              <a:rPr lang="en-GB" sz="1600" dirty="0" smtClean="0"/>
              <a:t>Significant </a:t>
            </a:r>
            <a:r>
              <a:rPr lang="en-GB" sz="1600" dirty="0"/>
              <a:t>contributor to NOx emissions and also a big contributor of carbon emissions, representing a win-win in terms of co-benefits. </a:t>
            </a:r>
          </a:p>
          <a:p>
            <a:pPr defTabSz="914400">
              <a:spcBef>
                <a:spcPts val="0"/>
              </a:spcBef>
              <a:spcAft>
                <a:spcPts val="600"/>
              </a:spcAft>
              <a:buFont typeface="Wingdings" panose="05000000000000000000" pitchFamily="2" charset="2"/>
              <a:buChar char="§"/>
            </a:pPr>
            <a:r>
              <a:rPr lang="en-GB" sz="1600" dirty="0"/>
              <a:t>Construction</a:t>
            </a:r>
          </a:p>
          <a:p>
            <a:pPr lvl="1" defTabSz="914400">
              <a:spcBef>
                <a:spcPts val="0"/>
              </a:spcBef>
              <a:spcAft>
                <a:spcPts val="600"/>
              </a:spcAft>
              <a:buFont typeface="Wingdings" panose="05000000000000000000" pitchFamily="2" charset="2"/>
              <a:buChar char="§"/>
            </a:pPr>
            <a:r>
              <a:rPr lang="en-GB" sz="1600" dirty="0"/>
              <a:t>Contributes to significant amounts of particulate matter and is viewed as a priority area by the GLA and Southwark Environmental Protection. </a:t>
            </a:r>
          </a:p>
          <a:p>
            <a:pPr defTabSz="914400">
              <a:spcBef>
                <a:spcPts val="0"/>
              </a:spcBef>
              <a:spcAft>
                <a:spcPts val="600"/>
              </a:spcAft>
              <a:buFont typeface="Wingdings" panose="05000000000000000000" pitchFamily="2" charset="2"/>
              <a:buChar char="§"/>
            </a:pPr>
            <a:r>
              <a:rPr lang="en-GB" sz="1600" dirty="0"/>
              <a:t>Indoor air quality </a:t>
            </a:r>
          </a:p>
          <a:p>
            <a:pPr lvl="1" defTabSz="914400">
              <a:spcBef>
                <a:spcPts val="0"/>
              </a:spcBef>
              <a:spcAft>
                <a:spcPts val="600"/>
              </a:spcAft>
              <a:buFont typeface="Wingdings" panose="05000000000000000000" pitchFamily="2" charset="2"/>
              <a:buChar char="§"/>
            </a:pPr>
            <a:r>
              <a:rPr lang="en-GB" sz="1600" dirty="0"/>
              <a:t>Tackling domestic </a:t>
            </a:r>
            <a:r>
              <a:rPr lang="en-GB" sz="1600" dirty="0" smtClean="0"/>
              <a:t>wood-burning </a:t>
            </a:r>
            <a:r>
              <a:rPr lang="en-GB" sz="1600" dirty="0"/>
              <a:t>is important in order to reduce particulate </a:t>
            </a:r>
            <a:r>
              <a:rPr lang="en-GB" sz="1600" dirty="0" smtClean="0"/>
              <a:t>matter </a:t>
            </a:r>
            <a:r>
              <a:rPr lang="en-GB" sz="1600" dirty="0"/>
              <a:t>emissions both indoors and outdoors. </a:t>
            </a:r>
          </a:p>
          <a:p>
            <a:pPr marL="57150" indent="0" defTabSz="914400">
              <a:spcBef>
                <a:spcPts val="0"/>
              </a:spcBef>
              <a:spcAft>
                <a:spcPts val="600"/>
              </a:spcAft>
              <a:buNone/>
            </a:pPr>
            <a:endParaRPr lang="en-GB" sz="1600" b="1" dirty="0"/>
          </a:p>
          <a:p>
            <a:pPr marL="57150" indent="0" defTabSz="914400">
              <a:spcBef>
                <a:spcPts val="0"/>
              </a:spcBef>
              <a:spcAft>
                <a:spcPts val="600"/>
              </a:spcAft>
              <a:buNone/>
            </a:pPr>
            <a:r>
              <a:rPr lang="en-GB" sz="1600" b="1" dirty="0"/>
              <a:t>Addressing emissions from transport should still be an essential part of the strategy given that  the sector remains the biggest contributor to local emissions. Most attention should be given to addressing emissions from freight and private car use. </a:t>
            </a:r>
          </a:p>
          <a:p>
            <a:pPr marL="57150" indent="0" defTabSz="914400">
              <a:spcBef>
                <a:spcPts val="0"/>
              </a:spcBef>
              <a:spcAft>
                <a:spcPts val="600"/>
              </a:spcAft>
              <a:buNone/>
            </a:pPr>
            <a:endParaRPr lang="en-GB" sz="1600" dirty="0"/>
          </a:p>
          <a:p>
            <a:pPr marL="457200" lvl="1" indent="0" defTabSz="914400">
              <a:spcBef>
                <a:spcPts val="0"/>
              </a:spcBef>
              <a:spcAft>
                <a:spcPts val="600"/>
              </a:spcAft>
              <a:buNone/>
            </a:pPr>
            <a:endParaRPr lang="en-GB" sz="1600" dirty="0"/>
          </a:p>
          <a:p>
            <a:pPr defTabSz="914400">
              <a:spcBef>
                <a:spcPts val="0"/>
              </a:spcBef>
              <a:spcAft>
                <a:spcPts val="600"/>
              </a:spcAft>
              <a:buFont typeface="Wingdings" panose="05000000000000000000" pitchFamily="2" charset="2"/>
              <a:buChar char="§"/>
            </a:pPr>
            <a:endParaRPr lang="en-GB" sz="1600" dirty="0"/>
          </a:p>
          <a:p>
            <a:pPr lvl="1" defTabSz="914400">
              <a:spcBef>
                <a:spcPts val="0"/>
              </a:spcBef>
              <a:spcAft>
                <a:spcPts val="600"/>
              </a:spcAft>
              <a:buFont typeface=".AppleSystemUIFont" charset="-120"/>
              <a:buChar char="-"/>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59</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3755764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Air quality is a high priority due to its impact on a range of policy areas, including health</a:t>
            </a:r>
            <a:endParaRPr lang="en-US" sz="2400" dirty="0">
              <a:solidFill>
                <a:srgbClr val="FF0000"/>
              </a:solidFill>
            </a:endParaRPr>
          </a:p>
        </p:txBody>
      </p:sp>
      <p:sp>
        <p:nvSpPr>
          <p:cNvPr id="4" name="TextBox 3"/>
          <p:cNvSpPr txBox="1"/>
          <p:nvPr/>
        </p:nvSpPr>
        <p:spPr>
          <a:xfrm>
            <a:off x="231960" y="1222021"/>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INTRODUCTION</a:t>
            </a:r>
          </a:p>
        </p:txBody>
      </p:sp>
      <p:sp>
        <p:nvSpPr>
          <p:cNvPr id="5" name="Content Placeholder 4"/>
          <p:cNvSpPr>
            <a:spLocks noGrp="1"/>
          </p:cNvSpPr>
          <p:nvPr>
            <p:ph idx="1"/>
          </p:nvPr>
        </p:nvSpPr>
        <p:spPr>
          <a:xfrm>
            <a:off x="231960" y="1685621"/>
            <a:ext cx="8229600" cy="4364038"/>
          </a:xfrm>
        </p:spPr>
        <p:txBody>
          <a:bodyPr>
            <a:normAutofit lnSpcReduction="10000"/>
          </a:bodyPr>
          <a:lstStyle/>
          <a:p>
            <a:pPr marL="0" indent="0" defTabSz="914400">
              <a:spcBef>
                <a:spcPts val="0"/>
              </a:spcBef>
              <a:buNone/>
            </a:pPr>
            <a:r>
              <a:rPr lang="en-US" sz="1600" b="1" dirty="0"/>
              <a:t>Air quality has become a high priority across the world</a:t>
            </a:r>
          </a:p>
          <a:p>
            <a:pPr defTabSz="914400">
              <a:spcBef>
                <a:spcPts val="0"/>
              </a:spcBef>
              <a:buFont typeface="Wingdings" charset="2"/>
              <a:buChar char="§"/>
            </a:pPr>
            <a:r>
              <a:rPr lang="en-US" sz="1600" dirty="0"/>
              <a:t>A wealth of new evidence in recent years has shown that poor air quality affects a wide range of policy areas, including health, putting air quality on the agenda globally.</a:t>
            </a:r>
          </a:p>
          <a:p>
            <a:pPr lvl="1" defTabSz="914400">
              <a:spcBef>
                <a:spcPts val="0"/>
              </a:spcBef>
              <a:buFont typeface=".AppleSystemUIFont" charset="-120"/>
              <a:buChar char="-"/>
            </a:pPr>
            <a:endParaRPr lang="en-US" sz="1600" dirty="0"/>
          </a:p>
          <a:p>
            <a:pPr marL="0" indent="0" defTabSz="914400">
              <a:spcBef>
                <a:spcPts val="0"/>
              </a:spcBef>
              <a:buNone/>
            </a:pPr>
            <a:r>
              <a:rPr lang="en-US" sz="1600" b="1" dirty="0"/>
              <a:t>It has been estimated that the health and social care costs of air pollution could reach £5.3 billion if no action is taken</a:t>
            </a:r>
            <a:r>
              <a:rPr lang="en-US" sz="1600" b="1" baseline="30000" dirty="0"/>
              <a:t>2</a:t>
            </a:r>
            <a:r>
              <a:rPr lang="en-US" sz="1600" b="1" dirty="0"/>
              <a:t>.</a:t>
            </a:r>
            <a:endParaRPr lang="en-US" sz="1600" baseline="30000" dirty="0"/>
          </a:p>
          <a:p>
            <a:pPr defTabSz="914400">
              <a:spcBef>
                <a:spcPts val="0"/>
              </a:spcBef>
              <a:buFont typeface="Wingdings" charset="2"/>
              <a:buChar char="§"/>
            </a:pPr>
            <a:r>
              <a:rPr lang="en-US" sz="1600" dirty="0"/>
              <a:t>In just one year (in 2017), the total cost to health and social care was estimated at £157 million</a:t>
            </a:r>
            <a:r>
              <a:rPr lang="en-US" sz="1600" baseline="30000" dirty="0"/>
              <a:t>2</a:t>
            </a:r>
            <a:r>
              <a:rPr lang="en-US" sz="1600" dirty="0"/>
              <a:t>.  </a:t>
            </a:r>
          </a:p>
          <a:p>
            <a:pPr lvl="1" defTabSz="914400">
              <a:spcBef>
                <a:spcPts val="0"/>
              </a:spcBef>
              <a:buFont typeface=".AppleSystemUIFont" charset="-120"/>
              <a:buChar char="-"/>
            </a:pPr>
            <a:endParaRPr lang="en-US" sz="1600" dirty="0"/>
          </a:p>
          <a:p>
            <a:pPr marL="0" indent="0" defTabSz="914400">
              <a:spcBef>
                <a:spcPts val="0"/>
              </a:spcBef>
              <a:buNone/>
            </a:pPr>
            <a:r>
              <a:rPr lang="en-GB" sz="1600" b="1" dirty="0"/>
              <a:t>Air pollution affects everyone who lives and works in London</a:t>
            </a:r>
            <a:endParaRPr lang="en-US" sz="1600" b="1" dirty="0"/>
          </a:p>
          <a:p>
            <a:pPr defTabSz="914400">
              <a:spcBef>
                <a:spcPts val="0"/>
              </a:spcBef>
              <a:buFont typeface="Wingdings" charset="2"/>
              <a:buChar char="§"/>
            </a:pPr>
            <a:r>
              <a:rPr lang="en-GB" sz="1600" dirty="0"/>
              <a:t>The majority of pollutants within London are now at concentrations below national air quality </a:t>
            </a:r>
            <a:r>
              <a:rPr lang="en-GB" sz="1600" dirty="0" smtClean="0"/>
              <a:t>standards, </a:t>
            </a:r>
            <a:r>
              <a:rPr lang="en-GB" sz="1600" dirty="0"/>
              <a:t>but levels of nitrogen dioxide (NO</a:t>
            </a:r>
            <a:r>
              <a:rPr lang="en-GB" sz="1600" baseline="-25000" dirty="0"/>
              <a:t>2</a:t>
            </a:r>
            <a:r>
              <a:rPr lang="en-GB" sz="1600" dirty="0"/>
              <a:t>) and particulate matter (PM</a:t>
            </a:r>
            <a:r>
              <a:rPr lang="en-GB" sz="1600" baseline="-25000" dirty="0"/>
              <a:t>10</a:t>
            </a:r>
            <a:r>
              <a:rPr lang="en-GB" sz="1600" dirty="0"/>
              <a:t>) continue to exceed these standards in some areas and locations. </a:t>
            </a:r>
            <a:r>
              <a:rPr lang="en-GB" sz="1600" dirty="0" smtClean="0"/>
              <a:t>Central </a:t>
            </a:r>
            <a:r>
              <a:rPr lang="en-GB" sz="1600" dirty="0"/>
              <a:t>London boroughs are still failing to reach the WHO air quality guidelines.</a:t>
            </a:r>
          </a:p>
          <a:p>
            <a:pPr lvl="1" defTabSz="914400">
              <a:spcBef>
                <a:spcPts val="0"/>
              </a:spcBef>
              <a:buFont typeface=".AppleSystemUIFont" charset="-120"/>
              <a:buChar char="-"/>
            </a:pPr>
            <a:endParaRPr lang="en-US" sz="1600" dirty="0"/>
          </a:p>
          <a:p>
            <a:pPr marL="0" indent="0" defTabSz="914400">
              <a:spcBef>
                <a:spcPts val="0"/>
              </a:spcBef>
              <a:buNone/>
            </a:pPr>
            <a:r>
              <a:rPr lang="en-US" sz="1600" b="1" dirty="0"/>
              <a:t>Tackling air quality contributes to a wide range of outcomes</a:t>
            </a:r>
          </a:p>
          <a:p>
            <a:pPr defTabSz="914400">
              <a:spcBef>
                <a:spcPts val="0"/>
              </a:spcBef>
              <a:buFont typeface="Wingdings" charset="2"/>
              <a:buChar char="§"/>
            </a:pPr>
            <a:r>
              <a:rPr lang="en-US" sz="1600" dirty="0"/>
              <a:t>Measures to improve air quality not only improve health and reduce health inequalities, </a:t>
            </a:r>
            <a:r>
              <a:rPr lang="en-US" sz="1600" dirty="0" smtClean="0"/>
              <a:t>but </a:t>
            </a:r>
            <a:r>
              <a:rPr lang="en-US" sz="1600" dirty="0"/>
              <a:t>also assist with climate change adaptation </a:t>
            </a:r>
            <a:r>
              <a:rPr lang="en-US" sz="1600" dirty="0" smtClean="0"/>
              <a:t>and mitigation, and bring </a:t>
            </a:r>
            <a:r>
              <a:rPr lang="en-US" sz="1600" dirty="0"/>
              <a:t>benefits for the </a:t>
            </a:r>
            <a:r>
              <a:rPr lang="en-US" sz="1600" dirty="0" smtClean="0"/>
              <a:t>economy and </a:t>
            </a:r>
            <a:r>
              <a:rPr lang="en-US" sz="1600" dirty="0"/>
              <a:t>wider </a:t>
            </a:r>
            <a:r>
              <a:rPr lang="en-US" sz="1600" dirty="0" smtClean="0"/>
              <a:t>environment.</a:t>
            </a:r>
            <a:endParaRPr lang="en-US" sz="1600" dirty="0"/>
          </a:p>
          <a:p>
            <a:pPr lvl="1" defTabSz="914400">
              <a:spcBef>
                <a:spcPts val="0"/>
              </a:spcBef>
              <a:buFont typeface=".AppleSystemUIFont" charset="-120"/>
              <a:buChar char="-"/>
            </a:pPr>
            <a:endParaRPr lang="en-US" sz="1600" dirty="0"/>
          </a:p>
        </p:txBody>
      </p:sp>
      <p:sp>
        <p:nvSpPr>
          <p:cNvPr id="7" name="TextBox 6"/>
          <p:cNvSpPr txBox="1"/>
          <p:nvPr/>
        </p:nvSpPr>
        <p:spPr>
          <a:xfrm>
            <a:off x="86260" y="6179536"/>
            <a:ext cx="6581423" cy="5078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GB" sz="900" dirty="0">
                <a:solidFill>
                  <a:schemeClr val="bg1">
                    <a:lumMod val="50000"/>
                  </a:schemeClr>
                </a:solidFill>
                <a:latin typeface="Arial" charset="0"/>
                <a:ea typeface="Arial" charset="0"/>
                <a:cs typeface="Arial" charset="0"/>
              </a:rPr>
              <a:t>RCPCH. 2016. </a:t>
            </a:r>
            <a:r>
              <a:rPr lang="en-GB" sz="900" dirty="0">
                <a:solidFill>
                  <a:schemeClr val="bg1">
                    <a:lumMod val="50000"/>
                  </a:schemeClr>
                </a:solidFill>
                <a:latin typeface="Arial" charset="0"/>
                <a:ea typeface="Arial" charset="0"/>
                <a:cs typeface="Arial" charset="0"/>
                <a:hlinkClick r:id="rId2"/>
              </a:rPr>
              <a:t>Every breath we take: the lifelong impact of air pollution</a:t>
            </a:r>
            <a:endParaRPr lang="en-GB" sz="900" dirty="0">
              <a:solidFill>
                <a:schemeClr val="bg1">
                  <a:lumMod val="50000"/>
                </a:schemeClr>
              </a:solidFill>
              <a:latin typeface="Arial" charset="0"/>
              <a:ea typeface="Arial" charset="0"/>
              <a:cs typeface="Arial" charset="0"/>
            </a:endParaRPr>
          </a:p>
          <a:p>
            <a:pPr marL="228600" indent="-228600">
              <a:buFontTx/>
              <a:buAutoNum type="arabicPeriod"/>
            </a:pPr>
            <a:r>
              <a:rPr lang="en-GB" sz="900" dirty="0">
                <a:solidFill>
                  <a:schemeClr val="bg1">
                    <a:lumMod val="50000"/>
                  </a:schemeClr>
                </a:solidFill>
                <a:latin typeface="Arial" charset="0"/>
                <a:ea typeface="Arial" charset="0"/>
                <a:cs typeface="Arial" charset="0"/>
              </a:rPr>
              <a:t>PHE. 2018. </a:t>
            </a:r>
            <a:r>
              <a:rPr lang="en-GB" sz="900" dirty="0">
                <a:solidFill>
                  <a:schemeClr val="bg1">
                    <a:lumMod val="50000"/>
                  </a:schemeClr>
                </a:solidFill>
                <a:latin typeface="Arial" charset="0"/>
                <a:ea typeface="Arial" charset="0"/>
                <a:cs typeface="Arial" charset="0"/>
                <a:hlinkClick r:id="rId3"/>
              </a:rPr>
              <a:t>Estimation of costs to the NHS and social care due to the health impacts of air pollution: summary report.</a:t>
            </a:r>
            <a:endParaRPr lang="en-US" sz="900" dirty="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6</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18592426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Collaboration across the Council, with local stakeholders and residents is extremely important </a:t>
            </a:r>
            <a:endParaRPr lang="en-US" sz="2400" dirty="0">
              <a:solidFill>
                <a:srgbClr val="0070C0"/>
              </a:solidFill>
            </a:endParaRPr>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SUMMARY &amp; KEY FINDINGS</a:t>
            </a:r>
          </a:p>
        </p:txBody>
      </p:sp>
      <p:sp>
        <p:nvSpPr>
          <p:cNvPr id="5" name="Content Placeholder 4"/>
          <p:cNvSpPr>
            <a:spLocks noGrp="1"/>
          </p:cNvSpPr>
          <p:nvPr>
            <p:ph idx="1"/>
          </p:nvPr>
        </p:nvSpPr>
        <p:spPr>
          <a:xfrm>
            <a:off x="231960" y="1673637"/>
            <a:ext cx="8702266" cy="4914396"/>
          </a:xfrm>
        </p:spPr>
        <p:txBody>
          <a:bodyPr>
            <a:normAutofit/>
          </a:bodyPr>
          <a:lstStyle/>
          <a:p>
            <a:pPr marL="0" indent="0" defTabSz="914400">
              <a:spcBef>
                <a:spcPts val="0"/>
              </a:spcBef>
              <a:spcAft>
                <a:spcPts val="600"/>
              </a:spcAft>
              <a:buNone/>
            </a:pPr>
            <a:r>
              <a:rPr lang="en-GB" sz="1600" b="1" dirty="0"/>
              <a:t>To achieve impact on air pollution and health locally, collaboration across council departments, with local stakeholders and involving residents will be extremely important. </a:t>
            </a:r>
          </a:p>
          <a:p>
            <a:pPr defTabSz="914400">
              <a:spcBef>
                <a:spcPts val="0"/>
              </a:spcBef>
              <a:spcAft>
                <a:spcPts val="600"/>
              </a:spcAft>
              <a:buFont typeface="Wingdings" panose="05000000000000000000" pitchFamily="2" charset="2"/>
              <a:buChar char="§"/>
            </a:pPr>
            <a:r>
              <a:rPr lang="en-GB" sz="1600" dirty="0"/>
              <a:t>Collaborating with the Climate Change team and aligning this work with the Climate Change strategy will be crucial to maximise co-benefits and avoid unintended consequences. </a:t>
            </a:r>
          </a:p>
          <a:p>
            <a:pPr defTabSz="914400">
              <a:spcBef>
                <a:spcPts val="0"/>
              </a:spcBef>
              <a:spcAft>
                <a:spcPts val="600"/>
              </a:spcAft>
              <a:buFont typeface="Wingdings" panose="05000000000000000000" pitchFamily="2" charset="2"/>
              <a:buChar char="§"/>
            </a:pPr>
            <a:r>
              <a:rPr lang="en-GB" sz="1600" dirty="0"/>
              <a:t>Continuing work with Transport Policy and Highways departments to reduce emissions from the transport sector.</a:t>
            </a:r>
          </a:p>
          <a:p>
            <a:pPr defTabSz="914400">
              <a:spcBef>
                <a:spcPts val="0"/>
              </a:spcBef>
              <a:spcAft>
                <a:spcPts val="600"/>
              </a:spcAft>
              <a:buFont typeface="Wingdings" panose="05000000000000000000" pitchFamily="2" charset="2"/>
              <a:buChar char="§"/>
            </a:pPr>
            <a:r>
              <a:rPr lang="en-GB" sz="1600" dirty="0"/>
              <a:t>Working in partnership with Public Health to ensure action on air pollution prioritises those most impacted and contributes to work to reduce health inequities locally.</a:t>
            </a:r>
          </a:p>
          <a:p>
            <a:pPr defTabSz="914400">
              <a:spcBef>
                <a:spcPts val="0"/>
              </a:spcBef>
              <a:spcAft>
                <a:spcPts val="600"/>
              </a:spcAft>
              <a:buFont typeface="Wingdings" panose="05000000000000000000" pitchFamily="2" charset="2"/>
              <a:buChar char="§"/>
            </a:pPr>
            <a:r>
              <a:rPr lang="en-GB" sz="1600" dirty="0"/>
              <a:t>Partnering with local health partners and systems to raise awareness of the impact of air pollution on people’s health and to support NHS organisations to reduce their emissions whilst they work towards a Greener NHS in terms of carbon emissions. </a:t>
            </a:r>
          </a:p>
          <a:p>
            <a:pPr defTabSz="914400">
              <a:spcBef>
                <a:spcPts val="0"/>
              </a:spcBef>
              <a:spcAft>
                <a:spcPts val="600"/>
              </a:spcAft>
              <a:buFont typeface="Wingdings" panose="05000000000000000000" pitchFamily="2" charset="2"/>
              <a:buChar char="§"/>
            </a:pPr>
            <a:r>
              <a:rPr lang="en-GB" sz="1600" dirty="0"/>
              <a:t>Consistently involving local residents and community groups in the conversation, getting their input into plans for long term change and supporting residents to take their own action to reduce emissions and reduce their exposure. </a:t>
            </a:r>
          </a:p>
          <a:p>
            <a:pPr defTabSz="914400">
              <a:spcBef>
                <a:spcPts val="0"/>
              </a:spcBef>
              <a:spcAft>
                <a:spcPts val="600"/>
              </a:spcAft>
              <a:buFont typeface="Wingdings" panose="05000000000000000000" pitchFamily="2" charset="2"/>
              <a:buChar char="§"/>
            </a:pPr>
            <a:endParaRPr lang="en-GB" sz="1600" dirty="0"/>
          </a:p>
          <a:p>
            <a:pPr lvl="1" defTabSz="914400">
              <a:spcBef>
                <a:spcPts val="0"/>
              </a:spcBef>
              <a:spcAft>
                <a:spcPts val="600"/>
              </a:spcAft>
              <a:buFont typeface=".AppleSystemUIFont" charset="-120"/>
              <a:buChar char="-"/>
            </a:pPr>
            <a:endParaRPr lang="en-US"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60</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15235324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279075"/>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marL="0" indent="0" defTabSz="914400">
              <a:spcBef>
                <a:spcPts val="0"/>
              </a:spcBef>
              <a:buNone/>
            </a:pPr>
            <a:endParaRPr lang="en-US" sz="1800" b="1" dirty="0"/>
          </a:p>
          <a:p>
            <a:pPr marL="0" indent="0" defTabSz="914400">
              <a:spcBef>
                <a:spcPts val="0"/>
              </a:spcBef>
              <a:buNone/>
            </a:pPr>
            <a:r>
              <a:rPr lang="en-US" sz="1800" b="1" dirty="0"/>
              <a:t>Appendix</a:t>
            </a:r>
          </a:p>
          <a:p>
            <a:pPr defTabSz="914400">
              <a:spcBef>
                <a:spcPts val="0"/>
              </a:spcBef>
              <a:buFont typeface="Wingdings" panose="05000000000000000000" pitchFamily="2" charset="2"/>
              <a:buChar char="§"/>
            </a:pPr>
            <a:endParaRPr lang="en-US" sz="1800" dirty="0"/>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61</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5063069"/>
            <a:ext cx="8325292" cy="459393"/>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32842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There is much activity that should be continued and strengthened through the AQAP 2023-2027</a:t>
            </a:r>
          </a:p>
        </p:txBody>
      </p:sp>
      <p:sp>
        <p:nvSpPr>
          <p:cNvPr id="4" name="TextBox 3"/>
          <p:cNvSpPr txBox="1"/>
          <p:nvPr/>
        </p:nvSpPr>
        <p:spPr>
          <a:xfrm>
            <a:off x="255942" y="1202357"/>
            <a:ext cx="4403834"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RECOMMENDATIONS</a:t>
            </a:r>
          </a:p>
        </p:txBody>
      </p:sp>
      <p:sp>
        <p:nvSpPr>
          <p:cNvPr id="5" name="Content Placeholder 4"/>
          <p:cNvSpPr>
            <a:spLocks noGrp="1"/>
          </p:cNvSpPr>
          <p:nvPr>
            <p:ph idx="1"/>
          </p:nvPr>
        </p:nvSpPr>
        <p:spPr>
          <a:xfrm>
            <a:off x="271368" y="1648991"/>
            <a:ext cx="8666152" cy="5000458"/>
          </a:xfrm>
        </p:spPr>
        <p:txBody>
          <a:bodyPr>
            <a:normAutofit fontScale="85000" lnSpcReduction="20000"/>
          </a:bodyPr>
          <a:lstStyle/>
          <a:p>
            <a:pPr defTabSz="914400">
              <a:spcBef>
                <a:spcPts val="0"/>
              </a:spcBef>
              <a:spcAft>
                <a:spcPts val="600"/>
              </a:spcAft>
              <a:buFont typeface="Wingdings" panose="05000000000000000000" pitchFamily="2" charset="2"/>
              <a:buChar char="§"/>
            </a:pPr>
            <a:r>
              <a:rPr lang="en-GB" sz="1700" b="1" dirty="0"/>
              <a:t>Integrate action on air pollution and climate change to ensure co-benefits are maximised and unintended consequences are avoided</a:t>
            </a:r>
          </a:p>
          <a:p>
            <a:pPr lvl="1" defTabSz="914400">
              <a:spcBef>
                <a:spcPts val="0"/>
              </a:spcBef>
              <a:spcAft>
                <a:spcPts val="600"/>
              </a:spcAft>
              <a:buFont typeface="Wingdings" panose="05000000000000000000" pitchFamily="2" charset="2"/>
              <a:buChar char="§"/>
            </a:pPr>
            <a:r>
              <a:rPr lang="en-GB" sz="1700" dirty="0"/>
              <a:t>Undertake a comprehensive audit of the Climate Change Strategy and Action Plan to systematically pull out priority areas for air pollution and health</a:t>
            </a:r>
          </a:p>
          <a:p>
            <a:pPr lvl="2" defTabSz="914400">
              <a:spcBef>
                <a:spcPts val="0"/>
              </a:spcBef>
              <a:spcAft>
                <a:spcPts val="600"/>
              </a:spcAft>
              <a:buFont typeface="Wingdings" panose="05000000000000000000" pitchFamily="2" charset="2"/>
              <a:buChar char="§"/>
            </a:pPr>
            <a:r>
              <a:rPr lang="en-GB" sz="1300" i="1" dirty="0"/>
              <a:t>Partners: </a:t>
            </a:r>
            <a:r>
              <a:rPr lang="en-GB" sz="1300" b="1" i="1" dirty="0"/>
              <a:t>Climate Change</a:t>
            </a:r>
            <a:r>
              <a:rPr lang="en-GB" sz="1300" i="1" dirty="0"/>
              <a:t>, </a:t>
            </a:r>
            <a:r>
              <a:rPr lang="en-GB" sz="1300" b="1" i="1" dirty="0"/>
              <a:t>Environmental Protection</a:t>
            </a:r>
            <a:r>
              <a:rPr lang="en-GB" sz="1300" i="1" dirty="0"/>
              <a:t>, Public Health, Impact on Urban Health</a:t>
            </a:r>
          </a:p>
          <a:p>
            <a:pPr lvl="1" defTabSz="914400">
              <a:spcBef>
                <a:spcPts val="0"/>
              </a:spcBef>
              <a:spcAft>
                <a:spcPts val="600"/>
              </a:spcAft>
              <a:buFont typeface="Wingdings" panose="05000000000000000000" pitchFamily="2" charset="2"/>
              <a:buChar char="§"/>
            </a:pPr>
            <a:r>
              <a:rPr lang="en-GB" sz="1600" dirty="0"/>
              <a:t>Assess ways to maximise positive impacts on air pollution through our work to decarbonise buildings in Southwark, set out in the Southwark Plan</a:t>
            </a:r>
          </a:p>
          <a:p>
            <a:pPr lvl="2" defTabSz="914400">
              <a:spcBef>
                <a:spcPts val="0"/>
              </a:spcBef>
              <a:spcAft>
                <a:spcPts val="600"/>
              </a:spcAft>
              <a:buFont typeface="Wingdings" panose="05000000000000000000" pitchFamily="2" charset="2"/>
              <a:buChar char="§"/>
            </a:pPr>
            <a:r>
              <a:rPr lang="en-GB" sz="1300" i="1" dirty="0"/>
              <a:t>Partners: </a:t>
            </a:r>
            <a:r>
              <a:rPr lang="en-GB" sz="1300" b="1" i="1" dirty="0"/>
              <a:t>Climate Change</a:t>
            </a:r>
            <a:r>
              <a:rPr lang="en-GB" sz="1300" i="1" dirty="0"/>
              <a:t>, Environmental Protection, Public Health, Planning</a:t>
            </a:r>
            <a:endParaRPr lang="en-GB" sz="1200" i="1" dirty="0"/>
          </a:p>
          <a:p>
            <a:pPr marL="914400" lvl="2" indent="0" defTabSz="914400">
              <a:spcBef>
                <a:spcPts val="0"/>
              </a:spcBef>
              <a:spcAft>
                <a:spcPts val="600"/>
              </a:spcAft>
              <a:buNone/>
            </a:pPr>
            <a:endParaRPr lang="en-GB" sz="1300" dirty="0"/>
          </a:p>
          <a:p>
            <a:pPr defTabSz="914400">
              <a:spcBef>
                <a:spcPts val="0"/>
              </a:spcBef>
              <a:spcAft>
                <a:spcPts val="600"/>
              </a:spcAft>
              <a:buFont typeface="Wingdings" panose="05000000000000000000" pitchFamily="2" charset="2"/>
              <a:buChar char="§"/>
            </a:pPr>
            <a:r>
              <a:rPr lang="en-GB" sz="1700" b="1" dirty="0"/>
              <a:t>Continue work to tackle transport-related emissions with a particular focus on reducing private car use, car ownership and unsustainable freight</a:t>
            </a:r>
          </a:p>
          <a:p>
            <a:pPr lvl="1" defTabSz="914400">
              <a:spcBef>
                <a:spcPts val="0"/>
              </a:spcBef>
              <a:spcAft>
                <a:spcPts val="600"/>
              </a:spcAft>
              <a:buFont typeface="Wingdings" panose="05000000000000000000" pitchFamily="2" charset="2"/>
              <a:buChar char="§"/>
            </a:pPr>
            <a:r>
              <a:rPr lang="en-GB" sz="1700" dirty="0"/>
              <a:t>Evaluate how Southwark’s current parking policies are designed to reduce private car use and ownership, in particular of the most polluting vehicles, and set out clear plans to strengthen these</a:t>
            </a:r>
          </a:p>
          <a:p>
            <a:pPr lvl="2" defTabSz="914400">
              <a:spcBef>
                <a:spcPts val="0"/>
              </a:spcBef>
              <a:spcAft>
                <a:spcPts val="600"/>
              </a:spcAft>
              <a:buFont typeface="Wingdings" panose="05000000000000000000" pitchFamily="2" charset="2"/>
              <a:buChar char="§"/>
            </a:pPr>
            <a:r>
              <a:rPr lang="en-GB" sz="1300" i="1" dirty="0"/>
              <a:t>Partners: </a:t>
            </a:r>
            <a:r>
              <a:rPr lang="en-GB" sz="1300" b="1" i="1" dirty="0"/>
              <a:t>Transport Policy</a:t>
            </a:r>
            <a:r>
              <a:rPr lang="en-GB" sz="1300" i="1" dirty="0"/>
              <a:t>, </a:t>
            </a:r>
            <a:r>
              <a:rPr lang="en-GB" sz="1300" b="1" i="1" dirty="0"/>
              <a:t>Highways</a:t>
            </a:r>
            <a:r>
              <a:rPr lang="en-GB" sz="1300" i="1" dirty="0"/>
              <a:t>, Environmental Protection, Impact on Urban Health</a:t>
            </a:r>
          </a:p>
          <a:p>
            <a:pPr lvl="1" defTabSz="914400">
              <a:spcBef>
                <a:spcPts val="0"/>
              </a:spcBef>
              <a:spcAft>
                <a:spcPts val="600"/>
              </a:spcAft>
              <a:buFont typeface="Wingdings" panose="05000000000000000000" pitchFamily="2" charset="2"/>
              <a:buChar char="§"/>
            </a:pPr>
            <a:r>
              <a:rPr lang="en-GB" sz="1700" dirty="0"/>
              <a:t>Develop a clear vision for sustainable freight in the borough and explore which council levers may help accelerate progress in this space, including consolidation of council services </a:t>
            </a:r>
          </a:p>
          <a:p>
            <a:pPr lvl="2" defTabSz="914400">
              <a:spcBef>
                <a:spcPts val="0"/>
              </a:spcBef>
              <a:spcAft>
                <a:spcPts val="600"/>
              </a:spcAft>
              <a:buFont typeface="Wingdings" panose="05000000000000000000" pitchFamily="2" charset="2"/>
              <a:buChar char="§"/>
            </a:pPr>
            <a:r>
              <a:rPr lang="en-GB" sz="1300" i="1" dirty="0"/>
              <a:t>Partners: </a:t>
            </a:r>
            <a:r>
              <a:rPr lang="en-GB" sz="1300" b="1" i="1" dirty="0"/>
              <a:t>Transport Policy</a:t>
            </a:r>
            <a:r>
              <a:rPr lang="en-GB" sz="1300" i="1" dirty="0"/>
              <a:t>, </a:t>
            </a:r>
            <a:r>
              <a:rPr lang="en-GB" sz="1300" b="1" i="1" dirty="0"/>
              <a:t>Environmental Protection</a:t>
            </a:r>
            <a:r>
              <a:rPr lang="en-GB" sz="1300" i="1" dirty="0"/>
              <a:t>, Impact on Urban Health, Highways, Local Economy</a:t>
            </a:r>
          </a:p>
          <a:p>
            <a:pPr lvl="1" defTabSz="914400">
              <a:spcBef>
                <a:spcPts val="0"/>
              </a:spcBef>
              <a:spcAft>
                <a:spcPts val="600"/>
              </a:spcAft>
              <a:buFont typeface="Wingdings" panose="05000000000000000000" pitchFamily="2" charset="2"/>
              <a:buChar char="§"/>
            </a:pPr>
            <a:endParaRPr lang="en-GB" sz="1300" b="1" dirty="0"/>
          </a:p>
          <a:p>
            <a:pPr defTabSz="914400">
              <a:spcBef>
                <a:spcPts val="0"/>
              </a:spcBef>
              <a:spcAft>
                <a:spcPts val="600"/>
              </a:spcAft>
              <a:buFont typeface="Wingdings" panose="05000000000000000000" pitchFamily="2" charset="2"/>
              <a:buChar char="§"/>
            </a:pPr>
            <a:r>
              <a:rPr lang="en-GB" sz="1700" b="1" dirty="0"/>
              <a:t>Ramp up activity on sectors that contribute the most to particulate matter emissions</a:t>
            </a:r>
          </a:p>
          <a:p>
            <a:pPr lvl="1" defTabSz="914400">
              <a:spcBef>
                <a:spcPts val="0"/>
              </a:spcBef>
              <a:spcAft>
                <a:spcPts val="600"/>
              </a:spcAft>
              <a:buFont typeface="Wingdings" panose="05000000000000000000" pitchFamily="2" charset="2"/>
              <a:buChar char="§"/>
            </a:pPr>
            <a:r>
              <a:rPr lang="en-GB" sz="1700" dirty="0"/>
              <a:t>Including construction, commercial heat and power, commercial cooking and domestic </a:t>
            </a:r>
            <a:r>
              <a:rPr lang="en-GB" sz="1700" dirty="0" smtClean="0"/>
              <a:t>wood-burning</a:t>
            </a:r>
            <a:endParaRPr lang="en-GB" sz="1700" dirty="0"/>
          </a:p>
          <a:p>
            <a:pPr lvl="2" defTabSz="914400">
              <a:spcBef>
                <a:spcPts val="0"/>
              </a:spcBef>
              <a:spcAft>
                <a:spcPts val="600"/>
              </a:spcAft>
              <a:buFont typeface="Wingdings" panose="05000000000000000000" pitchFamily="2" charset="2"/>
              <a:buChar char="§"/>
            </a:pPr>
            <a:r>
              <a:rPr lang="en-GB" sz="1300" i="1" dirty="0"/>
              <a:t>Partners: </a:t>
            </a:r>
            <a:r>
              <a:rPr lang="en-GB" sz="1300" b="1" i="1" dirty="0"/>
              <a:t>Environmental Protection</a:t>
            </a:r>
            <a:r>
              <a:rPr lang="en-GB" sz="1300" i="1" dirty="0"/>
              <a:t>, Climate Change, Regeneration, Planning, Communications, </a:t>
            </a:r>
            <a:r>
              <a:rPr lang="en-GB" sz="1300" i="1" dirty="0" smtClean="0"/>
              <a:t>                          Impact </a:t>
            </a:r>
            <a:r>
              <a:rPr lang="en-GB" sz="1300" i="1" dirty="0"/>
              <a:t>on Urban Health, GLA</a:t>
            </a:r>
          </a:p>
          <a:p>
            <a:pPr lvl="1" defTabSz="914400">
              <a:spcBef>
                <a:spcPts val="0"/>
              </a:spcBef>
              <a:spcAft>
                <a:spcPts val="600"/>
              </a:spcAft>
              <a:buFont typeface=".AppleSystemUIFont" charset="-120"/>
              <a:buChar char="-"/>
            </a:pPr>
            <a:endParaRPr lang="en-GB"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62</a:t>
            </a:fld>
            <a:endParaRPr lang="en-GB"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36526750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An overt focus on health and health inequalities should be developed to maximise impact</a:t>
            </a:r>
          </a:p>
        </p:txBody>
      </p:sp>
      <p:sp>
        <p:nvSpPr>
          <p:cNvPr id="4" name="TextBox 3"/>
          <p:cNvSpPr txBox="1"/>
          <p:nvPr/>
        </p:nvSpPr>
        <p:spPr>
          <a:xfrm>
            <a:off x="255942" y="1202357"/>
            <a:ext cx="4403834"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RECOMMENDATIONS</a:t>
            </a:r>
          </a:p>
        </p:txBody>
      </p:sp>
      <p:sp>
        <p:nvSpPr>
          <p:cNvPr id="5" name="Content Placeholder 4"/>
          <p:cNvSpPr>
            <a:spLocks noGrp="1"/>
          </p:cNvSpPr>
          <p:nvPr>
            <p:ph idx="1"/>
          </p:nvPr>
        </p:nvSpPr>
        <p:spPr>
          <a:xfrm>
            <a:off x="271287" y="1625053"/>
            <a:ext cx="8411809" cy="5021972"/>
          </a:xfrm>
        </p:spPr>
        <p:txBody>
          <a:bodyPr>
            <a:normAutofit lnSpcReduction="10000"/>
          </a:bodyPr>
          <a:lstStyle/>
          <a:p>
            <a:pPr defTabSz="914400">
              <a:spcBef>
                <a:spcPts val="0"/>
              </a:spcBef>
              <a:spcAft>
                <a:spcPts val="600"/>
              </a:spcAft>
              <a:buFont typeface="Wingdings" panose="05000000000000000000" pitchFamily="2" charset="2"/>
              <a:buChar char="§"/>
            </a:pPr>
            <a:r>
              <a:rPr lang="en-GB" sz="1400" b="1" dirty="0"/>
              <a:t>Commit to tougher targets on ambient air pollution for Southwark based on the WHO’s 2021 guidelines</a:t>
            </a:r>
          </a:p>
          <a:p>
            <a:pPr lvl="1" defTabSz="914400">
              <a:spcBef>
                <a:spcPts val="0"/>
              </a:spcBef>
              <a:spcAft>
                <a:spcPts val="600"/>
              </a:spcAft>
              <a:buFont typeface="Wingdings" panose="05000000000000000000" pitchFamily="2" charset="2"/>
              <a:buChar char="§"/>
            </a:pPr>
            <a:r>
              <a:rPr lang="en-GB" sz="1400" dirty="0"/>
              <a:t>Go further than the GLA commitment to meet the 2005 WHO guidelines by 2030 and set targets for Southwark based on the new WHO guidelines published in 2021, working towards one of the interim targets by 2030  </a:t>
            </a:r>
          </a:p>
          <a:p>
            <a:pPr lvl="2" defTabSz="914400">
              <a:spcBef>
                <a:spcPts val="0"/>
              </a:spcBef>
              <a:spcAft>
                <a:spcPts val="600"/>
              </a:spcAft>
              <a:buFont typeface="Wingdings" panose="05000000000000000000" pitchFamily="2" charset="2"/>
              <a:buChar char="§"/>
            </a:pPr>
            <a:r>
              <a:rPr lang="en-GB" sz="1100" i="1" dirty="0"/>
              <a:t>Partners: </a:t>
            </a:r>
            <a:r>
              <a:rPr lang="en-GB" sz="1100" b="1" i="1" dirty="0"/>
              <a:t>Environmental Protection</a:t>
            </a:r>
            <a:r>
              <a:rPr lang="en-GB" sz="1100" i="1" dirty="0"/>
              <a:t>, </a:t>
            </a:r>
            <a:r>
              <a:rPr lang="en-GB" sz="1100" b="1" i="1" dirty="0"/>
              <a:t>Public Health </a:t>
            </a:r>
          </a:p>
          <a:p>
            <a:pPr defTabSz="914400">
              <a:spcBef>
                <a:spcPts val="0"/>
              </a:spcBef>
              <a:spcAft>
                <a:spcPts val="600"/>
              </a:spcAft>
              <a:buFont typeface="Wingdings" panose="05000000000000000000" pitchFamily="2" charset="2"/>
              <a:buChar char="§"/>
            </a:pPr>
            <a:r>
              <a:rPr lang="en-GB" sz="1400" b="1" dirty="0"/>
              <a:t>Develop a programme of work that aims to increase people’s awareness of the health impacts of ambient air pollution and their agency to reduce their exposure</a:t>
            </a:r>
          </a:p>
          <a:p>
            <a:pPr lvl="1" defTabSz="914400">
              <a:spcBef>
                <a:spcPts val="0"/>
              </a:spcBef>
              <a:spcAft>
                <a:spcPts val="600"/>
              </a:spcAft>
              <a:buFont typeface="Wingdings" panose="05000000000000000000" pitchFamily="2" charset="2"/>
              <a:buChar char="§"/>
            </a:pPr>
            <a:r>
              <a:rPr lang="en-GB" sz="1400" dirty="0"/>
              <a:t>Explore opportunities to develop and deliver tailored messaging to key community groups, building on the </a:t>
            </a:r>
            <a:r>
              <a:rPr lang="en-GB" sz="1400" dirty="0" err="1"/>
              <a:t>airTEXT</a:t>
            </a:r>
            <a:r>
              <a:rPr lang="en-GB" sz="1400" dirty="0"/>
              <a:t> Discovery project insights</a:t>
            </a:r>
          </a:p>
          <a:p>
            <a:pPr lvl="2" defTabSz="914400">
              <a:spcBef>
                <a:spcPts val="0"/>
              </a:spcBef>
              <a:spcAft>
                <a:spcPts val="600"/>
              </a:spcAft>
              <a:buFont typeface="Wingdings" panose="05000000000000000000" pitchFamily="2" charset="2"/>
              <a:buChar char="§"/>
            </a:pPr>
            <a:r>
              <a:rPr lang="en-GB" sz="1100" i="1" dirty="0"/>
              <a:t>Partners: </a:t>
            </a:r>
            <a:r>
              <a:rPr lang="en-GB" sz="1100" b="1" i="1" dirty="0"/>
              <a:t>Public Health</a:t>
            </a:r>
            <a:r>
              <a:rPr lang="en-GB" sz="1100" i="1" dirty="0"/>
              <a:t>, </a:t>
            </a:r>
            <a:r>
              <a:rPr lang="en-GB" sz="1100" b="1" i="1" dirty="0"/>
              <a:t>Environmental Protection</a:t>
            </a:r>
            <a:r>
              <a:rPr lang="en-GB" sz="1100" i="1" dirty="0"/>
              <a:t>, Impact on Urban Health, Local Residents </a:t>
            </a:r>
          </a:p>
          <a:p>
            <a:pPr lvl="1" defTabSz="914400">
              <a:spcBef>
                <a:spcPts val="0"/>
              </a:spcBef>
              <a:spcAft>
                <a:spcPts val="600"/>
              </a:spcAft>
              <a:buFont typeface="Wingdings" panose="05000000000000000000" pitchFamily="2" charset="2"/>
              <a:buChar char="§"/>
            </a:pPr>
            <a:r>
              <a:rPr lang="en-GB" sz="1400" dirty="0"/>
              <a:t>DEFRA funded project to explore how the </a:t>
            </a:r>
            <a:r>
              <a:rPr lang="en-GB" sz="1400" dirty="0" err="1"/>
              <a:t>airTEXT</a:t>
            </a:r>
            <a:r>
              <a:rPr lang="en-GB" sz="1400" dirty="0"/>
              <a:t> service can be improved to reach groups most vulnerable to the health impacts of air pollution, through local schools and health care providers</a:t>
            </a:r>
          </a:p>
          <a:p>
            <a:pPr lvl="2" defTabSz="914400">
              <a:spcBef>
                <a:spcPts val="0"/>
              </a:spcBef>
              <a:spcAft>
                <a:spcPts val="600"/>
              </a:spcAft>
              <a:buFont typeface="Wingdings" panose="05000000000000000000" pitchFamily="2" charset="2"/>
              <a:buChar char="§"/>
            </a:pPr>
            <a:r>
              <a:rPr lang="en-GB" sz="1100" i="1" dirty="0"/>
              <a:t>Partners: </a:t>
            </a:r>
            <a:r>
              <a:rPr lang="en-GB" sz="1100" b="1" i="1" dirty="0"/>
              <a:t>Environmental Protection</a:t>
            </a:r>
            <a:r>
              <a:rPr lang="en-GB" sz="1100" i="1" dirty="0"/>
              <a:t>, Public Health, Cambridge Environmental Research Consortium (CERC), Guy’s and St Thomas’ NHS  Foundation Trust, Impact on Urban Health</a:t>
            </a:r>
            <a:endParaRPr lang="en-GB" sz="1100" b="1" dirty="0"/>
          </a:p>
          <a:p>
            <a:pPr defTabSz="914400">
              <a:spcBef>
                <a:spcPts val="0"/>
              </a:spcBef>
              <a:spcAft>
                <a:spcPts val="600"/>
              </a:spcAft>
              <a:buFont typeface="Wingdings" panose="05000000000000000000" pitchFamily="2" charset="2"/>
              <a:buChar char="§"/>
            </a:pPr>
            <a:r>
              <a:rPr lang="en-GB" sz="1400" b="1" dirty="0"/>
              <a:t>Strengthen collaboration with local health partners, exploring ways that the local health sector can reduce air pollution emissions and protect patients and staff</a:t>
            </a:r>
          </a:p>
          <a:p>
            <a:pPr lvl="1" defTabSz="914400">
              <a:spcBef>
                <a:spcPts val="0"/>
              </a:spcBef>
              <a:spcAft>
                <a:spcPts val="600"/>
              </a:spcAft>
              <a:buFont typeface="Wingdings" panose="05000000000000000000" pitchFamily="2" charset="2"/>
              <a:buChar char="§"/>
            </a:pPr>
            <a:r>
              <a:rPr lang="en-GB" sz="1400" dirty="0"/>
              <a:t>Work closely with South East London Integrated Care System (SEL ICS) to ensure air pollution and resulting health inequalities are seen as a priority within their Green Plan</a:t>
            </a:r>
          </a:p>
          <a:p>
            <a:pPr lvl="2" defTabSz="914400">
              <a:spcBef>
                <a:spcPts val="0"/>
              </a:spcBef>
              <a:spcAft>
                <a:spcPts val="600"/>
              </a:spcAft>
              <a:buFont typeface="Wingdings" panose="05000000000000000000" pitchFamily="2" charset="2"/>
              <a:buChar char="§"/>
            </a:pPr>
            <a:r>
              <a:rPr lang="en-GB" sz="1100" i="1" dirty="0"/>
              <a:t>Partners: </a:t>
            </a:r>
            <a:r>
              <a:rPr lang="en-GB" sz="1100" b="1" i="1" dirty="0"/>
              <a:t>SEL ICS</a:t>
            </a:r>
            <a:r>
              <a:rPr lang="en-GB" sz="1100" i="1" dirty="0"/>
              <a:t>, Southwark Council, Guy’s and St </a:t>
            </a:r>
            <a:r>
              <a:rPr lang="en-GB" sz="1100" i="1" dirty="0" err="1"/>
              <a:t>Thomas’</a:t>
            </a:r>
            <a:r>
              <a:rPr lang="en-GB" sz="1100" i="1" dirty="0"/>
              <a:t> NHS  Foundation Trust</a:t>
            </a:r>
          </a:p>
          <a:p>
            <a:pPr marL="914400" lvl="2" indent="0" defTabSz="914400">
              <a:spcBef>
                <a:spcPts val="0"/>
              </a:spcBef>
              <a:spcAft>
                <a:spcPts val="600"/>
              </a:spcAft>
              <a:buNone/>
            </a:pPr>
            <a:endParaRPr lang="en-GB" sz="1600" dirty="0"/>
          </a:p>
          <a:p>
            <a:pPr lvl="1" defTabSz="914400">
              <a:spcBef>
                <a:spcPts val="0"/>
              </a:spcBef>
              <a:spcAft>
                <a:spcPts val="600"/>
              </a:spcAft>
              <a:buFont typeface=".AppleSystemUIFont" charset="-120"/>
              <a:buChar char="-"/>
            </a:pPr>
            <a:endParaRPr lang="en-GB" sz="16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63</a:t>
            </a:fld>
            <a:endParaRPr lang="en-GB"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42601639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Exploring indoor air pollution and involving communities are two new strands of work for the action plan</a:t>
            </a:r>
          </a:p>
        </p:txBody>
      </p:sp>
      <p:sp>
        <p:nvSpPr>
          <p:cNvPr id="4" name="TextBox 3"/>
          <p:cNvSpPr txBox="1"/>
          <p:nvPr/>
        </p:nvSpPr>
        <p:spPr>
          <a:xfrm>
            <a:off x="255942" y="1202357"/>
            <a:ext cx="4403834"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RECOMMENDATIONS</a:t>
            </a:r>
          </a:p>
        </p:txBody>
      </p:sp>
      <p:sp>
        <p:nvSpPr>
          <p:cNvPr id="5" name="Content Placeholder 4"/>
          <p:cNvSpPr>
            <a:spLocks noGrp="1"/>
          </p:cNvSpPr>
          <p:nvPr>
            <p:ph idx="1"/>
          </p:nvPr>
        </p:nvSpPr>
        <p:spPr>
          <a:xfrm>
            <a:off x="271287" y="1625812"/>
            <a:ext cx="8772191" cy="5085332"/>
          </a:xfrm>
        </p:spPr>
        <p:txBody>
          <a:bodyPr>
            <a:normAutofit fontScale="92500" lnSpcReduction="10000"/>
          </a:bodyPr>
          <a:lstStyle/>
          <a:p>
            <a:pPr defTabSz="914400">
              <a:spcBef>
                <a:spcPts val="0"/>
              </a:spcBef>
              <a:spcAft>
                <a:spcPts val="600"/>
              </a:spcAft>
              <a:buFont typeface="Wingdings" panose="05000000000000000000" pitchFamily="2" charset="2"/>
              <a:buChar char="§"/>
            </a:pPr>
            <a:r>
              <a:rPr lang="en-GB" sz="1500" b="1" dirty="0"/>
              <a:t>Develop a prioritisation framework that ensures cost-effective and impactful actions that focus on reducing health inequity are selected first </a:t>
            </a:r>
          </a:p>
          <a:p>
            <a:pPr lvl="1" defTabSz="914400">
              <a:spcBef>
                <a:spcPts val="0"/>
              </a:spcBef>
              <a:spcAft>
                <a:spcPts val="600"/>
              </a:spcAft>
              <a:buFont typeface="Wingdings" panose="05000000000000000000" pitchFamily="2" charset="2"/>
              <a:buChar char="§"/>
            </a:pPr>
            <a:r>
              <a:rPr lang="en-GB" sz="1500" dirty="0"/>
              <a:t>Commission the development of a local tool to assess the potential air quality and health impacts of proposed actions, supporting better prioritisation </a:t>
            </a:r>
          </a:p>
          <a:p>
            <a:pPr lvl="2" defTabSz="914400">
              <a:spcBef>
                <a:spcPts val="0"/>
              </a:spcBef>
              <a:spcAft>
                <a:spcPts val="600"/>
              </a:spcAft>
              <a:buFont typeface="Wingdings" panose="05000000000000000000" pitchFamily="2" charset="2"/>
              <a:buChar char="§"/>
            </a:pPr>
            <a:r>
              <a:rPr lang="en-GB" sz="1200" i="1" dirty="0"/>
              <a:t>Partners: </a:t>
            </a:r>
            <a:r>
              <a:rPr lang="en-GB" sz="1200" b="1" i="1" dirty="0"/>
              <a:t>Environmental Protection, Public Health</a:t>
            </a:r>
            <a:r>
              <a:rPr lang="en-GB" sz="1200" i="1" dirty="0"/>
              <a:t>, Impact on Urban Health, Lambeth Council </a:t>
            </a:r>
          </a:p>
          <a:p>
            <a:pPr defTabSz="914400">
              <a:spcBef>
                <a:spcPts val="0"/>
              </a:spcBef>
              <a:spcAft>
                <a:spcPts val="600"/>
              </a:spcAft>
              <a:buFont typeface="Wingdings" panose="05000000000000000000" pitchFamily="2" charset="2"/>
              <a:buChar char="§"/>
            </a:pPr>
            <a:r>
              <a:rPr lang="en-GB" sz="1500" b="1" dirty="0" smtClean="0"/>
              <a:t>Invest </a:t>
            </a:r>
            <a:r>
              <a:rPr lang="en-GB" sz="1500" b="1" dirty="0"/>
              <a:t>in better </a:t>
            </a:r>
            <a:r>
              <a:rPr lang="en-GB" sz="1500" b="1" dirty="0" smtClean="0"/>
              <a:t>understanding of </a:t>
            </a:r>
            <a:r>
              <a:rPr lang="en-GB" sz="1500" b="1" dirty="0"/>
              <a:t>indoor air pollution locally with a focus on </a:t>
            </a:r>
            <a:r>
              <a:rPr lang="en-GB" sz="1500" b="1" dirty="0" smtClean="0"/>
              <a:t>homes, </a:t>
            </a:r>
            <a:r>
              <a:rPr lang="en-GB" sz="1500" b="1" dirty="0"/>
              <a:t>schools, care homes and hospitals, and explore council levers for impact</a:t>
            </a:r>
          </a:p>
          <a:p>
            <a:pPr lvl="1" defTabSz="914400">
              <a:spcBef>
                <a:spcPts val="0"/>
              </a:spcBef>
              <a:spcAft>
                <a:spcPts val="600"/>
              </a:spcAft>
              <a:buFont typeface="Wingdings" panose="05000000000000000000" pitchFamily="2" charset="2"/>
              <a:buChar char="§"/>
            </a:pPr>
            <a:r>
              <a:rPr lang="en-GB" sz="1500" dirty="0"/>
              <a:t>Pilot monitoring of indoor air quality on a council estate in an Air Quality Focus Area to better understand the scale of the problem locally </a:t>
            </a:r>
          </a:p>
          <a:p>
            <a:pPr lvl="2" defTabSz="914400">
              <a:spcBef>
                <a:spcPts val="0"/>
              </a:spcBef>
              <a:spcAft>
                <a:spcPts val="600"/>
              </a:spcAft>
              <a:buFont typeface="Wingdings" panose="05000000000000000000" pitchFamily="2" charset="2"/>
              <a:buChar char="§"/>
            </a:pPr>
            <a:r>
              <a:rPr lang="en-GB" sz="1200" i="1" dirty="0"/>
              <a:t>Partners: </a:t>
            </a:r>
            <a:r>
              <a:rPr lang="en-GB" sz="1200" b="1" i="1" dirty="0"/>
              <a:t>Public Health</a:t>
            </a:r>
            <a:r>
              <a:rPr lang="en-GB" sz="1200" i="1" dirty="0"/>
              <a:t>, Environmental Protection, Impact on Urban Health</a:t>
            </a:r>
          </a:p>
          <a:p>
            <a:pPr lvl="1" defTabSz="914400">
              <a:spcBef>
                <a:spcPts val="0"/>
              </a:spcBef>
              <a:spcAft>
                <a:spcPts val="600"/>
              </a:spcAft>
              <a:buFont typeface="Wingdings" panose="05000000000000000000" pitchFamily="2" charset="2"/>
              <a:buChar char="§"/>
            </a:pPr>
            <a:r>
              <a:rPr lang="en-GB" sz="1500" dirty="0"/>
              <a:t>Explore opportunities to </a:t>
            </a:r>
            <a:r>
              <a:rPr lang="en-GB" sz="1500" dirty="0" smtClean="0"/>
              <a:t>address </a:t>
            </a:r>
            <a:r>
              <a:rPr lang="en-GB" sz="1500" dirty="0"/>
              <a:t>indoor air pollution within our work on fuel poverty and healthy housing, through our role as a social housing landlord and licensing of private sector landlords</a:t>
            </a:r>
          </a:p>
          <a:p>
            <a:pPr lvl="2" defTabSz="914400">
              <a:spcBef>
                <a:spcPts val="0"/>
              </a:spcBef>
              <a:spcAft>
                <a:spcPts val="600"/>
              </a:spcAft>
              <a:buFont typeface="Wingdings" panose="05000000000000000000" pitchFamily="2" charset="2"/>
              <a:buChar char="§"/>
            </a:pPr>
            <a:r>
              <a:rPr lang="en-GB" sz="1200" i="1" dirty="0"/>
              <a:t>Partners: </a:t>
            </a:r>
            <a:r>
              <a:rPr lang="en-GB" sz="1200" b="1" i="1" dirty="0"/>
              <a:t>Public Health</a:t>
            </a:r>
            <a:r>
              <a:rPr lang="en-GB" sz="1200" i="1" dirty="0"/>
              <a:t>, Environmental Protection, Housing, Climate Change, Impact on Urban Health</a:t>
            </a:r>
          </a:p>
          <a:p>
            <a:pPr lvl="1" defTabSz="914400">
              <a:spcBef>
                <a:spcPts val="0"/>
              </a:spcBef>
              <a:spcAft>
                <a:spcPts val="600"/>
              </a:spcAft>
              <a:buFont typeface="Wingdings" panose="05000000000000000000" pitchFamily="2" charset="2"/>
              <a:buChar char="§"/>
            </a:pPr>
            <a:r>
              <a:rPr lang="en-GB" sz="1500" dirty="0"/>
              <a:t>Learn from </a:t>
            </a:r>
            <a:r>
              <a:rPr lang="en-GB" sz="1500" dirty="0" smtClean="0"/>
              <a:t>a </a:t>
            </a:r>
            <a:r>
              <a:rPr lang="en-GB" sz="1500" dirty="0"/>
              <a:t>Guy’s and St Thomas’ NHS Foundation Trust project on indoor air pollution affecting the most vulnerable in hospital settings, </a:t>
            </a:r>
            <a:r>
              <a:rPr lang="en-GB" sz="1500" dirty="0" smtClean="0"/>
              <a:t>and the transferability of findings </a:t>
            </a:r>
            <a:r>
              <a:rPr lang="en-GB" sz="1500" dirty="0"/>
              <a:t>to other settings</a:t>
            </a:r>
          </a:p>
          <a:p>
            <a:pPr lvl="2" defTabSz="914400">
              <a:spcBef>
                <a:spcPts val="0"/>
              </a:spcBef>
              <a:spcAft>
                <a:spcPts val="600"/>
              </a:spcAft>
              <a:buFont typeface="Wingdings" panose="05000000000000000000" pitchFamily="2" charset="2"/>
              <a:buChar char="§"/>
            </a:pPr>
            <a:r>
              <a:rPr lang="en-GB" sz="1200" i="1" dirty="0"/>
              <a:t>Partners: </a:t>
            </a:r>
            <a:r>
              <a:rPr lang="en-GB" sz="1200" b="1" i="1" dirty="0"/>
              <a:t>Public Health</a:t>
            </a:r>
            <a:r>
              <a:rPr lang="en-GB" sz="1200" i="1" dirty="0"/>
              <a:t>, Environmental Protection, Guy’s and St </a:t>
            </a:r>
            <a:r>
              <a:rPr lang="en-GB" sz="1200" i="1" dirty="0" err="1"/>
              <a:t>Thomas’</a:t>
            </a:r>
            <a:r>
              <a:rPr lang="en-GB" sz="1200" i="1" dirty="0"/>
              <a:t> NHS Foundation Trust </a:t>
            </a:r>
          </a:p>
          <a:p>
            <a:pPr defTabSz="914400">
              <a:spcBef>
                <a:spcPts val="0"/>
              </a:spcBef>
              <a:spcAft>
                <a:spcPts val="600"/>
              </a:spcAft>
              <a:buFont typeface="Wingdings" panose="05000000000000000000" pitchFamily="2" charset="2"/>
              <a:buChar char="§"/>
            </a:pPr>
            <a:r>
              <a:rPr lang="en-GB" sz="1500" b="1" dirty="0" smtClean="0"/>
              <a:t>Embed </a:t>
            </a:r>
            <a:r>
              <a:rPr lang="en-GB" sz="1500" b="1" dirty="0"/>
              <a:t>a new approach to </a:t>
            </a:r>
            <a:r>
              <a:rPr lang="en-GB" sz="1500" b="1" dirty="0" smtClean="0"/>
              <a:t>collaborating </a:t>
            </a:r>
            <a:r>
              <a:rPr lang="en-GB" sz="1500" b="1" dirty="0"/>
              <a:t>with communities in the air pollution agenda </a:t>
            </a:r>
          </a:p>
          <a:p>
            <a:pPr lvl="1" defTabSz="914400">
              <a:spcBef>
                <a:spcPts val="0"/>
              </a:spcBef>
              <a:spcAft>
                <a:spcPts val="600"/>
              </a:spcAft>
              <a:buFont typeface="Wingdings" panose="05000000000000000000" pitchFamily="2" charset="2"/>
              <a:buChar char="§"/>
            </a:pPr>
            <a:r>
              <a:rPr lang="en-GB" sz="1500" dirty="0" smtClean="0"/>
              <a:t>Gather </a:t>
            </a:r>
            <a:r>
              <a:rPr lang="en-GB" sz="1500" dirty="0"/>
              <a:t>learning from the Climate Change Citizen’s Jury, </a:t>
            </a:r>
            <a:r>
              <a:rPr lang="en-GB" sz="1500" dirty="0" smtClean="0"/>
              <a:t>assess </a:t>
            </a:r>
            <a:r>
              <a:rPr lang="en-GB" sz="1500" dirty="0"/>
              <a:t>whether community involvement on air pollution should be integrated into the climate change agenda or whether a separate process should be run for air quality that builds on what works</a:t>
            </a:r>
          </a:p>
          <a:p>
            <a:pPr lvl="2" defTabSz="914400">
              <a:spcBef>
                <a:spcPts val="0"/>
              </a:spcBef>
              <a:spcAft>
                <a:spcPts val="600"/>
              </a:spcAft>
              <a:buFont typeface="Wingdings" panose="05000000000000000000" pitchFamily="2" charset="2"/>
              <a:buChar char="§"/>
            </a:pPr>
            <a:r>
              <a:rPr lang="en-GB" sz="1200" i="1" dirty="0"/>
              <a:t>Partners: </a:t>
            </a:r>
            <a:r>
              <a:rPr lang="en-GB" sz="1200" b="1" i="1" dirty="0"/>
              <a:t>Environmental Protection</a:t>
            </a:r>
            <a:r>
              <a:rPr lang="en-GB" sz="1200" i="1" dirty="0"/>
              <a:t>, </a:t>
            </a:r>
            <a:r>
              <a:rPr lang="en-GB" sz="1200" b="1" i="1" dirty="0"/>
              <a:t>Climate Change</a:t>
            </a:r>
            <a:r>
              <a:rPr lang="en-GB" sz="1200" i="1" dirty="0"/>
              <a:t>, Public </a:t>
            </a:r>
            <a:r>
              <a:rPr lang="en-GB" sz="1200" i="1" dirty="0" smtClean="0"/>
              <a:t>Health</a:t>
            </a:r>
            <a:endParaRPr lang="en-GB" sz="1200" i="1"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64</a:t>
            </a:fld>
            <a:endParaRPr lang="en-GB"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8451521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6924"/>
            <a:ext cx="8229600" cy="4279075"/>
          </a:xfrm>
        </p:spPr>
        <p:txBody>
          <a:bodyPr>
            <a:normAutofit/>
          </a:bodyPr>
          <a:lstStyle/>
          <a:p>
            <a:pPr marL="0" indent="0" defTabSz="914400">
              <a:spcBef>
                <a:spcPts val="0"/>
              </a:spcBef>
              <a:buNone/>
            </a:pPr>
            <a:r>
              <a:rPr lang="en-US" sz="1800" b="1" dirty="0"/>
              <a:t>Introduction</a:t>
            </a:r>
            <a:endParaRPr lang="en-US" sz="1800" dirty="0"/>
          </a:p>
          <a:p>
            <a:pPr marL="0" indent="0" defTabSz="914400">
              <a:spcBef>
                <a:spcPts val="0"/>
              </a:spcBef>
              <a:buNone/>
            </a:pPr>
            <a:endParaRPr lang="en-US" sz="1800" b="1" dirty="0"/>
          </a:p>
          <a:p>
            <a:pPr marL="0" indent="0" defTabSz="914400">
              <a:spcBef>
                <a:spcPts val="0"/>
              </a:spcBef>
              <a:buNone/>
            </a:pPr>
            <a:r>
              <a:rPr lang="en-US" sz="1800" b="1" dirty="0"/>
              <a:t>Policy Context</a:t>
            </a:r>
          </a:p>
          <a:p>
            <a:pPr defTabSz="914400">
              <a:spcBef>
                <a:spcPts val="0"/>
              </a:spcBef>
              <a:buFont typeface="Courier New" panose="02070309020205020404" pitchFamily="49" charset="0"/>
              <a:buChar char="o"/>
            </a:pPr>
            <a:endParaRPr lang="en-US" sz="1800" dirty="0"/>
          </a:p>
          <a:p>
            <a:pPr marL="0" indent="0" defTabSz="914400">
              <a:spcBef>
                <a:spcPts val="0"/>
              </a:spcBef>
              <a:buNone/>
            </a:pPr>
            <a:r>
              <a:rPr lang="en-US" sz="1800" b="1" dirty="0"/>
              <a:t>The Local Picture</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The Local Response</a:t>
            </a:r>
          </a:p>
          <a:p>
            <a:pPr marL="0" indent="0" defTabSz="914400">
              <a:spcBef>
                <a:spcPts val="0"/>
              </a:spcBef>
              <a:buNone/>
            </a:pPr>
            <a:endParaRPr lang="en-US" sz="1800" dirty="0"/>
          </a:p>
          <a:p>
            <a:pPr marL="0" indent="0" defTabSz="914400">
              <a:spcBef>
                <a:spcPts val="0"/>
              </a:spcBef>
              <a:buNone/>
            </a:pPr>
            <a:r>
              <a:rPr lang="en-US" sz="1800" b="1" dirty="0"/>
              <a:t>Community &amp; Stakeholder Views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Summary &amp; Key Findings</a:t>
            </a:r>
          </a:p>
          <a:p>
            <a:pPr defTabSz="914400">
              <a:spcBef>
                <a:spcPts val="0"/>
              </a:spcBef>
              <a:buFont typeface="Wingdings" panose="05000000000000000000" pitchFamily="2" charset="2"/>
              <a:buChar char="§"/>
            </a:pPr>
            <a:endParaRPr lang="en-US" sz="1800" dirty="0"/>
          </a:p>
          <a:p>
            <a:pPr marL="0" indent="0" defTabSz="914400">
              <a:spcBef>
                <a:spcPts val="0"/>
              </a:spcBef>
              <a:buNone/>
            </a:pPr>
            <a:r>
              <a:rPr lang="en-US" sz="1800" b="1" dirty="0"/>
              <a:t>Recommendations</a:t>
            </a:r>
          </a:p>
          <a:p>
            <a:pPr marL="0" indent="0" defTabSz="914400">
              <a:spcBef>
                <a:spcPts val="0"/>
              </a:spcBef>
              <a:buNone/>
            </a:pPr>
            <a:endParaRPr lang="en-US" sz="1800" b="1" dirty="0"/>
          </a:p>
          <a:p>
            <a:pPr marL="0" indent="0" defTabSz="914400">
              <a:spcBef>
                <a:spcPts val="0"/>
              </a:spcBef>
              <a:buNone/>
            </a:pPr>
            <a:r>
              <a:rPr lang="en-US" sz="1800" b="1" dirty="0"/>
              <a:t>Appendix</a:t>
            </a:r>
          </a:p>
          <a:p>
            <a:pPr defTabSz="914400">
              <a:spcBef>
                <a:spcPts val="0"/>
              </a:spcBef>
              <a:buFont typeface="Wingdings" panose="05000000000000000000" pitchFamily="2" charset="2"/>
              <a:buChar char="§"/>
            </a:pPr>
            <a:endParaRPr lang="en-US" sz="1800" dirty="0"/>
          </a:p>
          <a:p>
            <a:pPr marL="0" indent="0" defTabSz="914400">
              <a:spcBef>
                <a:spcPts val="0"/>
              </a:spcBef>
              <a:buNone/>
            </a:pPr>
            <a:endParaRPr lang="en-US" sz="1800" dirty="0"/>
          </a:p>
        </p:txBody>
      </p:sp>
      <p:sp>
        <p:nvSpPr>
          <p:cNvPr id="4" name="TextBox 3"/>
          <p:cNvSpPr txBox="1"/>
          <p:nvPr/>
        </p:nvSpPr>
        <p:spPr>
          <a:xfrm>
            <a:off x="255942" y="1202357"/>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CONTENTS</a:t>
            </a:r>
          </a:p>
        </p:txBody>
      </p:sp>
      <p:sp>
        <p:nvSpPr>
          <p:cNvPr id="6" name="TextBox 5"/>
          <p:cNvSpPr txBox="1"/>
          <p:nvPr/>
        </p:nvSpPr>
        <p:spPr>
          <a:xfrm>
            <a:off x="6159809" y="6434597"/>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65</a:t>
            </a:fld>
            <a:endParaRPr lang="en-US" sz="1000" dirty="0">
              <a:solidFill>
                <a:prstClr val="white">
                  <a:lumMod val="50000"/>
                </a:prstClr>
              </a:solidFill>
              <a:latin typeface="Arial" charset="0"/>
              <a:cs typeface="Arial" charset="0"/>
            </a:endParaRPr>
          </a:p>
        </p:txBody>
      </p:sp>
      <p:sp>
        <p:nvSpPr>
          <p:cNvPr id="8" name="Rectangle 7"/>
          <p:cNvSpPr/>
          <p:nvPr/>
        </p:nvSpPr>
        <p:spPr>
          <a:xfrm>
            <a:off x="361508" y="5617089"/>
            <a:ext cx="8325292" cy="459393"/>
          </a:xfrm>
          <a:prstGeom prst="rect">
            <a:avLst/>
          </a:prstGeom>
          <a:noFill/>
          <a:ln w="25400">
            <a:solidFill>
              <a:srgbClr val="CF0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3844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77607" y="1673634"/>
            <a:ext cx="8761968" cy="3966016"/>
          </a:xfrm>
        </p:spPr>
        <p:txBody>
          <a:bodyPr>
            <a:noAutofit/>
          </a:bodyPr>
          <a:lstStyle/>
          <a:p>
            <a:pPr marL="0" indent="0" defTabSz="914400">
              <a:spcBef>
                <a:spcPts val="0"/>
              </a:spcBef>
              <a:spcAft>
                <a:spcPts val="600"/>
              </a:spcAft>
              <a:buNone/>
            </a:pPr>
            <a:r>
              <a:rPr lang="en-GB" sz="1600" b="1" dirty="0"/>
              <a:t>Statistics on local air pollution have several limitations, which should be borne in mind when interpreting this data.</a:t>
            </a:r>
          </a:p>
          <a:p>
            <a:pPr defTabSz="914400">
              <a:spcBef>
                <a:spcPts val="0"/>
              </a:spcBef>
              <a:spcAft>
                <a:spcPts val="600"/>
              </a:spcAft>
              <a:buFont typeface="Wingdings" panose="05000000000000000000" pitchFamily="2" charset="2"/>
              <a:buChar char="§"/>
            </a:pPr>
            <a:r>
              <a:rPr lang="en-GB" sz="1600" dirty="0"/>
              <a:t>Southwark </a:t>
            </a:r>
            <a:r>
              <a:rPr lang="en-GB" sz="1600" dirty="0" smtClean="0"/>
              <a:t>has </a:t>
            </a:r>
            <a:r>
              <a:rPr lang="en-GB" sz="1600" dirty="0"/>
              <a:t>limited automatic PM</a:t>
            </a:r>
            <a:r>
              <a:rPr lang="en-GB" sz="1600" baseline="-25000" dirty="0"/>
              <a:t>2.5</a:t>
            </a:r>
            <a:r>
              <a:rPr lang="en-GB" sz="1600" dirty="0"/>
              <a:t> and PM</a:t>
            </a:r>
            <a:r>
              <a:rPr lang="en-GB" sz="1600" baseline="-25000" dirty="0"/>
              <a:t>10</a:t>
            </a:r>
            <a:r>
              <a:rPr lang="en-GB" sz="1600" dirty="0"/>
              <a:t> monitoring capacity, at </a:t>
            </a:r>
            <a:r>
              <a:rPr lang="en-GB" sz="1600" dirty="0" smtClean="0"/>
              <a:t>six </a:t>
            </a:r>
            <a:r>
              <a:rPr lang="en-GB" sz="1600" dirty="0"/>
              <a:t>locations in the north and centre of the borough. (Southwark NO</a:t>
            </a:r>
            <a:r>
              <a:rPr lang="en-GB" sz="1600" baseline="-25000" dirty="0"/>
              <a:t>2</a:t>
            </a:r>
            <a:r>
              <a:rPr lang="en-GB" sz="1600" dirty="0"/>
              <a:t> monitoring utilises a much more comprehensive network of non-automated monitors located throughout the borough.) The borough- and ward-level air pollution statistics shown in the current report are derived from modelled data based on aggregated small-area averages (see source publications for details).</a:t>
            </a:r>
          </a:p>
          <a:p>
            <a:pPr defTabSz="914400">
              <a:spcBef>
                <a:spcPts val="0"/>
              </a:spcBef>
              <a:spcAft>
                <a:spcPts val="600"/>
              </a:spcAft>
              <a:buFont typeface="Wingdings" panose="05000000000000000000" pitchFamily="2" charset="2"/>
              <a:buChar char="§"/>
            </a:pPr>
            <a:r>
              <a:rPr lang="en-GB" sz="1600" dirty="0"/>
              <a:t>Statistics for excessive air pollution exposure, mortality burden and life years lost are modelled estimates rather than direct observations.</a:t>
            </a:r>
          </a:p>
          <a:p>
            <a:pPr defTabSz="914400">
              <a:spcBef>
                <a:spcPts val="0"/>
              </a:spcBef>
              <a:spcAft>
                <a:spcPts val="600"/>
              </a:spcAft>
              <a:buFont typeface="Wingdings" panose="05000000000000000000" pitchFamily="2" charset="2"/>
              <a:buChar char="§"/>
            </a:pPr>
            <a:r>
              <a:rPr lang="en-GB" sz="1600" dirty="0"/>
              <a:t>Differences in ward-level air pollution mortality burden and life years lost may be partly explained by differences between ward populations (e.g. regarding age structure, deprivation levels, and illness prevalence and causation). (Note that ward-level comparisons take differing population numbers into account.)</a:t>
            </a:r>
          </a:p>
          <a:p>
            <a:pPr defTabSz="914400">
              <a:spcBef>
                <a:spcPts val="0"/>
              </a:spcBef>
              <a:spcAft>
                <a:spcPts val="600"/>
              </a:spcAft>
              <a:buFont typeface="Wingdings" panose="05000000000000000000" pitchFamily="2" charset="2"/>
              <a:buChar char="§"/>
            </a:pPr>
            <a:r>
              <a:rPr lang="en-GB" sz="1600" dirty="0"/>
              <a:t>Statistics on ward-level mortality burden and life years lost relate to residents aged 30 years and older.</a:t>
            </a:r>
          </a:p>
          <a:p>
            <a:pPr defTabSz="914400">
              <a:spcBef>
                <a:spcPts val="0"/>
              </a:spcBef>
              <a:spcAft>
                <a:spcPts val="600"/>
              </a:spcAft>
              <a:buFont typeface="Wingdings" panose="05000000000000000000" pitchFamily="2" charset="2"/>
              <a:buChar char="§"/>
            </a:pPr>
            <a:endParaRPr lang="en-GB" sz="1600" dirty="0"/>
          </a:p>
        </p:txBody>
      </p:sp>
      <p:sp>
        <p:nvSpPr>
          <p:cNvPr id="2" name="Title 1"/>
          <p:cNvSpPr>
            <a:spLocks noGrp="1"/>
          </p:cNvSpPr>
          <p:nvPr>
            <p:ph type="title"/>
          </p:nvPr>
        </p:nvSpPr>
        <p:spPr>
          <a:xfrm>
            <a:off x="231960" y="247285"/>
            <a:ext cx="8817447" cy="955072"/>
          </a:xfrm>
        </p:spPr>
        <p:txBody>
          <a:bodyPr>
            <a:noAutofit/>
          </a:bodyPr>
          <a:lstStyle/>
          <a:p>
            <a:r>
              <a:rPr lang="en-GB" sz="2400" spc="-70" dirty="0">
                <a:solidFill>
                  <a:srgbClr val="0070C0"/>
                </a:solidFill>
              </a:rPr>
              <a:t>Local air pollution effect statistics are modelled estimates; ward-level differences may be affected by demographic factors</a:t>
            </a:r>
          </a:p>
        </p:txBody>
      </p:sp>
      <p:sp>
        <p:nvSpPr>
          <p:cNvPr id="4" name="TextBox 3"/>
          <p:cNvSpPr txBox="1"/>
          <p:nvPr/>
        </p:nvSpPr>
        <p:spPr>
          <a:xfrm>
            <a:off x="255942" y="1202357"/>
            <a:ext cx="7185382" cy="369332"/>
          </a:xfrm>
          <a:prstGeom prst="rect">
            <a:avLst/>
          </a:prstGeom>
          <a:noFill/>
        </p:spPr>
        <p:txBody>
          <a:bodyPr wrap="square" rtlCol="0">
            <a:spAutoFit/>
          </a:bodyPr>
          <a:lstStyle/>
          <a:p>
            <a:r>
              <a:rPr lang="en-GB" b="1" dirty="0">
                <a:solidFill>
                  <a:schemeClr val="bg1">
                    <a:lumMod val="50000"/>
                  </a:schemeClr>
                </a:solidFill>
                <a:latin typeface="Arial" charset="0"/>
                <a:ea typeface="Arial" charset="0"/>
                <a:cs typeface="Arial" charset="0"/>
              </a:rPr>
              <a:t>THE LOCAL PICTURE: DATA LIMITATIONS</a:t>
            </a:r>
          </a:p>
        </p:txBody>
      </p:sp>
      <p:sp>
        <p:nvSpPr>
          <p:cNvPr id="7" name="TextBox 6"/>
          <p:cNvSpPr txBox="1"/>
          <p:nvPr/>
        </p:nvSpPr>
        <p:spPr>
          <a:xfrm>
            <a:off x="287439" y="6353355"/>
            <a:ext cx="7192686" cy="369332"/>
          </a:xfrm>
          <a:prstGeom prst="rect">
            <a:avLst/>
          </a:prstGeom>
          <a:noFill/>
        </p:spPr>
        <p:txBody>
          <a:bodyPr wrap="square" rtlCol="0">
            <a:spAutoFit/>
          </a:bodyPr>
          <a:lstStyle/>
          <a:p>
            <a:r>
              <a:rPr lang="en-GB" sz="900" b="1" dirty="0">
                <a:solidFill>
                  <a:schemeClr val="bg1">
                    <a:lumMod val="50000"/>
                  </a:schemeClr>
                </a:solidFill>
                <a:latin typeface="Arial" charset="0"/>
                <a:ea typeface="Arial" charset="0"/>
                <a:cs typeface="Arial" charset="0"/>
              </a:rPr>
              <a:t>Data source</a:t>
            </a:r>
          </a:p>
          <a:p>
            <a:r>
              <a:rPr lang="en-GB" sz="900" dirty="0">
                <a:solidFill>
                  <a:prstClr val="white">
                    <a:lumMod val="50000"/>
                  </a:prstClr>
                </a:solidFill>
                <a:latin typeface="Arial" charset="0"/>
                <a:ea typeface="Arial" charset="0"/>
                <a:cs typeface="Arial" charset="0"/>
              </a:rPr>
              <a:t>GLA, 2022. Air Quality in Southwark: A Guide for Public Health Professionals.</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66</a:t>
            </a:fld>
            <a:endParaRPr lang="en-GB"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15131757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0595" y="240468"/>
            <a:ext cx="8532477" cy="95507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2400" dirty="0">
                <a:solidFill>
                  <a:srgbClr val="0070C0"/>
                </a:solidFill>
              </a:rPr>
              <a:t>A list of reports reviewed to understand the community perceptions of air pollution and health in Southwark.</a:t>
            </a:r>
            <a:endParaRPr kumimoji="0" lang="en-US" sz="2400" b="1" i="0" u="none" strike="noStrike" kern="1200" cap="none" spc="0" normalizeH="0" baseline="0" noProof="0" dirty="0">
              <a:ln>
                <a:noFill/>
              </a:ln>
              <a:solidFill>
                <a:srgbClr val="FF0000"/>
              </a:solidFill>
              <a:effectLst/>
              <a:uLnTx/>
              <a:uFillTx/>
              <a:latin typeface="Arial"/>
              <a:ea typeface="+mj-ea"/>
              <a:cs typeface="Arial"/>
            </a:endParaRPr>
          </a:p>
        </p:txBody>
      </p:sp>
      <p:sp>
        <p:nvSpPr>
          <p:cNvPr id="5" name="TextBox 4"/>
          <p:cNvSpPr txBox="1"/>
          <p:nvPr/>
        </p:nvSpPr>
        <p:spPr>
          <a:xfrm>
            <a:off x="240426" y="1194701"/>
            <a:ext cx="7860081"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AND STAKEHOLDER VIEWS: REFERENCES</a:t>
            </a:r>
          </a:p>
        </p:txBody>
      </p:sp>
      <p:sp>
        <p:nvSpPr>
          <p:cNvPr id="6" name="Content Placeholder 4"/>
          <p:cNvSpPr txBox="1">
            <a:spLocks/>
          </p:cNvSpPr>
          <p:nvPr/>
        </p:nvSpPr>
        <p:spPr>
          <a:xfrm>
            <a:off x="240425" y="1620235"/>
            <a:ext cx="8663429" cy="45662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None/>
            </a:pPr>
            <a:r>
              <a:rPr lang="en-GB" sz="1600" b="1" dirty="0"/>
              <a:t>Key themes on community perceptions on air quality and health, and the key recommendations given to improve air pollution, in Southwark were collated from a variety of reports. These are listed below.</a:t>
            </a:r>
            <a:br>
              <a:rPr lang="en-GB" sz="1600" b="1" dirty="0"/>
            </a:br>
            <a:endParaRPr lang="en-GB" sz="1600" b="1" dirty="0"/>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Southwark Council, Impact on Urban Health, Cleaner Air Borough, Rooted by Design, and </a:t>
            </a:r>
            <a:r>
              <a:rPr lang="en-GB" sz="1600" dirty="0" smtClean="0">
                <a:latin typeface="Arial" panose="020B0604020202020204" pitchFamily="34" charset="0"/>
                <a:cs typeface="Arial" panose="020B0604020202020204" pitchFamily="34" charset="0"/>
              </a:rPr>
              <a:t>DXW. </a:t>
            </a:r>
            <a:r>
              <a:rPr lang="en-GB" sz="1600" dirty="0">
                <a:latin typeface="Arial" panose="020B0604020202020204" pitchFamily="34" charset="0"/>
                <a:cs typeface="Arial" panose="020B0604020202020204" pitchFamily="34" charset="0"/>
              </a:rPr>
              <a:t>Southwark Air Quality Discovery – a Breath of Fresh Air.</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Impact on Urban Health.  A Breath of Clean Air: Insights from Lambeth and Southwark.</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Impact on Urban Health. Initial programme insights - </a:t>
            </a:r>
            <a:r>
              <a:rPr lang="en-GB" sz="1600" dirty="0">
                <a:latin typeface="Arial" panose="020B0604020202020204" pitchFamily="34" charset="0"/>
                <a:cs typeface="Arial" panose="020B0604020202020204" pitchFamily="34" charset="0"/>
                <a:hlinkClick r:id="rId2"/>
              </a:rPr>
              <a:t>https://urbanhealth.org.uk/insights/reports/breathing-space</a:t>
            </a:r>
            <a:endParaRPr lang="en-GB" sz="1600" dirty="0">
              <a:latin typeface="Arial" panose="020B0604020202020204" pitchFamily="34" charset="0"/>
              <a:cs typeface="Arial" panose="020B0604020202020204" pitchFamily="34" charset="0"/>
            </a:endParaRP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Southwark Council. Movement Plan - Consultation Summary Report.</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Global Action Plan, Opinium and LSx. Global Action Plan: Our Lives, Our Planet.</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Southwark Council. Appendix C – Climate Emergency Engagement Response.</a:t>
            </a:r>
          </a:p>
          <a:p>
            <a:pPr marL="0" indent="0" defTabSz="914400">
              <a:spcBef>
                <a:spcPts val="0"/>
              </a:spcBef>
              <a:buNone/>
            </a:pPr>
            <a:endParaRPr lang="en-GB" sz="1600" dirty="0">
              <a:latin typeface="Arial" panose="020B0604020202020204" pitchFamily="34" charset="0"/>
              <a:cs typeface="Arial" panose="020B0604020202020204" pitchFamily="34" charset="0"/>
            </a:endParaRPr>
          </a:p>
          <a:p>
            <a:pPr defTabSz="914400">
              <a:spcBef>
                <a:spcPts val="0"/>
              </a:spcBef>
            </a:pPr>
            <a:endParaRPr lang="en-GB" sz="1600" dirty="0">
              <a:latin typeface="Arial" panose="020B0604020202020204" pitchFamily="34" charset="0"/>
              <a:cs typeface="Arial" panose="020B0604020202020204" pitchFamily="34" charset="0"/>
            </a:endParaRPr>
          </a:p>
          <a:p>
            <a:pPr defTabSz="914400">
              <a:spcBef>
                <a:spcPts val="0"/>
              </a:spcBef>
            </a:pPr>
            <a:endParaRPr lang="en-GB" sz="1600" dirty="0">
              <a:latin typeface="Arial" panose="020B0604020202020204" pitchFamily="34" charset="0"/>
              <a:cs typeface="Arial" panose="020B0604020202020204" pitchFamily="34" charset="0"/>
            </a:endParaRPr>
          </a:p>
          <a:p>
            <a:pPr defTabSz="914400">
              <a:spcBef>
                <a:spcPts val="0"/>
              </a:spcBef>
            </a:pPr>
            <a:endParaRPr lang="en-GB" sz="1600" dirty="0"/>
          </a:p>
          <a:p>
            <a:pPr defTabSz="914400">
              <a:spcBef>
                <a:spcPts val="0"/>
              </a:spcBef>
            </a:pPr>
            <a:endParaRPr lang="en-GB" sz="1600" dirty="0"/>
          </a:p>
        </p:txBody>
      </p:sp>
    </p:spTree>
    <p:extLst>
      <p:ext uri="{BB962C8B-B14F-4D97-AF65-F5344CB8AC3E}">
        <p14:creationId xmlns:p14="http://schemas.microsoft.com/office/powerpoint/2010/main" val="7247822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0595" y="240468"/>
            <a:ext cx="8532477" cy="95507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2400" dirty="0">
                <a:solidFill>
                  <a:srgbClr val="0070C0"/>
                </a:solidFill>
              </a:rPr>
              <a:t>The following people were interviewed for the expert stakeholder interview section</a:t>
            </a:r>
            <a:endParaRPr kumimoji="0" lang="en-US" sz="2400" b="1" i="0" u="none" strike="noStrike" kern="1200" cap="none" spc="0" normalizeH="0" baseline="0" noProof="0" dirty="0">
              <a:ln>
                <a:noFill/>
              </a:ln>
              <a:solidFill>
                <a:srgbClr val="FF0000"/>
              </a:solidFill>
              <a:effectLst/>
              <a:uLnTx/>
              <a:uFillTx/>
              <a:latin typeface="Arial"/>
              <a:ea typeface="+mj-ea"/>
              <a:cs typeface="Arial"/>
            </a:endParaRPr>
          </a:p>
        </p:txBody>
      </p:sp>
      <p:sp>
        <p:nvSpPr>
          <p:cNvPr id="5" name="TextBox 4"/>
          <p:cNvSpPr txBox="1"/>
          <p:nvPr/>
        </p:nvSpPr>
        <p:spPr>
          <a:xfrm>
            <a:off x="240426" y="1194701"/>
            <a:ext cx="7860081" cy="369332"/>
          </a:xfrm>
          <a:prstGeom prst="rect">
            <a:avLst/>
          </a:prstGeom>
          <a:noFill/>
        </p:spPr>
        <p:txBody>
          <a:bodyPr wrap="square" rtlCol="0">
            <a:spAutoFit/>
          </a:bodyPr>
          <a:lstStyle/>
          <a:p>
            <a:r>
              <a:rPr lang="en-US" b="1" dirty="0">
                <a:solidFill>
                  <a:prstClr val="white">
                    <a:lumMod val="50000"/>
                  </a:prstClr>
                </a:solidFill>
                <a:latin typeface="Arial" charset="0"/>
                <a:ea typeface="Arial" charset="0"/>
                <a:cs typeface="Arial" charset="0"/>
              </a:rPr>
              <a:t>COMMUNITY AND STAKEHOLDER VIEWS: EXPERT STAKEHOLDERS</a:t>
            </a:r>
          </a:p>
        </p:txBody>
      </p:sp>
      <p:sp>
        <p:nvSpPr>
          <p:cNvPr id="6" name="Content Placeholder 4"/>
          <p:cNvSpPr txBox="1">
            <a:spLocks/>
          </p:cNvSpPr>
          <p:nvPr/>
        </p:nvSpPr>
        <p:spPr>
          <a:xfrm>
            <a:off x="240425" y="1689059"/>
            <a:ext cx="8663429" cy="45662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Daniel Marsh, Centre for Low Emission Construction</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Jemima </a:t>
            </a:r>
            <a:r>
              <a:rPr lang="en-GB" sz="1600" dirty="0" err="1">
                <a:latin typeface="Arial" panose="020B0604020202020204" pitchFamily="34" charset="0"/>
                <a:cs typeface="Arial" panose="020B0604020202020204" pitchFamily="34" charset="0"/>
              </a:rPr>
              <a:t>Hartsthorn</a:t>
            </a:r>
            <a:r>
              <a:rPr lang="en-GB" sz="1600" dirty="0">
                <a:latin typeface="Arial" panose="020B0604020202020204" pitchFamily="34" charset="0"/>
                <a:cs typeface="Arial" panose="020B0604020202020204" pitchFamily="34" charset="0"/>
              </a:rPr>
              <a:t>, Mums for Lungs</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Katja Behrendt, Greener NHS</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Larissa Lockwood, Global Action Plan</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Lauren Ferguson, UCL</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Rachel </a:t>
            </a:r>
            <a:r>
              <a:rPr lang="en-GB" sz="1600" dirty="0" err="1">
                <a:latin typeface="Arial" panose="020B0604020202020204" pitchFamily="34" charset="0"/>
                <a:cs typeface="Arial" panose="020B0604020202020204" pitchFamily="34" charset="0"/>
              </a:rPr>
              <a:t>Aldred</a:t>
            </a:r>
            <a:r>
              <a:rPr lang="en-GB" sz="1600" dirty="0">
                <a:latin typeface="Arial" panose="020B0604020202020204" pitchFamily="34" charset="0"/>
                <a:cs typeface="Arial" panose="020B0604020202020204" pitchFamily="34" charset="0"/>
              </a:rPr>
              <a:t>, University of </a:t>
            </a:r>
            <a:r>
              <a:rPr lang="en-GB" sz="1600" dirty="0" err="1">
                <a:latin typeface="Arial" panose="020B0604020202020204" pitchFamily="34" charset="0"/>
                <a:cs typeface="Arial" panose="020B0604020202020204" pitchFamily="34" charset="0"/>
              </a:rPr>
              <a:t>Westminister</a:t>
            </a:r>
            <a:endParaRPr lang="en-GB" sz="1600" dirty="0">
              <a:latin typeface="Arial" panose="020B0604020202020204" pitchFamily="34" charset="0"/>
              <a:cs typeface="Arial" panose="020B0604020202020204" pitchFamily="34" charset="0"/>
            </a:endParaRP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Rob Day, Asthma-lung UK</a:t>
            </a:r>
          </a:p>
          <a:p>
            <a:pPr defTabSz="914400">
              <a:spcBef>
                <a:spcPts val="0"/>
              </a:spcBef>
              <a:buFont typeface="Wingdings" panose="05000000000000000000" pitchFamily="2" charset="2"/>
              <a:buChar char="§"/>
            </a:pPr>
            <a:r>
              <a:rPr lang="en-GB" sz="1600" dirty="0">
                <a:latin typeface="Arial" panose="020B0604020202020204" pitchFamily="34" charset="0"/>
                <a:cs typeface="Arial" panose="020B0604020202020204" pitchFamily="34" charset="0"/>
              </a:rPr>
              <a:t>Rupert George, UK 100</a:t>
            </a:r>
          </a:p>
          <a:p>
            <a:pPr marL="0" indent="0" defTabSz="914400">
              <a:spcBef>
                <a:spcPts val="0"/>
              </a:spcBef>
              <a:buNone/>
            </a:pPr>
            <a:endParaRPr lang="en-GB" sz="1600" dirty="0">
              <a:latin typeface="Arial" panose="020B0604020202020204" pitchFamily="34" charset="0"/>
              <a:cs typeface="Arial" panose="020B0604020202020204" pitchFamily="34" charset="0"/>
            </a:endParaRPr>
          </a:p>
          <a:p>
            <a:pPr marL="0" indent="0" defTabSz="914400">
              <a:spcBef>
                <a:spcPts val="0"/>
              </a:spcBef>
              <a:buNone/>
            </a:pPr>
            <a:endParaRPr lang="en-GB" sz="1600" dirty="0">
              <a:latin typeface="Arial" panose="020B0604020202020204" pitchFamily="34" charset="0"/>
              <a:cs typeface="Arial" panose="020B0604020202020204" pitchFamily="34" charset="0"/>
            </a:endParaRPr>
          </a:p>
          <a:p>
            <a:pPr defTabSz="914400">
              <a:spcBef>
                <a:spcPts val="0"/>
              </a:spcBef>
            </a:pPr>
            <a:endParaRPr lang="en-GB" sz="1600" dirty="0">
              <a:latin typeface="Arial" panose="020B0604020202020204" pitchFamily="34" charset="0"/>
              <a:cs typeface="Arial" panose="020B0604020202020204" pitchFamily="34" charset="0"/>
            </a:endParaRPr>
          </a:p>
          <a:p>
            <a:pPr defTabSz="914400">
              <a:spcBef>
                <a:spcPts val="0"/>
              </a:spcBef>
            </a:pPr>
            <a:endParaRPr lang="en-GB" sz="1600" dirty="0">
              <a:latin typeface="Arial" panose="020B0604020202020204" pitchFamily="34" charset="0"/>
              <a:cs typeface="Arial" panose="020B0604020202020204" pitchFamily="34" charset="0"/>
            </a:endParaRPr>
          </a:p>
          <a:p>
            <a:pPr defTabSz="914400">
              <a:spcBef>
                <a:spcPts val="0"/>
              </a:spcBef>
            </a:pPr>
            <a:endParaRPr lang="en-GB" sz="1600" dirty="0"/>
          </a:p>
          <a:p>
            <a:pPr defTabSz="914400">
              <a:spcBef>
                <a:spcPts val="0"/>
              </a:spcBef>
            </a:pPr>
            <a:endParaRPr lang="en-GB" sz="1600" dirty="0"/>
          </a:p>
        </p:txBody>
      </p:sp>
    </p:spTree>
    <p:extLst>
      <p:ext uri="{BB962C8B-B14F-4D97-AF65-F5344CB8AC3E}">
        <p14:creationId xmlns:p14="http://schemas.microsoft.com/office/powerpoint/2010/main" val="7269169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376" y="341867"/>
            <a:ext cx="8388000" cy="5135129"/>
          </a:xfrm>
          <a:prstGeom prst="rect">
            <a:avLst/>
          </a:prstGeom>
          <a:solidFill>
            <a:srgbClr val="0065BD"/>
          </a:solidFill>
          <a:ln>
            <a:solidFill>
              <a:srgbClr val="006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7" name="Title 6"/>
          <p:cNvSpPr>
            <a:spLocks noGrp="1"/>
          </p:cNvSpPr>
          <p:nvPr>
            <p:ph type="ctrTitle"/>
          </p:nvPr>
        </p:nvSpPr>
        <p:spPr>
          <a:xfrm>
            <a:off x="719999" y="1290268"/>
            <a:ext cx="7594267" cy="1692771"/>
          </a:xfrm>
        </p:spPr>
        <p:txBody>
          <a:bodyPr>
            <a:normAutofit fontScale="90000"/>
          </a:bodyPr>
          <a:lstStyle/>
          <a:p>
            <a:r>
              <a:rPr lang="en-GB" sz="3200" dirty="0"/>
              <a:t/>
            </a:r>
            <a:br>
              <a:rPr lang="en-GB" sz="3200" dirty="0"/>
            </a:br>
            <a:r>
              <a:rPr lang="en-GB" sz="3200" dirty="0"/>
              <a:t/>
            </a:r>
            <a:br>
              <a:rPr lang="en-GB" sz="3200" dirty="0"/>
            </a:br>
            <a:r>
              <a:rPr lang="en-GB" sz="3200" dirty="0"/>
              <a:t/>
            </a:r>
            <a:br>
              <a:rPr lang="en-GB" sz="3200" dirty="0"/>
            </a:br>
            <a:r>
              <a:rPr lang="en-GB" sz="3200" dirty="0"/>
              <a:t>Find out more at</a:t>
            </a:r>
            <a:br>
              <a:rPr lang="en-GB" sz="3200" dirty="0"/>
            </a:br>
            <a:r>
              <a:rPr lang="en-GB" sz="3200" b="0" dirty="0"/>
              <a:t>southwark.gov.uk/JSNA</a:t>
            </a:r>
          </a:p>
        </p:txBody>
      </p:sp>
      <p:sp>
        <p:nvSpPr>
          <p:cNvPr id="12" name="Subtitle 7"/>
          <p:cNvSpPr txBox="1">
            <a:spLocks/>
          </p:cNvSpPr>
          <p:nvPr/>
        </p:nvSpPr>
        <p:spPr>
          <a:xfrm>
            <a:off x="720000" y="4692224"/>
            <a:ext cx="7884448" cy="793779"/>
          </a:xfrm>
          <a:prstGeom prst="rect">
            <a:avLst/>
          </a:prstGeom>
        </p:spPr>
        <p:txBody>
          <a:bodyPr vert="horz" lIns="0" tIns="0" rIns="0" bIns="0" rtlCol="0">
            <a:noAutofit/>
          </a:bodyPr>
          <a:lstStyle>
            <a:lvl1pPr marL="0" indent="0" algn="l" defTabSz="914400" rtl="0" eaLnBrk="1" latinLnBrk="0" hangingPunct="1">
              <a:lnSpc>
                <a:spcPts val="2800"/>
              </a:lnSpc>
              <a:spcBef>
                <a:spcPts val="0"/>
              </a:spcBef>
              <a:spcAft>
                <a:spcPts val="1134"/>
              </a:spcAft>
              <a:buFont typeface="Arial" panose="020B0604020202020204" pitchFamily="34" charset="0"/>
              <a:buNone/>
              <a:defRPr sz="2600" kern="1200">
                <a:solidFill>
                  <a:srgbClr val="FFFFFF"/>
                </a:solidFill>
                <a:latin typeface="+mj-lt"/>
                <a:ea typeface="+mn-ea"/>
                <a:cs typeface="+mn-cs"/>
              </a:defRPr>
            </a:lvl1pPr>
            <a:lvl2pPr marL="4572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2pPr>
            <a:lvl3pPr marL="9144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lnSpc>
                <a:spcPts val="1600"/>
              </a:lnSpc>
              <a:spcBef>
                <a:spcPts val="0"/>
              </a:spcBef>
              <a:spcAft>
                <a:spcPts val="1134"/>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600" dirty="0">
                <a:latin typeface="Arial" panose="020B0604020202020204" pitchFamily="34" charset="0"/>
                <a:cs typeface="Arial" panose="020B0604020202020204" pitchFamily="34" charset="0"/>
              </a:rPr>
              <a:t>Health Improvement &amp; Place				      		   Southwark Public </a:t>
            </a:r>
            <a:r>
              <a:rPr lang="en-GB" sz="1600" dirty="0" smtClean="0">
                <a:latin typeface="Arial" panose="020B0604020202020204" pitchFamily="34" charset="0"/>
                <a:cs typeface="Arial" panose="020B0604020202020204" pitchFamily="34" charset="0"/>
              </a:rPr>
              <a:t>Health Division</a:t>
            </a:r>
            <a:r>
              <a:rPr lang="en-GB" sz="1600" dirty="0">
                <a:latin typeface="Arial" panose="020B0604020202020204" pitchFamily="34" charset="0"/>
                <a:cs typeface="Arial" panose="020B0604020202020204" pitchFamily="34" charset="0"/>
              </a:rPr>
              <a:t>				</a:t>
            </a: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590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GB" sz="2400" dirty="0">
                <a:solidFill>
                  <a:srgbClr val="0070C0"/>
                </a:solidFill>
              </a:rPr>
              <a:t>People’s health may be affected by poor air quality even if they never experience any noticeable effects</a:t>
            </a:r>
            <a:endParaRPr lang="en-GB" sz="2400" dirty="0">
              <a:solidFill>
                <a:srgbClr val="FF0000"/>
              </a:solidFill>
            </a:endParaRPr>
          </a:p>
        </p:txBody>
      </p:sp>
      <p:sp>
        <p:nvSpPr>
          <p:cNvPr id="5" name="Content Placeholder 4"/>
          <p:cNvSpPr>
            <a:spLocks noGrp="1"/>
          </p:cNvSpPr>
          <p:nvPr>
            <p:ph idx="1"/>
          </p:nvPr>
        </p:nvSpPr>
        <p:spPr>
          <a:xfrm>
            <a:off x="4659775" y="1657949"/>
            <a:ext cx="4277747" cy="4673836"/>
          </a:xfrm>
        </p:spPr>
        <p:txBody>
          <a:bodyPr>
            <a:noAutofit/>
          </a:bodyPr>
          <a:lstStyle/>
          <a:p>
            <a:pPr marL="0" indent="0" defTabSz="914400">
              <a:spcBef>
                <a:spcPts val="0"/>
              </a:spcBef>
              <a:spcAft>
                <a:spcPts val="600"/>
              </a:spcAft>
              <a:buNone/>
            </a:pPr>
            <a:r>
              <a:rPr lang="en-GB" sz="1600" b="1" dirty="0"/>
              <a:t>Exposure to poor air quality is associated with both ill health and premature death</a:t>
            </a:r>
            <a:r>
              <a:rPr lang="en-GB" sz="1600" b="1" baseline="30000" dirty="0"/>
              <a:t>1</a:t>
            </a:r>
            <a:r>
              <a:rPr lang="en-GB" sz="1600" b="1" dirty="0"/>
              <a:t>.</a:t>
            </a:r>
            <a:endParaRPr lang="en-GB" sz="1600" b="1" baseline="30000" dirty="0"/>
          </a:p>
          <a:p>
            <a:pPr defTabSz="914400">
              <a:spcBef>
                <a:spcPts val="0"/>
              </a:spcBef>
              <a:spcAft>
                <a:spcPts val="600"/>
              </a:spcAft>
              <a:buFont typeface="Wingdings" charset="2"/>
              <a:buChar char="§"/>
            </a:pPr>
            <a:r>
              <a:rPr lang="en-GB" sz="1400" dirty="0"/>
              <a:t>Numerous studies, replicated across the world, agree that breathing air of poor quality impacts on people’s health.</a:t>
            </a:r>
          </a:p>
          <a:p>
            <a:pPr defTabSz="914400">
              <a:spcBef>
                <a:spcPts val="0"/>
              </a:spcBef>
              <a:spcAft>
                <a:spcPts val="600"/>
              </a:spcAft>
              <a:buFont typeface="Wingdings" charset="2"/>
              <a:buChar char="§"/>
            </a:pPr>
            <a:r>
              <a:rPr lang="en-GB" sz="1400" dirty="0"/>
              <a:t>Air pollution can cause short-term symptoms and long-term effects.</a:t>
            </a:r>
          </a:p>
          <a:p>
            <a:pPr defTabSz="914400">
              <a:spcBef>
                <a:spcPts val="0"/>
              </a:spcBef>
              <a:spcAft>
                <a:spcPts val="600"/>
              </a:spcAft>
              <a:buFont typeface="Wingdings" charset="2"/>
              <a:buChar char="§"/>
            </a:pPr>
            <a:r>
              <a:rPr lang="en-GB" sz="1400" dirty="0"/>
              <a:t>Many people will not notice the effects of air pollution on their </a:t>
            </a:r>
            <a:r>
              <a:rPr lang="en-GB" sz="1400" dirty="0" smtClean="0"/>
              <a:t>health, but </a:t>
            </a:r>
            <a:r>
              <a:rPr lang="en-GB" sz="1400" dirty="0"/>
              <a:t>long-term exposure can contribute to the development of chronic diseases and can increase the risk of respiratory illness.</a:t>
            </a:r>
          </a:p>
          <a:p>
            <a:pPr defTabSz="914400">
              <a:spcBef>
                <a:spcPts val="0"/>
              </a:spcBef>
              <a:spcAft>
                <a:spcPts val="600"/>
              </a:spcAft>
              <a:buFont typeface="Wingdings" charset="2"/>
              <a:buChar char="§"/>
            </a:pPr>
            <a:r>
              <a:rPr lang="en-GB" sz="1400" dirty="0"/>
              <a:t>Children, older people and those with heart and respiratory conditions are most affected and are considered vulnerable groups.</a:t>
            </a:r>
          </a:p>
          <a:p>
            <a:pPr defTabSz="914400">
              <a:spcBef>
                <a:spcPts val="0"/>
              </a:spcBef>
              <a:spcAft>
                <a:spcPts val="600"/>
              </a:spcAft>
              <a:buFont typeface="Wingdings" charset="2"/>
              <a:buChar char="§"/>
            </a:pPr>
            <a:r>
              <a:rPr lang="en-GB" sz="1400" dirty="0"/>
              <a:t>Any improvement in air quality will have positive health consequences, </a:t>
            </a:r>
            <a:r>
              <a:rPr lang="en-GB" sz="1400" dirty="0" smtClean="0"/>
              <a:t>but it </a:t>
            </a:r>
            <a:r>
              <a:rPr lang="en-GB" sz="1400" dirty="0"/>
              <a:t>is recognised that there is no absolutely ‘safe’ level of particulates</a:t>
            </a:r>
            <a:r>
              <a:rPr lang="en-GB" sz="1400" baseline="30000" dirty="0"/>
              <a:t>2</a:t>
            </a:r>
            <a:r>
              <a:rPr lang="en-GB" sz="1400" dirty="0"/>
              <a:t>.</a:t>
            </a:r>
            <a:endParaRPr lang="en-GB" sz="1400" baseline="30000" dirty="0"/>
          </a:p>
          <a:p>
            <a:pPr lvl="1" defTabSz="914400">
              <a:spcBef>
                <a:spcPts val="0"/>
              </a:spcBef>
              <a:spcAft>
                <a:spcPts val="600"/>
              </a:spcAft>
              <a:buFont typeface=".AppleSystemUIFont" charset="-120"/>
              <a:buChar char="-"/>
            </a:pPr>
            <a:endParaRPr lang="en-GB" sz="1400" dirty="0"/>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GB" sz="1000" dirty="0">
                <a:solidFill>
                  <a:prstClr val="white">
                    <a:lumMod val="50000"/>
                  </a:prstClr>
                </a:solidFill>
                <a:latin typeface="Arial" charset="0"/>
                <a:cs typeface="Arial" charset="0"/>
              </a:rPr>
              <a:t>Slide </a:t>
            </a:r>
            <a:fld id="{38ABC841-C70D-2C43-85B1-F943253BB188}" type="slidenum">
              <a:rPr lang="en-GB" sz="1000" smtClean="0">
                <a:solidFill>
                  <a:prstClr val="white">
                    <a:lumMod val="50000"/>
                  </a:prstClr>
                </a:solidFill>
                <a:latin typeface="Arial" charset="0"/>
                <a:cs typeface="Arial" charset="0"/>
              </a:rPr>
              <a:pPr algn="r" eaLnBrk="0" fontAlgn="base" hangingPunct="0">
                <a:spcBef>
                  <a:spcPct val="0"/>
                </a:spcBef>
                <a:spcAft>
                  <a:spcPct val="0"/>
                </a:spcAft>
              </a:pPr>
              <a:t>7</a:t>
            </a:fld>
            <a:endParaRPr lang="en-GB" sz="1000" dirty="0">
              <a:solidFill>
                <a:prstClr val="white">
                  <a:lumMod val="50000"/>
                </a:prstClr>
              </a:solidFill>
              <a:latin typeface="Arial" charset="0"/>
              <a:cs typeface="Arial" charset="0"/>
            </a:endParaRPr>
          </a:p>
        </p:txBody>
      </p:sp>
      <p:graphicFrame>
        <p:nvGraphicFramePr>
          <p:cNvPr id="8" name="Content Placeholder 4"/>
          <p:cNvGraphicFramePr>
            <a:graphicFrameLocks/>
          </p:cNvGraphicFramePr>
          <p:nvPr>
            <p:extLst>
              <p:ext uri="{D42A27DB-BD31-4B8C-83A1-F6EECF244321}">
                <p14:modId xmlns:p14="http://schemas.microsoft.com/office/powerpoint/2010/main" val="3095807151"/>
              </p:ext>
            </p:extLst>
          </p:nvPr>
        </p:nvGraphicFramePr>
        <p:xfrm>
          <a:off x="324962" y="1957364"/>
          <a:ext cx="4334813" cy="3943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86260" y="6179889"/>
            <a:ext cx="6581423" cy="507831"/>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GB" sz="900" dirty="0">
                <a:solidFill>
                  <a:schemeClr val="bg1">
                    <a:lumMod val="50000"/>
                  </a:schemeClr>
                </a:solidFill>
                <a:latin typeface="Arial" charset="0"/>
                <a:ea typeface="Arial" charset="0"/>
                <a:cs typeface="Arial" charset="0"/>
              </a:rPr>
              <a:t>WHO. 2000. </a:t>
            </a:r>
            <a:r>
              <a:rPr lang="en-US" sz="900" dirty="0">
                <a:solidFill>
                  <a:schemeClr val="bg1">
                    <a:lumMod val="50000"/>
                  </a:schemeClr>
                </a:solidFill>
                <a:latin typeface="Arial" charset="0"/>
                <a:ea typeface="Arial" charset="0"/>
                <a:cs typeface="Arial" charset="0"/>
                <a:hlinkClick r:id="rId7"/>
              </a:rPr>
              <a:t>Quantification of the Health Effects of Exposure to Air Pollution</a:t>
            </a:r>
            <a:endParaRPr lang="en-US" sz="900" dirty="0">
              <a:solidFill>
                <a:schemeClr val="bg1">
                  <a:lumMod val="50000"/>
                </a:schemeClr>
              </a:solidFill>
              <a:latin typeface="Arial" charset="0"/>
              <a:ea typeface="Arial" charset="0"/>
              <a:cs typeface="Arial" charset="0"/>
            </a:endParaRPr>
          </a:p>
          <a:p>
            <a:pPr marL="228600" indent="-228600">
              <a:buFontTx/>
              <a:buAutoNum type="arabicPeriod"/>
            </a:pPr>
            <a:r>
              <a:rPr lang="en-GB" sz="900" dirty="0">
                <a:solidFill>
                  <a:schemeClr val="bg1">
                    <a:lumMod val="50000"/>
                  </a:schemeClr>
                </a:solidFill>
                <a:latin typeface="Arial" charset="0"/>
                <a:ea typeface="Arial" charset="0"/>
                <a:cs typeface="Arial" charset="0"/>
              </a:rPr>
              <a:t>WHO. 2013. Review of evidence on health aspects of air pollution – REVIHAAP Project: </a:t>
            </a:r>
            <a:r>
              <a:rPr lang="en-GB" sz="900" dirty="0">
                <a:solidFill>
                  <a:schemeClr val="bg1">
                    <a:lumMod val="50000"/>
                  </a:schemeClr>
                </a:solidFill>
                <a:latin typeface="Arial" charset="0"/>
                <a:ea typeface="Arial" charset="0"/>
                <a:cs typeface="Arial" charset="0"/>
                <a:hlinkClick r:id="rId8"/>
              </a:rPr>
              <a:t>technical report</a:t>
            </a:r>
            <a:endParaRPr lang="en-US" sz="900" dirty="0">
              <a:solidFill>
                <a:schemeClr val="bg1">
                  <a:lumMod val="50000"/>
                </a:schemeClr>
              </a:solidFill>
              <a:latin typeface="Arial" charset="0"/>
              <a:ea typeface="Arial" charset="0"/>
              <a:cs typeface="Arial" charset="0"/>
            </a:endParaRPr>
          </a:p>
        </p:txBody>
      </p:sp>
      <p:sp>
        <p:nvSpPr>
          <p:cNvPr id="9" name="TextBox 8"/>
          <p:cNvSpPr txBox="1"/>
          <p:nvPr/>
        </p:nvSpPr>
        <p:spPr>
          <a:xfrm>
            <a:off x="231960" y="1222021"/>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INTRODUCTION</a:t>
            </a:r>
          </a:p>
        </p:txBody>
      </p:sp>
    </p:spTree>
    <p:extLst>
      <p:ext uri="{BB962C8B-B14F-4D97-AF65-F5344CB8AC3E}">
        <p14:creationId xmlns:p14="http://schemas.microsoft.com/office/powerpoint/2010/main" val="2842433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There is a growing evidence base </a:t>
            </a:r>
            <a:r>
              <a:rPr lang="en-US" sz="2400" dirty="0" smtClean="0">
                <a:solidFill>
                  <a:srgbClr val="0070C0"/>
                </a:solidFill>
              </a:rPr>
              <a:t>on </a:t>
            </a:r>
            <a:r>
              <a:rPr lang="en-US" sz="2400" dirty="0">
                <a:solidFill>
                  <a:srgbClr val="0070C0"/>
                </a:solidFill>
              </a:rPr>
              <a:t>the impact of air pollution on the human body, including the brain</a:t>
            </a:r>
            <a:endParaRPr lang="en-US" sz="2400" dirty="0">
              <a:solidFill>
                <a:srgbClr val="FF0000"/>
              </a:solidFill>
            </a:endParaRPr>
          </a:p>
        </p:txBody>
      </p:sp>
      <p:sp>
        <p:nvSpPr>
          <p:cNvPr id="4" name="TextBox 3"/>
          <p:cNvSpPr txBox="1"/>
          <p:nvPr/>
        </p:nvSpPr>
        <p:spPr>
          <a:xfrm>
            <a:off x="231960" y="1222021"/>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INTRODUCTION</a:t>
            </a:r>
          </a:p>
        </p:txBody>
      </p:sp>
      <p:sp>
        <p:nvSpPr>
          <p:cNvPr id="5" name="Content Placeholder 4"/>
          <p:cNvSpPr>
            <a:spLocks noGrp="1"/>
          </p:cNvSpPr>
          <p:nvPr>
            <p:ph idx="1"/>
          </p:nvPr>
        </p:nvSpPr>
        <p:spPr>
          <a:xfrm>
            <a:off x="231959" y="1685621"/>
            <a:ext cx="8532477" cy="4364038"/>
          </a:xfrm>
        </p:spPr>
        <p:txBody>
          <a:bodyPr>
            <a:normAutofit/>
          </a:bodyPr>
          <a:lstStyle/>
          <a:p>
            <a:pPr marL="0" indent="0" defTabSz="914400">
              <a:spcBef>
                <a:spcPts val="0"/>
              </a:spcBef>
              <a:buNone/>
            </a:pPr>
            <a:r>
              <a:rPr lang="en-GB" sz="1600" b="1" dirty="0" smtClean="0"/>
              <a:t>While </a:t>
            </a:r>
            <a:r>
              <a:rPr lang="en-GB" sz="1600" b="1" dirty="0"/>
              <a:t>the link between air pollution and poor respiratory and cardiovascular health is well established, </a:t>
            </a:r>
            <a:r>
              <a:rPr lang="en-GB" sz="1600" b="1" dirty="0" smtClean="0"/>
              <a:t>emerging </a:t>
            </a:r>
            <a:r>
              <a:rPr lang="en-GB" sz="1600" b="1" dirty="0"/>
              <a:t>research demonstrates that air pollution </a:t>
            </a:r>
            <a:r>
              <a:rPr lang="en-GB" sz="1600" b="1" dirty="0" smtClean="0"/>
              <a:t>is associated </a:t>
            </a:r>
            <a:r>
              <a:rPr lang="en-GB" sz="1600" b="1" dirty="0"/>
              <a:t>with </a:t>
            </a:r>
            <a:r>
              <a:rPr lang="en-GB" sz="1600" b="1" dirty="0" smtClean="0"/>
              <a:t>a </a:t>
            </a:r>
            <a:r>
              <a:rPr lang="en-GB" sz="1600" b="1" dirty="0"/>
              <a:t>range of long-term health impacts, including cognitive function and mental health</a:t>
            </a:r>
            <a:r>
              <a:rPr lang="en-GB" sz="1600" b="1" dirty="0" smtClean="0"/>
              <a:t>.</a:t>
            </a:r>
          </a:p>
          <a:p>
            <a:pPr defTabSz="914400">
              <a:spcBef>
                <a:spcPts val="0"/>
              </a:spcBef>
              <a:buFont typeface="Wingdings" panose="05000000000000000000" pitchFamily="2" charset="2"/>
              <a:buChar char="§"/>
            </a:pPr>
            <a:r>
              <a:rPr lang="en-GB" sz="1600" dirty="0" smtClean="0"/>
              <a:t>Greater </a:t>
            </a:r>
            <a:r>
              <a:rPr lang="en-GB" sz="1600" dirty="0"/>
              <a:t>exposure to PM</a:t>
            </a:r>
            <a:r>
              <a:rPr lang="en-GB" sz="1600" baseline="-25000" dirty="0"/>
              <a:t>2.5</a:t>
            </a:r>
            <a:r>
              <a:rPr lang="en-GB" sz="1600" dirty="0"/>
              <a:t> and NO</a:t>
            </a:r>
            <a:r>
              <a:rPr lang="en-GB" sz="1600" baseline="-25000" dirty="0"/>
              <a:t>2</a:t>
            </a:r>
            <a:r>
              <a:rPr lang="en-GB" sz="1600" dirty="0"/>
              <a:t> is associated with increased risk of dementia and increased incidence of both dementia and Alzheimer's </a:t>
            </a:r>
            <a:r>
              <a:rPr lang="en-GB" sz="1600" dirty="0"/>
              <a:t>d</a:t>
            </a:r>
            <a:r>
              <a:rPr lang="en-GB" sz="1600" dirty="0" smtClean="0"/>
              <a:t>isease</a:t>
            </a:r>
            <a:r>
              <a:rPr lang="en-GB" sz="1600" baseline="30000" dirty="0" smtClean="0"/>
              <a:t>1,2</a:t>
            </a:r>
            <a:r>
              <a:rPr lang="en-GB" sz="1600" dirty="0" smtClean="0"/>
              <a:t>. </a:t>
            </a:r>
          </a:p>
          <a:p>
            <a:pPr marL="0" indent="0" defTabSz="914400">
              <a:spcBef>
                <a:spcPts val="0"/>
              </a:spcBef>
              <a:buNone/>
            </a:pPr>
            <a:endParaRPr lang="en-GB" sz="1600" dirty="0" smtClean="0"/>
          </a:p>
          <a:p>
            <a:pPr defTabSz="914400">
              <a:spcBef>
                <a:spcPts val="0"/>
              </a:spcBef>
              <a:buFont typeface="Wingdings" panose="05000000000000000000" pitchFamily="2" charset="2"/>
              <a:buChar char="§"/>
            </a:pPr>
            <a:r>
              <a:rPr lang="en-GB" sz="1600" dirty="0" smtClean="0"/>
              <a:t>Increased </a:t>
            </a:r>
            <a:r>
              <a:rPr lang="en-GB" sz="1600" dirty="0"/>
              <a:t>exposure to PM</a:t>
            </a:r>
            <a:r>
              <a:rPr lang="en-GB" sz="1600" baseline="-25000" dirty="0"/>
              <a:t>2.5</a:t>
            </a:r>
            <a:r>
              <a:rPr lang="en-GB" sz="1600" dirty="0"/>
              <a:t>, PM</a:t>
            </a:r>
            <a:r>
              <a:rPr lang="en-GB" sz="1600" baseline="-25000" dirty="0"/>
              <a:t>10</a:t>
            </a:r>
            <a:r>
              <a:rPr lang="en-GB" sz="1600" dirty="0"/>
              <a:t> and NO</a:t>
            </a:r>
            <a:r>
              <a:rPr lang="en-GB" sz="1600" baseline="-25000" dirty="0"/>
              <a:t>2</a:t>
            </a:r>
            <a:r>
              <a:rPr lang="en-GB" sz="1600" dirty="0"/>
              <a:t> is associated with increased incidence and prevalence of Type 2 Diabetes, and air pollution also may be more likely to adversely impact the symptoms of those living with </a:t>
            </a:r>
            <a:r>
              <a:rPr lang="en-GB" sz="1600" dirty="0" smtClean="0"/>
              <a:t>type </a:t>
            </a:r>
            <a:r>
              <a:rPr lang="en-GB" sz="1600" dirty="0"/>
              <a:t>2 </a:t>
            </a:r>
            <a:r>
              <a:rPr lang="en-GB" sz="1600" dirty="0" smtClean="0"/>
              <a:t>diabetes</a:t>
            </a:r>
            <a:r>
              <a:rPr lang="en-GB" sz="1600" baseline="30000" dirty="0" smtClean="0"/>
              <a:t>3</a:t>
            </a:r>
            <a:r>
              <a:rPr lang="en-GB" sz="1600" dirty="0"/>
              <a:t>. </a:t>
            </a:r>
            <a:endParaRPr lang="en-GB" sz="1600" dirty="0" smtClean="0"/>
          </a:p>
          <a:p>
            <a:pPr marL="0" indent="0" defTabSz="914400">
              <a:spcBef>
                <a:spcPts val="0"/>
              </a:spcBef>
              <a:buNone/>
            </a:pPr>
            <a:endParaRPr lang="en-GB" sz="1600" dirty="0"/>
          </a:p>
          <a:p>
            <a:pPr defTabSz="914400">
              <a:spcBef>
                <a:spcPts val="0"/>
              </a:spcBef>
              <a:buFont typeface="Wingdings" panose="05000000000000000000" pitchFamily="2" charset="2"/>
              <a:buChar char="§"/>
            </a:pPr>
            <a:r>
              <a:rPr lang="en-US" sz="1600" dirty="0"/>
              <a:t>A UK-based cohort study looking at the mental health of young adults found that young people who were exposed to higher levels of outdoor NO</a:t>
            </a:r>
            <a:r>
              <a:rPr lang="en-US" sz="1600" baseline="-25000" dirty="0"/>
              <a:t>x</a:t>
            </a:r>
            <a:r>
              <a:rPr lang="en-US" sz="1600" dirty="0"/>
              <a:t> during childhood experienced poorer mental health outcomes at the age of 18</a:t>
            </a:r>
            <a:r>
              <a:rPr lang="en-US" sz="1600" baseline="30000" dirty="0"/>
              <a:t>4</a:t>
            </a:r>
            <a:r>
              <a:rPr lang="en-US" sz="1600" dirty="0" smtClean="0"/>
              <a:t>.</a:t>
            </a:r>
            <a:br>
              <a:rPr lang="en-US" sz="1600" dirty="0" smtClean="0"/>
            </a:br>
            <a:endParaRPr lang="en-US" sz="1600" dirty="0" smtClean="0"/>
          </a:p>
          <a:p>
            <a:pPr defTabSz="914400">
              <a:spcBef>
                <a:spcPts val="0"/>
              </a:spcBef>
              <a:buFont typeface="Wingdings" panose="05000000000000000000" pitchFamily="2" charset="2"/>
              <a:buChar char="§"/>
            </a:pPr>
            <a:r>
              <a:rPr lang="en-US" sz="1600" dirty="0"/>
              <a:t>Evidence suggests that long-term air pollution exposure is linked to COVID-19 infection and poor </a:t>
            </a:r>
            <a:r>
              <a:rPr lang="en-US" sz="1600" dirty="0" smtClean="0"/>
              <a:t>outcomes</a:t>
            </a:r>
            <a:r>
              <a:rPr lang="en-GB" sz="1600" baseline="30000" dirty="0" smtClean="0"/>
              <a:t>5</a:t>
            </a:r>
            <a:r>
              <a:rPr lang="en-US" sz="1600" dirty="0" smtClean="0"/>
              <a:t>.</a:t>
            </a:r>
          </a:p>
          <a:p>
            <a:pPr marL="0" indent="0" defTabSz="914400">
              <a:spcBef>
                <a:spcPts val="0"/>
              </a:spcBef>
              <a:buNone/>
            </a:pPr>
            <a:endParaRPr lang="en-US" sz="1600" dirty="0" smtClean="0"/>
          </a:p>
          <a:p>
            <a:pPr marL="457200" lvl="1" indent="0" defTabSz="914400">
              <a:spcBef>
                <a:spcPts val="0"/>
              </a:spcBef>
              <a:buNone/>
            </a:pPr>
            <a:endParaRPr lang="en-US" sz="1600" dirty="0"/>
          </a:p>
        </p:txBody>
      </p:sp>
      <p:sp>
        <p:nvSpPr>
          <p:cNvPr id="7" name="TextBox 6"/>
          <p:cNvSpPr txBox="1"/>
          <p:nvPr/>
        </p:nvSpPr>
        <p:spPr>
          <a:xfrm>
            <a:off x="86260" y="5673307"/>
            <a:ext cx="7182758" cy="1200329"/>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Tx/>
              <a:buAutoNum type="arabicPeriod"/>
            </a:pPr>
            <a:r>
              <a:rPr lang="en-GB" sz="900" dirty="0">
                <a:solidFill>
                  <a:schemeClr val="bg1">
                    <a:lumMod val="50000"/>
                  </a:schemeClr>
                </a:solidFill>
                <a:latin typeface="Arial" charset="0"/>
                <a:ea typeface="Arial" charset="0"/>
                <a:cs typeface="Arial" charset="0"/>
              </a:rPr>
              <a:t>R. Peters et al. 2019. </a:t>
            </a:r>
            <a:r>
              <a:rPr lang="en-GB" sz="900" dirty="0">
                <a:solidFill>
                  <a:schemeClr val="bg1">
                    <a:lumMod val="50000"/>
                  </a:schemeClr>
                </a:solidFill>
                <a:latin typeface="Arial" charset="0"/>
                <a:ea typeface="Arial" charset="0"/>
                <a:cs typeface="Arial" charset="0"/>
                <a:hlinkClick r:id="rId2"/>
              </a:rPr>
              <a:t>Air Pollution and Dementia: A Systematic Review</a:t>
            </a:r>
            <a:r>
              <a:rPr lang="en-GB" sz="900" dirty="0">
                <a:solidFill>
                  <a:schemeClr val="bg1">
                    <a:lumMod val="50000"/>
                  </a:schemeClr>
                </a:solidFill>
                <a:latin typeface="Arial" charset="0"/>
                <a:ea typeface="Arial" charset="0"/>
                <a:cs typeface="Arial" charset="0"/>
              </a:rPr>
              <a:t>. Journal of Alzheimer’s </a:t>
            </a:r>
            <a:r>
              <a:rPr lang="en-GB" sz="900" dirty="0">
                <a:solidFill>
                  <a:schemeClr val="bg1">
                    <a:lumMod val="50000"/>
                  </a:schemeClr>
                </a:solidFill>
                <a:latin typeface="Arial" charset="0"/>
                <a:ea typeface="Arial" charset="0"/>
                <a:cs typeface="Arial" charset="0"/>
              </a:rPr>
              <a:t>D</a:t>
            </a:r>
            <a:r>
              <a:rPr lang="en-GB" sz="900" dirty="0" smtClean="0">
                <a:solidFill>
                  <a:schemeClr val="bg1">
                    <a:lumMod val="50000"/>
                  </a:schemeClr>
                </a:solidFill>
                <a:latin typeface="Arial" charset="0"/>
                <a:ea typeface="Arial" charset="0"/>
                <a:cs typeface="Arial" charset="0"/>
              </a:rPr>
              <a:t>isease</a:t>
            </a:r>
            <a:r>
              <a:rPr lang="en-GB" sz="900" dirty="0">
                <a:solidFill>
                  <a:schemeClr val="bg1">
                    <a:lumMod val="50000"/>
                  </a:schemeClr>
                </a:solidFill>
                <a:latin typeface="Arial" charset="0"/>
                <a:ea typeface="Arial" charset="0"/>
                <a:cs typeface="Arial" charset="0"/>
              </a:rPr>
              <a:t>.</a:t>
            </a:r>
          </a:p>
          <a:p>
            <a:pPr marL="228600" indent="-228600">
              <a:buFontTx/>
              <a:buAutoNum type="arabicPeriod"/>
            </a:pPr>
            <a:r>
              <a:rPr lang="en-GB" sz="900" dirty="0">
                <a:solidFill>
                  <a:schemeClr val="bg1">
                    <a:lumMod val="50000"/>
                  </a:schemeClr>
                </a:solidFill>
                <a:latin typeface="Arial" charset="0"/>
                <a:ea typeface="Arial" charset="0"/>
                <a:cs typeface="Arial" charset="0"/>
              </a:rPr>
              <a:t>L. Shi et al. 2021. </a:t>
            </a:r>
            <a:r>
              <a:rPr lang="en-GB" sz="900" dirty="0">
                <a:solidFill>
                  <a:schemeClr val="bg1">
                    <a:lumMod val="50000"/>
                  </a:schemeClr>
                </a:solidFill>
                <a:latin typeface="Arial" charset="0"/>
                <a:ea typeface="Arial" charset="0"/>
                <a:cs typeface="Arial" charset="0"/>
                <a:hlinkClick r:id="rId3"/>
              </a:rPr>
              <a:t>A national cohort study (2000–2018) of long-term air pollution exposure and incident dementia in older adults in the United States</a:t>
            </a:r>
            <a:r>
              <a:rPr lang="en-GB" sz="900" dirty="0">
                <a:solidFill>
                  <a:schemeClr val="bg1">
                    <a:lumMod val="50000"/>
                  </a:schemeClr>
                </a:solidFill>
                <a:latin typeface="Arial" charset="0"/>
                <a:ea typeface="Arial" charset="0"/>
                <a:cs typeface="Arial" charset="0"/>
              </a:rPr>
              <a:t>. Nature Communications. </a:t>
            </a:r>
          </a:p>
          <a:p>
            <a:pPr marL="228600" indent="-228600">
              <a:buFontTx/>
              <a:buAutoNum type="arabicPeriod"/>
            </a:pPr>
            <a:r>
              <a:rPr lang="en-GB" sz="900" dirty="0">
                <a:solidFill>
                  <a:schemeClr val="bg1">
                    <a:lumMod val="50000"/>
                  </a:schemeClr>
                </a:solidFill>
                <a:latin typeface="Arial" charset="0"/>
                <a:ea typeface="Arial" charset="0"/>
                <a:cs typeface="Arial" charset="0"/>
              </a:rPr>
              <a:t>BY. Yang et al. 2020. </a:t>
            </a:r>
            <a:r>
              <a:rPr lang="en-GB" sz="900" dirty="0">
                <a:solidFill>
                  <a:schemeClr val="bg1">
                    <a:lumMod val="50000"/>
                  </a:schemeClr>
                </a:solidFill>
                <a:latin typeface="Arial" charset="0"/>
                <a:ea typeface="Arial" charset="0"/>
                <a:cs typeface="Arial" charset="0"/>
                <a:hlinkClick r:id="rId4"/>
              </a:rPr>
              <a:t>Ambient air pollution and diabetes: A systematic review and meta-analysis</a:t>
            </a:r>
            <a:r>
              <a:rPr lang="en-GB" sz="900" dirty="0">
                <a:solidFill>
                  <a:schemeClr val="bg1">
                    <a:lumMod val="50000"/>
                  </a:schemeClr>
                </a:solidFill>
                <a:latin typeface="Arial" charset="0"/>
                <a:ea typeface="Arial" charset="0"/>
                <a:cs typeface="Arial" charset="0"/>
              </a:rPr>
              <a:t>. Environmental Research.</a:t>
            </a:r>
          </a:p>
          <a:p>
            <a:pPr marL="228600" indent="-228600">
              <a:buFontTx/>
              <a:buAutoNum type="arabicPeriod"/>
            </a:pPr>
            <a:r>
              <a:rPr lang="en-US" sz="900" dirty="0">
                <a:solidFill>
                  <a:schemeClr val="bg1">
                    <a:lumMod val="50000"/>
                  </a:schemeClr>
                </a:solidFill>
                <a:latin typeface="Arial" charset="0"/>
                <a:ea typeface="Arial" charset="0"/>
                <a:cs typeface="Arial" charset="0"/>
              </a:rPr>
              <a:t>Kings College London. 2021. </a:t>
            </a:r>
            <a:r>
              <a:rPr lang="en-GB" sz="900" dirty="0">
                <a:solidFill>
                  <a:schemeClr val="bg1">
                    <a:lumMod val="50000"/>
                  </a:schemeClr>
                </a:solidFill>
                <a:latin typeface="Arial" charset="0"/>
                <a:ea typeface="Arial" charset="0"/>
                <a:cs typeface="Arial" charset="0"/>
                <a:hlinkClick r:id="rId5"/>
              </a:rPr>
              <a:t>Childhood Air Pollution Exposure Linked to Poor Mental Health at Age 18</a:t>
            </a:r>
            <a:r>
              <a:rPr lang="en-US" sz="900" dirty="0" smtClean="0">
                <a:solidFill>
                  <a:schemeClr val="bg1">
                    <a:lumMod val="50000"/>
                  </a:schemeClr>
                </a:solidFill>
                <a:latin typeface="Arial" charset="0"/>
                <a:ea typeface="Arial" charset="0"/>
                <a:cs typeface="Arial" charset="0"/>
                <a:hlinkClick r:id="rId5"/>
              </a:rPr>
              <a:t>.</a:t>
            </a:r>
            <a:endParaRPr lang="en-US" sz="900" dirty="0" smtClean="0">
              <a:solidFill>
                <a:schemeClr val="bg1">
                  <a:lumMod val="50000"/>
                </a:schemeClr>
              </a:solidFill>
              <a:latin typeface="Arial" charset="0"/>
              <a:ea typeface="Arial" charset="0"/>
              <a:cs typeface="Arial" charset="0"/>
            </a:endParaRPr>
          </a:p>
          <a:p>
            <a:pPr marL="228600" indent="-228600">
              <a:buFontTx/>
              <a:buAutoNum type="arabicPeriod"/>
            </a:pPr>
            <a:r>
              <a:rPr lang="en-GB" sz="900" dirty="0">
                <a:solidFill>
                  <a:schemeClr val="bg1">
                    <a:lumMod val="50000"/>
                  </a:schemeClr>
                </a:solidFill>
                <a:latin typeface="Arial" charset="0"/>
                <a:ea typeface="Arial" charset="0"/>
                <a:cs typeface="Arial" charset="0"/>
              </a:rPr>
              <a:t>Environmental Research Group, Imperial College London. 2021. </a:t>
            </a:r>
            <a:r>
              <a:rPr lang="en-GB" sz="900" dirty="0">
                <a:hlinkClick r:id="rId6"/>
              </a:rPr>
              <a:t>Investigating the links between air pollution, COVID-19 and lower respiratory infectious diseases | Faculty of </a:t>
            </a:r>
            <a:r>
              <a:rPr lang="en-GB" sz="900" dirty="0" smtClean="0">
                <a:hlinkClick r:id="rId6"/>
              </a:rPr>
              <a:t>Medicine</a:t>
            </a:r>
            <a:endParaRPr lang="en-GB" sz="900" dirty="0" smtClean="0">
              <a:solidFill>
                <a:schemeClr val="bg1">
                  <a:lumMod val="50000"/>
                </a:schemeClr>
              </a:solidFill>
              <a:latin typeface="Arial" charset="0"/>
              <a:ea typeface="Arial" charset="0"/>
              <a:cs typeface="Arial" charset="0"/>
            </a:endParaRP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8</a:t>
            </a:fld>
            <a:endParaRPr lang="en-US" sz="1000" dirty="0">
              <a:solidFill>
                <a:prstClr val="white">
                  <a:lumMod val="50000"/>
                </a:prstClr>
              </a:solidFill>
              <a:latin typeface="Arial" charset="0"/>
              <a:cs typeface="Arial" charset="0"/>
            </a:endParaRPr>
          </a:p>
        </p:txBody>
      </p:sp>
    </p:spTree>
    <p:extLst>
      <p:ext uri="{BB962C8B-B14F-4D97-AF65-F5344CB8AC3E}">
        <p14:creationId xmlns:p14="http://schemas.microsoft.com/office/powerpoint/2010/main" val="3348920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169492906"/>
              </p:ext>
            </p:extLst>
          </p:nvPr>
        </p:nvGraphicFramePr>
        <p:xfrm>
          <a:off x="306000" y="1781040"/>
          <a:ext cx="8532000" cy="2251720"/>
        </p:xfrm>
        <a:graphic>
          <a:graphicData uri="http://schemas.openxmlformats.org/drawingml/2006/table">
            <a:tbl>
              <a:tblPr firstRow="1" bandRow="1">
                <a:tableStyleId>{21E4AEA4-8DFA-4A89-87EB-49C32662AFE0}</a:tableStyleId>
              </a:tblPr>
              <a:tblGrid>
                <a:gridCol w="1700144">
                  <a:extLst>
                    <a:ext uri="{9D8B030D-6E8A-4147-A177-3AD203B41FA5}">
                      <a16:colId xmlns:a16="http://schemas.microsoft.com/office/drawing/2014/main" val="20000"/>
                    </a:ext>
                  </a:extLst>
                </a:gridCol>
                <a:gridCol w="3415928">
                  <a:extLst>
                    <a:ext uri="{9D8B030D-6E8A-4147-A177-3AD203B41FA5}">
                      <a16:colId xmlns:a16="http://schemas.microsoft.com/office/drawing/2014/main" val="20001"/>
                    </a:ext>
                  </a:extLst>
                </a:gridCol>
                <a:gridCol w="3415928">
                  <a:extLst>
                    <a:ext uri="{9D8B030D-6E8A-4147-A177-3AD203B41FA5}">
                      <a16:colId xmlns:a16="http://schemas.microsoft.com/office/drawing/2014/main" val="20002"/>
                    </a:ext>
                  </a:extLst>
                </a:gridCol>
              </a:tblGrid>
              <a:tr h="370840">
                <a:tc>
                  <a:txBody>
                    <a:bodyPr/>
                    <a:lstStyle/>
                    <a:p>
                      <a:r>
                        <a:rPr lang="en-GB" sz="1600" dirty="0">
                          <a:latin typeface="Arial" panose="020B0604020202020204" pitchFamily="34" charset="0"/>
                          <a:cs typeface="Arial" panose="020B0604020202020204" pitchFamily="34" charset="0"/>
                        </a:rPr>
                        <a:t>Pollutant</a:t>
                      </a:r>
                    </a:p>
                  </a:txBody>
                  <a:tcPr anchor="ctr">
                    <a:solidFill>
                      <a:srgbClr val="0070C0"/>
                    </a:solidFill>
                  </a:tcPr>
                </a:tc>
                <a:tc>
                  <a:txBody>
                    <a:bodyPr/>
                    <a:lstStyle/>
                    <a:p>
                      <a:r>
                        <a:rPr lang="en-GB" sz="1600" dirty="0">
                          <a:latin typeface="Arial" panose="020B0604020202020204" pitchFamily="34" charset="0"/>
                          <a:cs typeface="Arial" panose="020B0604020202020204" pitchFamily="34" charset="0"/>
                        </a:rPr>
                        <a:t>Sources</a:t>
                      </a:r>
                    </a:p>
                  </a:txBody>
                  <a:tcPr anchor="ctr">
                    <a:solidFill>
                      <a:srgbClr val="0070C0"/>
                    </a:solidFill>
                  </a:tcPr>
                </a:tc>
                <a:tc>
                  <a:txBody>
                    <a:bodyPr/>
                    <a:lstStyle/>
                    <a:p>
                      <a:r>
                        <a:rPr lang="en-GB" sz="1600" dirty="0">
                          <a:latin typeface="Arial" panose="020B0604020202020204" pitchFamily="34" charset="0"/>
                          <a:cs typeface="Arial" panose="020B0604020202020204" pitchFamily="34" charset="0"/>
                        </a:rPr>
                        <a:t>Health effects</a:t>
                      </a:r>
                    </a:p>
                  </a:txBody>
                  <a:tcPr anchor="ctr">
                    <a:solidFill>
                      <a:srgbClr val="0070C0"/>
                    </a:solidFill>
                  </a:tcPr>
                </a:tc>
                <a:extLst>
                  <a:ext uri="{0D108BD9-81ED-4DB2-BD59-A6C34878D82A}">
                    <a16:rowId xmlns:a16="http://schemas.microsoft.com/office/drawing/2014/main" val="10000"/>
                  </a:ext>
                </a:extLst>
              </a:tr>
              <a:tr h="936000">
                <a:tc>
                  <a:txBody>
                    <a:bodyPr/>
                    <a:lstStyle/>
                    <a:p>
                      <a:r>
                        <a:rPr lang="en-GB" sz="1400" dirty="0">
                          <a:latin typeface="Arial" panose="020B0604020202020204" pitchFamily="34" charset="0"/>
                          <a:cs typeface="Arial" panose="020B0604020202020204" pitchFamily="34" charset="0"/>
                        </a:rPr>
                        <a:t>Nitrogen dioxide</a:t>
                      </a:r>
                    </a:p>
                    <a:p>
                      <a:r>
                        <a:rPr lang="en-GB" sz="1400" dirty="0">
                          <a:latin typeface="Arial" panose="020B0604020202020204" pitchFamily="34" charset="0"/>
                          <a:cs typeface="Arial" panose="020B0604020202020204" pitchFamily="34" charset="0"/>
                        </a:rPr>
                        <a:t>(NO</a:t>
                      </a:r>
                      <a:r>
                        <a:rPr lang="en-GB" sz="1400" baseline="-25000" dirty="0">
                          <a:latin typeface="Arial" panose="020B0604020202020204" pitchFamily="34" charset="0"/>
                          <a:cs typeface="Arial" panose="020B0604020202020204" pitchFamily="34" charset="0"/>
                        </a:rPr>
                        <a:t>2</a:t>
                      </a:r>
                      <a:r>
                        <a:rPr lang="en-GB" sz="1400" dirty="0">
                          <a:latin typeface="Arial" panose="020B0604020202020204" pitchFamily="34" charset="0"/>
                          <a:cs typeface="Arial" panose="020B0604020202020204" pitchFamily="34" charset="0"/>
                        </a:rPr>
                        <a:t>)</a:t>
                      </a:r>
                    </a:p>
                  </a:txBody>
                  <a:tcPr anchor="ctr"/>
                </a:tc>
                <a:tc>
                  <a:txBody>
                    <a:bodyPr/>
                    <a:lstStyle/>
                    <a:p>
                      <a:r>
                        <a:rPr lang="en-GB" sz="1400" dirty="0">
                          <a:latin typeface="Arial" panose="020B0604020202020204" pitchFamily="34" charset="0"/>
                          <a:cs typeface="Arial" panose="020B0604020202020204" pitchFamily="34" charset="0"/>
                        </a:rPr>
                        <a:t>Road</a:t>
                      </a:r>
                      <a:r>
                        <a:rPr lang="en-GB" sz="1400" baseline="0" dirty="0">
                          <a:latin typeface="Arial" panose="020B0604020202020204" pitchFamily="34" charset="0"/>
                          <a:cs typeface="Arial" panose="020B0604020202020204" pitchFamily="34" charset="0"/>
                        </a:rPr>
                        <a:t> transport (especially diesel vehicle emissions), domestic &amp; commercial boilers, power stations and industry</a:t>
                      </a:r>
                      <a:endParaRPr lang="en-GB" sz="1400" dirty="0">
                        <a:latin typeface="Arial" panose="020B0604020202020204" pitchFamily="34" charset="0"/>
                        <a:cs typeface="Arial" panose="020B0604020202020204" pitchFamily="34" charset="0"/>
                      </a:endParaRPr>
                    </a:p>
                  </a:txBody>
                  <a:tcPr anchor="ctr"/>
                </a:tc>
                <a:tc>
                  <a:txBody>
                    <a:bodyPr/>
                    <a:lstStyle/>
                    <a:p>
                      <a:r>
                        <a:rPr lang="en-GB" sz="1400" dirty="0">
                          <a:latin typeface="Arial" panose="020B0604020202020204" pitchFamily="34" charset="0"/>
                          <a:cs typeface="Arial" panose="020B0604020202020204" pitchFamily="34" charset="0"/>
                        </a:rPr>
                        <a:t>Lung irritation and damage</a:t>
                      </a:r>
                    </a:p>
                  </a:txBody>
                  <a:tcPr anchor="ctr"/>
                </a:tc>
                <a:extLst>
                  <a:ext uri="{0D108BD9-81ED-4DB2-BD59-A6C34878D82A}">
                    <a16:rowId xmlns:a16="http://schemas.microsoft.com/office/drawing/2014/main" val="10001"/>
                  </a:ext>
                </a:extLst>
              </a:tr>
              <a:tr h="936000">
                <a:tc>
                  <a:txBody>
                    <a:bodyPr/>
                    <a:lstStyle/>
                    <a:p>
                      <a:r>
                        <a:rPr lang="en-GB" sz="1400" dirty="0">
                          <a:latin typeface="Arial" panose="020B0604020202020204" pitchFamily="34" charset="0"/>
                          <a:cs typeface="Arial" panose="020B0604020202020204" pitchFamily="34" charset="0"/>
                        </a:rPr>
                        <a:t>Particulate matter</a:t>
                      </a:r>
                      <a:endParaRPr lang="en-GB" sz="1400" baseline="0" dirty="0">
                        <a:latin typeface="Arial" panose="020B0604020202020204" pitchFamily="34" charset="0"/>
                        <a:cs typeface="Arial" panose="020B0604020202020204" pitchFamily="34" charset="0"/>
                      </a:endParaRPr>
                    </a:p>
                    <a:p>
                      <a:r>
                        <a:rPr lang="en-GB" sz="1400" baseline="0" dirty="0">
                          <a:latin typeface="Arial" panose="020B0604020202020204" pitchFamily="34" charset="0"/>
                          <a:cs typeface="Arial" panose="020B0604020202020204" pitchFamily="34" charset="0"/>
                        </a:rPr>
                        <a:t>(PM</a:t>
                      </a:r>
                      <a:r>
                        <a:rPr lang="en-GB" sz="1400" baseline="-25000" dirty="0">
                          <a:latin typeface="Arial" panose="020B0604020202020204" pitchFamily="34" charset="0"/>
                          <a:cs typeface="Arial" panose="020B0604020202020204" pitchFamily="34" charset="0"/>
                        </a:rPr>
                        <a:t>10</a:t>
                      </a:r>
                      <a:r>
                        <a:rPr lang="en-GB" sz="1400" baseline="0" dirty="0">
                          <a:latin typeface="Arial" panose="020B0604020202020204" pitchFamily="34" charset="0"/>
                          <a:cs typeface="Arial" panose="020B0604020202020204" pitchFamily="34" charset="0"/>
                        </a:rPr>
                        <a:t> and PM</a:t>
                      </a:r>
                      <a:r>
                        <a:rPr lang="en-GB" sz="1400" baseline="-25000" dirty="0">
                          <a:latin typeface="Arial" panose="020B0604020202020204" pitchFamily="34" charset="0"/>
                          <a:cs typeface="Arial" panose="020B0604020202020204" pitchFamily="34" charset="0"/>
                        </a:rPr>
                        <a:t>2.5</a:t>
                      </a:r>
                      <a:r>
                        <a:rPr lang="en-GB" sz="1400" baseline="0"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txBody>
                  <a:tcPr anchor="ctr"/>
                </a:tc>
                <a:tc>
                  <a:txBody>
                    <a:bodyPr/>
                    <a:lstStyle/>
                    <a:p>
                      <a:r>
                        <a:rPr lang="en-GB" sz="1400" dirty="0">
                          <a:latin typeface="Arial" panose="020B0604020202020204" pitchFamily="34" charset="0"/>
                          <a:cs typeface="Arial" panose="020B0604020202020204" pitchFamily="34" charset="0"/>
                        </a:rPr>
                        <a:t>Road transport (mainly diesel vehicle</a:t>
                      </a:r>
                      <a:r>
                        <a:rPr lang="en-GB" sz="1400" baseline="0" dirty="0">
                          <a:latin typeface="Arial" panose="020B0604020202020204" pitchFamily="34" charset="0"/>
                          <a:cs typeface="Arial" panose="020B0604020202020204" pitchFamily="34" charset="0"/>
                        </a:rPr>
                        <a:t> emissions </a:t>
                      </a:r>
                      <a:r>
                        <a:rPr lang="en-GB" sz="1400" dirty="0">
                          <a:latin typeface="Arial" panose="020B0604020202020204" pitchFamily="34" charset="0"/>
                          <a:cs typeface="Arial" panose="020B0604020202020204" pitchFamily="34" charset="0"/>
                        </a:rPr>
                        <a:t>and tyre &amp;</a:t>
                      </a:r>
                      <a:r>
                        <a:rPr lang="en-GB" sz="1400" baseline="0"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brake wear),</a:t>
                      </a:r>
                      <a:r>
                        <a:rPr lang="en-GB" sz="1400" baseline="0" dirty="0">
                          <a:latin typeface="Arial" panose="020B0604020202020204" pitchFamily="34" charset="0"/>
                          <a:cs typeface="Arial" panose="020B0604020202020204" pitchFamily="34" charset="0"/>
                        </a:rPr>
                        <a:t> domestic &amp; commercial boilers, power stations, industry &amp; construction</a:t>
                      </a:r>
                      <a:endParaRPr lang="en-GB" sz="1400" dirty="0">
                        <a:latin typeface="Arial" panose="020B0604020202020204" pitchFamily="34" charset="0"/>
                        <a:cs typeface="Arial" panose="020B0604020202020204" pitchFamily="34" charset="0"/>
                      </a:endParaRPr>
                    </a:p>
                  </a:txBody>
                  <a:tcPr anchor="ctr"/>
                </a:tc>
                <a:tc>
                  <a:txBody>
                    <a:bodyPr/>
                    <a:lstStyle/>
                    <a:p>
                      <a:r>
                        <a:rPr lang="en-GB" sz="1400" dirty="0">
                          <a:latin typeface="Arial" panose="020B0604020202020204" pitchFamily="34" charset="0"/>
                          <a:cs typeface="Arial" panose="020B0604020202020204" pitchFamily="34" charset="0"/>
                        </a:rPr>
                        <a:t>Increased chances of respiratory</a:t>
                      </a:r>
                      <a:r>
                        <a:rPr lang="en-GB" sz="1400" baseline="0" dirty="0">
                          <a:latin typeface="Arial" panose="020B0604020202020204" pitchFamily="34" charset="0"/>
                          <a:cs typeface="Arial" panose="020B0604020202020204" pitchFamily="34" charset="0"/>
                        </a:rPr>
                        <a:t> disease, lung damage, cancer and premature death</a:t>
                      </a:r>
                      <a:endParaRPr lang="en-GB"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xfrm>
            <a:off x="231960" y="247285"/>
            <a:ext cx="8532477" cy="955072"/>
          </a:xfrm>
        </p:spPr>
        <p:txBody>
          <a:bodyPr>
            <a:noAutofit/>
          </a:bodyPr>
          <a:lstStyle/>
          <a:p>
            <a:r>
              <a:rPr lang="en-US" sz="2400" dirty="0">
                <a:solidFill>
                  <a:srgbClr val="0070C0"/>
                </a:solidFill>
              </a:rPr>
              <a:t>Nitrogen dioxide and particulate matter are the main pollutants of concern for outdoor air quality </a:t>
            </a:r>
            <a:endParaRPr lang="en-US" sz="2400" dirty="0">
              <a:solidFill>
                <a:srgbClr val="FF0000"/>
              </a:solidFill>
            </a:endParaRPr>
          </a:p>
        </p:txBody>
      </p:sp>
      <p:sp>
        <p:nvSpPr>
          <p:cNvPr id="4" name="TextBox 3"/>
          <p:cNvSpPr txBox="1"/>
          <p:nvPr/>
        </p:nvSpPr>
        <p:spPr>
          <a:xfrm>
            <a:off x="236278" y="1222021"/>
            <a:ext cx="4403834" cy="369332"/>
          </a:xfrm>
          <a:prstGeom prst="rect">
            <a:avLst/>
          </a:prstGeom>
          <a:noFill/>
        </p:spPr>
        <p:txBody>
          <a:bodyPr wrap="square" rtlCol="0">
            <a:spAutoFit/>
          </a:bodyPr>
          <a:lstStyle/>
          <a:p>
            <a:r>
              <a:rPr lang="en-US" b="1" dirty="0">
                <a:solidFill>
                  <a:schemeClr val="bg1">
                    <a:lumMod val="50000"/>
                  </a:schemeClr>
                </a:solidFill>
                <a:latin typeface="Arial" charset="0"/>
                <a:ea typeface="Arial" charset="0"/>
                <a:cs typeface="Arial" charset="0"/>
              </a:rPr>
              <a:t>INTRODUCTION</a:t>
            </a:r>
          </a:p>
        </p:txBody>
      </p:sp>
      <p:sp>
        <p:nvSpPr>
          <p:cNvPr id="10" name="TextBox 9"/>
          <p:cNvSpPr txBox="1"/>
          <p:nvPr/>
        </p:nvSpPr>
        <p:spPr>
          <a:xfrm>
            <a:off x="6159809" y="6430300"/>
            <a:ext cx="1494264" cy="246221"/>
          </a:xfrm>
          <a:prstGeom prst="rect">
            <a:avLst/>
          </a:prstGeom>
          <a:noFill/>
        </p:spPr>
        <p:txBody>
          <a:bodyPr wrap="square" rtlCol="0">
            <a:spAutoFit/>
          </a:bodyPr>
          <a:lstStyle/>
          <a:p>
            <a:pPr algn="r" eaLnBrk="0" fontAlgn="base" hangingPunct="0">
              <a:spcBef>
                <a:spcPct val="0"/>
              </a:spcBef>
              <a:spcAft>
                <a:spcPct val="0"/>
              </a:spcAft>
            </a:pPr>
            <a:r>
              <a:rPr lang="en-US" sz="1000" dirty="0">
                <a:solidFill>
                  <a:prstClr val="white">
                    <a:lumMod val="50000"/>
                  </a:prstClr>
                </a:solidFill>
                <a:latin typeface="Arial" charset="0"/>
                <a:cs typeface="Arial" charset="0"/>
              </a:rPr>
              <a:t>Slide </a:t>
            </a:r>
            <a:fld id="{38ABC841-C70D-2C43-85B1-F943253BB188}" type="slidenum">
              <a:rPr lang="en-US" sz="1000" smtClean="0">
                <a:solidFill>
                  <a:prstClr val="white">
                    <a:lumMod val="50000"/>
                  </a:prstClr>
                </a:solidFill>
                <a:latin typeface="Arial" charset="0"/>
                <a:cs typeface="Arial" charset="0"/>
              </a:rPr>
              <a:pPr algn="r" eaLnBrk="0" fontAlgn="base" hangingPunct="0">
                <a:spcBef>
                  <a:spcPct val="0"/>
                </a:spcBef>
                <a:spcAft>
                  <a:spcPct val="0"/>
                </a:spcAft>
              </a:pPr>
              <a:t>9</a:t>
            </a:fld>
            <a:endParaRPr lang="en-US" sz="1000" dirty="0">
              <a:solidFill>
                <a:prstClr val="white">
                  <a:lumMod val="50000"/>
                </a:prstClr>
              </a:solidFill>
              <a:latin typeface="Arial" charset="0"/>
              <a:cs typeface="Arial" charset="0"/>
            </a:endParaRPr>
          </a:p>
        </p:txBody>
      </p:sp>
      <p:sp>
        <p:nvSpPr>
          <p:cNvPr id="8" name="Content Placeholder 4"/>
          <p:cNvSpPr>
            <a:spLocks noGrp="1"/>
          </p:cNvSpPr>
          <p:nvPr>
            <p:ph idx="1"/>
          </p:nvPr>
        </p:nvSpPr>
        <p:spPr>
          <a:xfrm>
            <a:off x="231960" y="4212579"/>
            <a:ext cx="8764556" cy="2015065"/>
          </a:xfrm>
        </p:spPr>
        <p:txBody>
          <a:bodyPr>
            <a:normAutofit fontScale="77500" lnSpcReduction="20000"/>
          </a:bodyPr>
          <a:lstStyle/>
          <a:p>
            <a:pPr marL="0" indent="0" defTabSz="914400">
              <a:lnSpc>
                <a:spcPct val="120000"/>
              </a:lnSpc>
              <a:spcBef>
                <a:spcPts val="0"/>
              </a:spcBef>
              <a:buNone/>
            </a:pPr>
            <a:r>
              <a:rPr lang="en-US" sz="1900" b="1" dirty="0"/>
              <a:t>NO</a:t>
            </a:r>
            <a:r>
              <a:rPr lang="en-US" sz="1900" b="1" baseline="-25000" dirty="0"/>
              <a:t>2</a:t>
            </a:r>
            <a:r>
              <a:rPr lang="en-US" sz="1900" b="1" dirty="0"/>
              <a:t> is a gas which is produced in combustion processes with other oxides of nitrogen (NO</a:t>
            </a:r>
            <a:r>
              <a:rPr lang="en-US" sz="1900" b="1" baseline="-25000" dirty="0"/>
              <a:t>x</a:t>
            </a:r>
            <a:r>
              <a:rPr lang="en-US" sz="1900" b="1" dirty="0"/>
              <a:t>)</a:t>
            </a:r>
            <a:endParaRPr lang="en-US" sz="1900" b="1" baseline="-25000" dirty="0"/>
          </a:p>
          <a:p>
            <a:pPr defTabSz="914400">
              <a:lnSpc>
                <a:spcPct val="120000"/>
              </a:lnSpc>
              <a:spcBef>
                <a:spcPts val="0"/>
              </a:spcBef>
              <a:buFont typeface="Wingdings" charset="2"/>
              <a:buChar char="§"/>
            </a:pPr>
            <a:r>
              <a:rPr lang="en-US" sz="1800" dirty="0"/>
              <a:t>Of all oxides of nitrogen, NO</a:t>
            </a:r>
            <a:r>
              <a:rPr lang="en-US" sz="1800" baseline="-25000" dirty="0"/>
              <a:t>2</a:t>
            </a:r>
            <a:r>
              <a:rPr lang="en-US" sz="1800" dirty="0"/>
              <a:t> has the largest impact on health</a:t>
            </a:r>
          </a:p>
          <a:p>
            <a:pPr defTabSz="914400">
              <a:lnSpc>
                <a:spcPct val="120000"/>
              </a:lnSpc>
              <a:spcBef>
                <a:spcPts val="0"/>
              </a:spcBef>
              <a:buFont typeface="Wingdings" charset="2"/>
              <a:buChar char="§"/>
            </a:pPr>
            <a:r>
              <a:rPr lang="en-US" sz="1800" dirty="0"/>
              <a:t>NO</a:t>
            </a:r>
            <a:r>
              <a:rPr lang="en-US" sz="1800" baseline="-25000" dirty="0"/>
              <a:t>x</a:t>
            </a:r>
            <a:r>
              <a:rPr lang="en-US" sz="1800" dirty="0"/>
              <a:t> emissions are often used as a proxy for NO</a:t>
            </a:r>
            <a:r>
              <a:rPr lang="en-US" sz="1800" baseline="-25000" dirty="0"/>
              <a:t>2</a:t>
            </a:r>
            <a:r>
              <a:rPr lang="en-US" sz="1800" dirty="0"/>
              <a:t> emissions</a:t>
            </a:r>
          </a:p>
          <a:p>
            <a:pPr marL="457200" lvl="1" indent="0" defTabSz="914400">
              <a:lnSpc>
                <a:spcPct val="120000"/>
              </a:lnSpc>
              <a:spcBef>
                <a:spcPts val="0"/>
              </a:spcBef>
              <a:buNone/>
            </a:pPr>
            <a:endParaRPr lang="en-US" sz="1600" dirty="0"/>
          </a:p>
          <a:p>
            <a:pPr marL="0" indent="0" defTabSz="914400">
              <a:lnSpc>
                <a:spcPct val="120000"/>
              </a:lnSpc>
              <a:spcBef>
                <a:spcPts val="0"/>
              </a:spcBef>
              <a:buNone/>
            </a:pPr>
            <a:r>
              <a:rPr lang="en-US" sz="1800" b="1" dirty="0"/>
              <a:t>Particulate matter (PM) is a complex mixture of small particles</a:t>
            </a:r>
          </a:p>
          <a:p>
            <a:pPr defTabSz="914400">
              <a:lnSpc>
                <a:spcPct val="120000"/>
              </a:lnSpc>
              <a:spcBef>
                <a:spcPts val="0"/>
              </a:spcBef>
              <a:buFont typeface="Wingdings" charset="2"/>
              <a:buChar char="§"/>
            </a:pPr>
            <a:r>
              <a:rPr lang="en-GB" sz="1800" dirty="0" smtClean="0"/>
              <a:t>PM</a:t>
            </a:r>
            <a:r>
              <a:rPr lang="en-GB" sz="1800" baseline="-25000" dirty="0" smtClean="0"/>
              <a:t>10</a:t>
            </a:r>
            <a:r>
              <a:rPr lang="en-GB" sz="1800" dirty="0" smtClean="0"/>
              <a:t> </a:t>
            </a:r>
            <a:r>
              <a:rPr lang="en-GB" sz="1800" dirty="0"/>
              <a:t>is the size of particle that is breathable and can lodge in the lungs</a:t>
            </a:r>
            <a:endParaRPr lang="en-US" sz="1800" dirty="0"/>
          </a:p>
          <a:p>
            <a:pPr defTabSz="914400">
              <a:lnSpc>
                <a:spcPct val="120000"/>
              </a:lnSpc>
              <a:spcBef>
                <a:spcPts val="0"/>
              </a:spcBef>
              <a:buFont typeface="Wingdings" charset="2"/>
              <a:buChar char="§"/>
            </a:pPr>
            <a:r>
              <a:rPr lang="en-GB" sz="1800" dirty="0" smtClean="0"/>
              <a:t>PM</a:t>
            </a:r>
            <a:r>
              <a:rPr lang="en-GB" sz="1800" baseline="-25000" dirty="0"/>
              <a:t>2.5</a:t>
            </a:r>
            <a:r>
              <a:rPr lang="en-GB" sz="1800" dirty="0" smtClean="0"/>
              <a:t> </a:t>
            </a:r>
            <a:r>
              <a:rPr lang="en-GB" sz="1800" dirty="0"/>
              <a:t>is the size of particle most evidently linked to poorer health </a:t>
            </a:r>
            <a:r>
              <a:rPr lang="en-GB" sz="1800" dirty="0" smtClean="0"/>
              <a:t>outcomes. This </a:t>
            </a:r>
            <a:r>
              <a:rPr lang="en-GB" sz="1800" dirty="0"/>
              <a:t>is because it is so small that it can pass through lungs into the bloodstream and on to </a:t>
            </a:r>
            <a:r>
              <a:rPr lang="en-GB" sz="1800" dirty="0" smtClean="0"/>
              <a:t>other parts </a:t>
            </a:r>
            <a:r>
              <a:rPr lang="en-GB" sz="1800" dirty="0"/>
              <a:t>of the body</a:t>
            </a:r>
          </a:p>
          <a:p>
            <a:pPr defTabSz="914400">
              <a:lnSpc>
                <a:spcPct val="120000"/>
              </a:lnSpc>
              <a:spcBef>
                <a:spcPts val="0"/>
              </a:spcBef>
              <a:buFont typeface="Wingdings" charset="2"/>
              <a:buChar char="§"/>
            </a:pPr>
            <a:r>
              <a:rPr lang="en-US" sz="1800" dirty="0"/>
              <a:t>Some particles are long-lived in the atmosphere and can be transported great distances</a:t>
            </a:r>
          </a:p>
          <a:p>
            <a:pPr>
              <a:lnSpc>
                <a:spcPct val="120000"/>
              </a:lnSpc>
            </a:pPr>
            <a:endParaRPr lang="en-GB" sz="1600" dirty="0"/>
          </a:p>
        </p:txBody>
      </p:sp>
      <p:sp>
        <p:nvSpPr>
          <p:cNvPr id="11" name="TextBox 10"/>
          <p:cNvSpPr txBox="1"/>
          <p:nvPr/>
        </p:nvSpPr>
        <p:spPr>
          <a:xfrm>
            <a:off x="86259" y="6422265"/>
            <a:ext cx="6581423" cy="369332"/>
          </a:xfrm>
          <a:prstGeom prst="rect">
            <a:avLst/>
          </a:prstGeom>
          <a:noFill/>
        </p:spPr>
        <p:txBody>
          <a:bodyPr wrap="square" rtlCol="0">
            <a:spAutoFit/>
          </a:bodyPr>
          <a:lstStyle/>
          <a:p>
            <a:r>
              <a:rPr lang="en-US" sz="900" b="1" dirty="0">
                <a:solidFill>
                  <a:schemeClr val="bg1">
                    <a:lumMod val="50000"/>
                  </a:schemeClr>
                </a:solidFill>
                <a:latin typeface="Arial" charset="0"/>
                <a:ea typeface="Arial" charset="0"/>
                <a:cs typeface="Arial" charset="0"/>
              </a:rPr>
              <a:t>References</a:t>
            </a:r>
          </a:p>
          <a:p>
            <a:pPr marL="228600" indent="-228600">
              <a:buFont typeface="+mj-lt"/>
              <a:buAutoNum type="arabicPeriod"/>
            </a:pPr>
            <a:r>
              <a:rPr lang="en-US" sz="900" dirty="0">
                <a:solidFill>
                  <a:schemeClr val="bg1">
                    <a:lumMod val="50000"/>
                  </a:schemeClr>
                </a:solidFill>
                <a:latin typeface="Arial" charset="0"/>
                <a:ea typeface="Arial" charset="0"/>
                <a:cs typeface="Arial" charset="0"/>
              </a:rPr>
              <a:t>Southwark Council. 2017. </a:t>
            </a:r>
            <a:r>
              <a:rPr lang="en-GB" sz="900" dirty="0">
                <a:solidFill>
                  <a:schemeClr val="bg1">
                    <a:lumMod val="50000"/>
                  </a:schemeClr>
                </a:solidFill>
                <a:latin typeface="Arial" charset="0"/>
                <a:ea typeface="Arial" charset="0"/>
                <a:cs typeface="Arial" charset="0"/>
                <a:hlinkClick r:id="rId2"/>
              </a:rPr>
              <a:t>Air Quality Strategy &amp; Action Plan</a:t>
            </a:r>
            <a:endParaRPr lang="en-GB" sz="900"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0427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PHIS_slide_template_2016">
  <a:themeElements>
    <a:clrScheme name="SOUTHWARK">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0379B"/>
      </a:accent4>
      <a:accent5>
        <a:srgbClr val="00C0B5"/>
      </a:accent5>
      <a:accent6>
        <a:srgbClr val="F0AB00"/>
      </a:accent6>
      <a:hlink>
        <a:srgbClr val="0070C0"/>
      </a:hlink>
      <a:folHlink>
        <a:srgbClr val="8787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IS_slide_template_2016" id="{97B0E4A7-0CCD-FD4D-863E-FADE76CCF0C3}" vid="{8103E046-E8EE-F645-9818-69F7537E8C9E}"/>
    </a:ext>
  </a:extLst>
</a:theme>
</file>

<file path=ppt/theme/theme2.xml><?xml version="1.0" encoding="utf-8"?>
<a:theme xmlns:a="http://schemas.openxmlformats.org/drawingml/2006/main" name="1_PHIS_slide_template_2016">
  <a:themeElements>
    <a:clrScheme name="Main Southwark colours">
      <a:dk1>
        <a:sysClr val="windowText" lastClr="000000"/>
      </a:dk1>
      <a:lt1>
        <a:sysClr val="window" lastClr="FFFFFF"/>
      </a:lt1>
      <a:dk2>
        <a:srgbClr val="FFFFFF"/>
      </a:dk2>
      <a:lt2>
        <a:srgbClr val="FFFFFF"/>
      </a:lt2>
      <a:accent1>
        <a:srgbClr val="CF0072"/>
      </a:accent1>
      <a:accent2>
        <a:srgbClr val="0065BD"/>
      </a:accent2>
      <a:accent3>
        <a:srgbClr val="00A9E0"/>
      </a:accent3>
      <a:accent4>
        <a:srgbClr val="878787"/>
      </a:accent4>
      <a:accent5>
        <a:srgbClr val="80379B"/>
      </a:accent5>
      <a:accent6>
        <a:srgbClr val="FF6319"/>
      </a:accent6>
      <a:hlink>
        <a:srgbClr val="767676"/>
      </a:hlink>
      <a:folHlink>
        <a:srgbClr val="803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IS_slide_template_2016" id="{97B0E4A7-0CCD-FD4D-863E-FADE76CCF0C3}" vid="{8103E046-E8EE-F645-9818-69F7537E8C9E}"/>
    </a:ext>
  </a:extLst>
</a:theme>
</file>

<file path=ppt/theme/theme3.xml><?xml version="1.0" encoding="utf-8"?>
<a:theme xmlns:a="http://schemas.openxmlformats.org/drawingml/2006/main" name="Office Theme">
  <a:themeElements>
    <a:clrScheme name="SWK_main_colours">
      <a:dk1>
        <a:sysClr val="windowText" lastClr="000000"/>
      </a:dk1>
      <a:lt1>
        <a:sysClr val="window" lastClr="FFFFFF"/>
      </a:lt1>
      <a:dk2>
        <a:srgbClr val="1F497D"/>
      </a:dk2>
      <a:lt2>
        <a:srgbClr val="EEECE1"/>
      </a:lt2>
      <a:accent1>
        <a:srgbClr val="CF0072"/>
      </a:accent1>
      <a:accent2>
        <a:srgbClr val="0065BD"/>
      </a:accent2>
      <a:accent3>
        <a:srgbClr val="00A9E0"/>
      </a:accent3>
      <a:accent4>
        <a:srgbClr val="878787"/>
      </a:accent4>
      <a:accent5>
        <a:srgbClr val="80379B"/>
      </a:accent5>
      <a:accent6>
        <a:srgbClr val="00C0B5"/>
      </a:accent6>
      <a:hlink>
        <a:srgbClr val="9B005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HIS_Slide_Template_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IS_slide_template_2016" id="{97B0E4A7-0CCD-FD4D-863E-FADE76CCF0C3}" vid="{8103E046-E8EE-F645-9818-69F7537E8C9E}"/>
    </a:ext>
  </a:extLst>
</a:theme>
</file>

<file path=ppt/theme/theme5.xml><?xml version="1.0" encoding="utf-8"?>
<a:theme xmlns:a="http://schemas.openxmlformats.org/drawingml/2006/main" name="3_PHIS_slide_template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IS_slide_template_2016" id="{97B0E4A7-0CCD-FD4D-863E-FADE76CCF0C3}" vid="{8103E046-E8EE-F645-9818-69F7537E8C9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3B1B6A2DFB2F4291958825458E9C6A" ma:contentTypeVersion="12" ma:contentTypeDescription="Create a new document." ma:contentTypeScope="" ma:versionID="21c482cd9fb0332b34881a14e0527413">
  <xsd:schema xmlns:xsd="http://www.w3.org/2001/XMLSchema" xmlns:xs="http://www.w3.org/2001/XMLSchema" xmlns:p="http://schemas.microsoft.com/office/2006/metadata/properties" xmlns:ns3="cea800b9-c305-4a96-80cb-d8594a1cc479" xmlns:ns4="66e2c0ee-789c-480f-91a5-13742712bdb0" targetNamespace="http://schemas.microsoft.com/office/2006/metadata/properties" ma:root="true" ma:fieldsID="4ce4903d4858bc1da3a45ab99a9b4544" ns3:_="" ns4:_="">
    <xsd:import namespace="cea800b9-c305-4a96-80cb-d8594a1cc479"/>
    <xsd:import namespace="66e2c0ee-789c-480f-91a5-13742712bdb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a800b9-c305-4a96-80cb-d8594a1cc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e2c0ee-789c-480f-91a5-13742712bd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CECF6D-AE87-49C8-B115-90F79C7A9101}">
  <ds:schemaRefs>
    <ds:schemaRef ds:uri="cea800b9-c305-4a96-80cb-d8594a1cc479"/>
    <ds:schemaRef ds:uri="http://purl.org/dc/elements/1.1/"/>
    <ds:schemaRef ds:uri="http://schemas.microsoft.com/office/2006/metadata/properties"/>
    <ds:schemaRef ds:uri="66e2c0ee-789c-480f-91a5-13742712bdb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C59CF79-27EC-4088-AA4F-D3D2068D88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a800b9-c305-4a96-80cb-d8594a1cc479"/>
    <ds:schemaRef ds:uri="66e2c0ee-789c-480f-91a5-13742712bd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D3E58C-27C7-45A2-A96C-8C5DF2BC06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PHIS_slide_template_2016</Template>
  <TotalTime>24072</TotalTime>
  <Words>12435</Words>
  <Application>Microsoft Office PowerPoint</Application>
  <PresentationFormat>On-screen Show (4:3)</PresentationFormat>
  <Paragraphs>1088</Paragraphs>
  <Slides>69</Slides>
  <Notes>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69</vt:i4>
      </vt:variant>
    </vt:vector>
  </HeadingPairs>
  <TitlesOfParts>
    <vt:vector size="79" baseType="lpstr">
      <vt:lpstr>.AppleSystemUIFont</vt:lpstr>
      <vt:lpstr>Arial</vt:lpstr>
      <vt:lpstr>Calibri</vt:lpstr>
      <vt:lpstr>Courier New</vt:lpstr>
      <vt:lpstr>Wingdings</vt:lpstr>
      <vt:lpstr>PHIS_slide_template_2016</vt:lpstr>
      <vt:lpstr>1_PHIS_slide_template_2016</vt:lpstr>
      <vt:lpstr>Office Theme</vt:lpstr>
      <vt:lpstr>PHIS_Slide_Template_2017</vt:lpstr>
      <vt:lpstr>3_PHIS_slide_template_2016</vt:lpstr>
      <vt:lpstr>Air quality and health in Southwark </vt:lpstr>
      <vt:lpstr>PowerPoint Presentation</vt:lpstr>
      <vt:lpstr>Health Needs Assessments form part of Southwark’s Joint Strategic Needs Assessment process</vt:lpstr>
      <vt:lpstr>This Health Needs Assessment aims to develop a holistic understanding of air quality and health in Southwark</vt:lpstr>
      <vt:lpstr>PowerPoint Presentation</vt:lpstr>
      <vt:lpstr>Air quality is a high priority due to its impact on a range of policy areas, including health</vt:lpstr>
      <vt:lpstr>People’s health may be affected by poor air quality even if they never experience any noticeable effects</vt:lpstr>
      <vt:lpstr>There is a growing evidence base on the impact of air pollution on the human body, including the brain</vt:lpstr>
      <vt:lpstr>Nitrogen dioxide and particulate matter are the main pollutants of concern for outdoor air quality </vt:lpstr>
      <vt:lpstr>Indoor air pollution is important to consider as people spend up to 90% of their time indoors</vt:lpstr>
      <vt:lpstr>Air pollution also has a detrimental impact on the health of our planet, increasing the need to act</vt:lpstr>
      <vt:lpstr>PowerPoint Presentation</vt:lpstr>
      <vt:lpstr>Legislation both regulates the legal limits for key pollutants and sets out proposals to improve air quality </vt:lpstr>
      <vt:lpstr>UK objectives are not always as low as WHO guidelines, which have been further reduced in WHO’s 2021 update</vt:lpstr>
      <vt:lpstr>Pollution is a national public health priority which should be supported by local areas</vt:lpstr>
      <vt:lpstr>Air quality is a priority for London and requires commitment from local areas</vt:lpstr>
      <vt:lpstr>London-wide transport policy has had a positive impact on emissions in recent years, with further action planned </vt:lpstr>
      <vt:lpstr>Southwark has declared an Air Quality Management Area and has updated its Air Quality Strategy and Action Plan</vt:lpstr>
      <vt:lpstr>There have been major policy developments locally that have implications for air quality</vt:lpstr>
      <vt:lpstr>Policy developments over the past five years have strengthened the importance of tackling air pollution</vt:lpstr>
      <vt:lpstr>PowerPoint Presentation</vt:lpstr>
      <vt:lpstr>Southwark NOx and PM levels have fallen substantially since 2013, mostly due to transport emission cuts</vt:lpstr>
      <vt:lpstr>Local NO2 pollution fell dramatically during Covid lockdown, due to large cuts in traffic emissions</vt:lpstr>
      <vt:lpstr>Air pollution concentrations are highest in north-west Southwark and along major roads</vt:lpstr>
      <vt:lpstr>Road traffic – mostly cars and diesel LGVs – is the largest source of Southwark’s transport-related air pollution </vt:lpstr>
      <vt:lpstr>Southwark’s industrial and commercial air pollution is largely due to gas-fuelled heat/power, cooking and construction dust</vt:lpstr>
      <vt:lpstr>Since 2003, most of Southwark has been designated an Air Quality Management Area. From 2023, this will extend to the whole borough</vt:lpstr>
      <vt:lpstr>Southwark has seven Air Quality Focus Areas, with specific objectives targeting air pollution levels and exposure</vt:lpstr>
      <vt:lpstr>London-wide, low-income groups face worse indoor air pollution</vt:lpstr>
      <vt:lpstr>Domestic wood-burning has become the single biggest source of small particle air pollution in the UK</vt:lpstr>
      <vt:lpstr>Almost half of all UK indoor burners are from the highest social grades and 28% burn for aesthetic reasons </vt:lpstr>
      <vt:lpstr>PowerPoint Presentation</vt:lpstr>
      <vt:lpstr>About 14,700 Southwark GP patients have known asthma; one-sixth (about 2,500) are aged under 20 years</vt:lpstr>
      <vt:lpstr>In 2019, almost 1 in 10 Southwark deaths were related to air pollution, mainly due to PM2.5 emissions</vt:lpstr>
      <vt:lpstr>In Southwark’s worst affected ward – Nunhead &amp; Queen’s Rd – one fifth of all deaths were attributable to air pollution</vt:lpstr>
      <vt:lpstr>All Southwark children are exposed to harmful PM2.5 levels. An estimated 8,000 live in known poor air quality areas</vt:lpstr>
      <vt:lpstr>All Southwark older people face harmful air pollution levels, as do all Southwark hospitals and care homes</vt:lpstr>
      <vt:lpstr>Low income groups face a “triple jeopardy” and are likely to disproportionately suffer from indoor air pollution</vt:lpstr>
      <vt:lpstr>Faraday, St George’s, Old Kent Road, Camberwell Green and Peckham are especially vulnerable to NO2 air pollution</vt:lpstr>
      <vt:lpstr>Faraday, St George’s, Old Kent Road, Camberwell Green and Peckham are especially vulnerable to PM2.5 air pollution</vt:lpstr>
      <vt:lpstr>Modelling suggests that if air pollution levels remain static, the local burden of disease will continue to grow </vt:lpstr>
      <vt:lpstr>Despite large reductions, excessive air pollution in Southwark is linked to ill-health and excess death, mostly from PM2.5</vt:lpstr>
      <vt:lpstr>PowerPoint Presentation</vt:lpstr>
      <vt:lpstr>The GLA has set out 25 actions that London boroughs are expected to deliver, including 9 key selected actions</vt:lpstr>
      <vt:lpstr>Southwark’s current Air Quality Action Plan requires input from a range of policy areas</vt:lpstr>
      <vt:lpstr>Since 2017, Southwark has delivered a number of successful projects to reduce emissions and exposure</vt:lpstr>
      <vt:lpstr>There are 9 priorities in Southwark’s Air Quality Action Plan 2023-2027</vt:lpstr>
      <vt:lpstr>Impact on Urban Health, a local place-based foundation, are also focused on the health impacts of air pollution</vt:lpstr>
      <vt:lpstr>PowerPoint Presentation</vt:lpstr>
      <vt:lpstr>The local community want to improve air quality, but often do not know how to get involved as individuals</vt:lpstr>
      <vt:lpstr>PowerPoint Presentation</vt:lpstr>
      <vt:lpstr>PowerPoint Presentation</vt:lpstr>
      <vt:lpstr>Interviews with expert stakeholders highlighted common areas of focus in order to reduce air pollution emissions</vt:lpstr>
      <vt:lpstr>Experts recognised the need to raise awareness of and protect people from the health impacts of air pollution</vt:lpstr>
      <vt:lpstr>Communities and experts agreed on the importance of transport interventions and raising awareness </vt:lpstr>
      <vt:lpstr>PowerPoint Presentation</vt:lpstr>
      <vt:lpstr>Whilst London’s ULEZ has contributed to reduced emissions, excessive air pollution persists in Southwark</vt:lpstr>
      <vt:lpstr>Air pollution is a health inequalities issue. Action to protect vulnerable groups must be a priority </vt:lpstr>
      <vt:lpstr>Whilst action on transport emissions remains important, there are other priority areas emerging </vt:lpstr>
      <vt:lpstr>Collaboration across the Council, with local stakeholders and residents is extremely important </vt:lpstr>
      <vt:lpstr>PowerPoint Presentation</vt:lpstr>
      <vt:lpstr>There is much activity that should be continued and strengthened through the AQAP 2023-2027</vt:lpstr>
      <vt:lpstr>An overt focus on health and health inequalities should be developed to maximise impact</vt:lpstr>
      <vt:lpstr>Exploring indoor air pollution and involving communities are two new strands of work for the action plan</vt:lpstr>
      <vt:lpstr>PowerPoint Presentation</vt:lpstr>
      <vt:lpstr>Local air pollution effect statistics are modelled estimates; ward-level differences may be affected by demographic factors</vt:lpstr>
      <vt:lpstr>PowerPoint Presentation</vt:lpstr>
      <vt:lpstr>PowerPoint Presentation</vt:lpstr>
      <vt:lpstr>   Find out more at southwark.gov.uk/JSNA</vt:lpstr>
    </vt:vector>
  </TitlesOfParts>
  <Company>Southwark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Supporting Line</dc:title>
  <dc:creator>Pinder, Richard;Leidon.Shapo@southwark.gov.uk</dc:creator>
  <cp:lastModifiedBy>Smith,Kate</cp:lastModifiedBy>
  <cp:revision>2750</cp:revision>
  <cp:lastPrinted>2016-10-27T16:06:32Z</cp:lastPrinted>
  <dcterms:created xsi:type="dcterms:W3CDTF">2016-10-19T13:16:32Z</dcterms:created>
  <dcterms:modified xsi:type="dcterms:W3CDTF">2022-12-16T16:14:05Z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0x010100873B1B6A2DFB2F4291958825458E9C6A</vt:lpwstr>
  </property>
</Properties>
</file>