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 id="2147483658" r:id="rId3"/>
    <p:sldMasterId id="2147483672" r:id="rId4"/>
  </p:sldMasterIdLst>
  <p:notesMasterIdLst>
    <p:notesMasterId r:id="rId18"/>
  </p:notesMasterIdLst>
  <p:sldIdLst>
    <p:sldId id="257" r:id="rId5"/>
    <p:sldId id="258" r:id="rId6"/>
    <p:sldId id="259" r:id="rId7"/>
    <p:sldId id="260" r:id="rId8"/>
    <p:sldId id="261" r:id="rId9"/>
    <p:sldId id="262" r:id="rId10"/>
    <p:sldId id="264" r:id="rId11"/>
    <p:sldId id="273" r:id="rId12"/>
    <p:sldId id="266" r:id="rId13"/>
    <p:sldId id="270" r:id="rId14"/>
    <p:sldId id="274" r:id="rId15"/>
    <p:sldId id="272"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111"/>
    <a:srgbClr val="00A9E0"/>
    <a:srgbClr val="FFFF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8" d="100"/>
          <a:sy n="58" d="100"/>
        </p:scale>
        <p:origin x="-1488" y="-78"/>
      </p:cViewPr>
      <p:guideLst>
        <p:guide orient="horz" pos="2160"/>
        <p:guide pos="232"/>
        <p:guide pos="55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F77719-2101-4365-A35A-CECE9566D21E}" type="datetimeFigureOut">
              <a:rPr lang="en-GB" smtClean="0"/>
              <a:t>29/06/2020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527BCA-3C35-4450-88AD-1D6BAB69DA9B}" type="slidenum">
              <a:rPr lang="en-GB" smtClean="0"/>
              <a:t>‹#›</a:t>
            </a:fld>
            <a:endParaRPr lang="en-GB"/>
          </a:p>
        </p:txBody>
      </p:sp>
    </p:spTree>
    <p:extLst>
      <p:ext uri="{BB962C8B-B14F-4D97-AF65-F5344CB8AC3E}">
        <p14:creationId xmlns:p14="http://schemas.microsoft.com/office/powerpoint/2010/main" val="285715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2</a:t>
            </a:fld>
            <a:endParaRPr lang="en-GB"/>
          </a:p>
        </p:txBody>
      </p:sp>
    </p:spTree>
    <p:extLst>
      <p:ext uri="{BB962C8B-B14F-4D97-AF65-F5344CB8AC3E}">
        <p14:creationId xmlns:p14="http://schemas.microsoft.com/office/powerpoint/2010/main" val="3578237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3</a:t>
            </a:fld>
            <a:endParaRPr lang="en-GB"/>
          </a:p>
        </p:txBody>
      </p:sp>
    </p:spTree>
    <p:extLst>
      <p:ext uri="{BB962C8B-B14F-4D97-AF65-F5344CB8AC3E}">
        <p14:creationId xmlns:p14="http://schemas.microsoft.com/office/powerpoint/2010/main" val="2871316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4</a:t>
            </a:fld>
            <a:endParaRPr lang="en-GB"/>
          </a:p>
        </p:txBody>
      </p:sp>
    </p:spTree>
    <p:extLst>
      <p:ext uri="{BB962C8B-B14F-4D97-AF65-F5344CB8AC3E}">
        <p14:creationId xmlns:p14="http://schemas.microsoft.com/office/powerpoint/2010/main" val="376385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5</a:t>
            </a:fld>
            <a:endParaRPr lang="en-GB"/>
          </a:p>
        </p:txBody>
      </p:sp>
    </p:spTree>
    <p:extLst>
      <p:ext uri="{BB962C8B-B14F-4D97-AF65-F5344CB8AC3E}">
        <p14:creationId xmlns:p14="http://schemas.microsoft.com/office/powerpoint/2010/main" val="2933525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6</a:t>
            </a:fld>
            <a:endParaRPr lang="en-GB"/>
          </a:p>
        </p:txBody>
      </p:sp>
    </p:spTree>
    <p:extLst>
      <p:ext uri="{BB962C8B-B14F-4D97-AF65-F5344CB8AC3E}">
        <p14:creationId xmlns:p14="http://schemas.microsoft.com/office/powerpoint/2010/main" val="77705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7</a:t>
            </a:fld>
            <a:endParaRPr lang="en-GB"/>
          </a:p>
        </p:txBody>
      </p:sp>
    </p:spTree>
    <p:extLst>
      <p:ext uri="{BB962C8B-B14F-4D97-AF65-F5344CB8AC3E}">
        <p14:creationId xmlns:p14="http://schemas.microsoft.com/office/powerpoint/2010/main" val="3400656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8</a:t>
            </a:fld>
            <a:endParaRPr lang="en-GB"/>
          </a:p>
        </p:txBody>
      </p:sp>
    </p:spTree>
    <p:extLst>
      <p:ext uri="{BB962C8B-B14F-4D97-AF65-F5344CB8AC3E}">
        <p14:creationId xmlns:p14="http://schemas.microsoft.com/office/powerpoint/2010/main" val="34006563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10536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A77E281-565D-4C85-B31D-89C194CA5CB5}" type="datetime1">
              <a:rPr lang="en-GB" smtClean="0"/>
              <a:t>29/06/2020</a:t>
            </a:fld>
            <a:endParaRPr lang="en-GB"/>
          </a:p>
        </p:txBody>
      </p:sp>
      <p:sp>
        <p:nvSpPr>
          <p:cNvPr id="5" name="Footer Placeholder 4"/>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341659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Date Placeholder 4"/>
          <p:cNvSpPr>
            <a:spLocks noGrp="1"/>
          </p:cNvSpPr>
          <p:nvPr>
            <p:ph type="dt" sz="half" idx="10"/>
          </p:nvPr>
        </p:nvSpPr>
        <p:spPr/>
        <p:txBody>
          <a:bodyPr/>
          <a:lstStyle/>
          <a:p>
            <a:fld id="{7653AE47-4F41-4277-AE9F-B03671D61710}" type="datetime1">
              <a:rPr lang="en-GB" smtClean="0"/>
              <a:t>29/06/2020</a:t>
            </a:fld>
            <a:endParaRPr lang="en-GB"/>
          </a:p>
        </p:txBody>
      </p:sp>
      <p:sp>
        <p:nvSpPr>
          <p:cNvPr id="6" name="Footer Placeholder 5"/>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7" name="Slide Number Placeholder 6"/>
          <p:cNvSpPr>
            <a:spLocks noGrp="1"/>
          </p:cNvSpPr>
          <p:nvPr>
            <p:ph type="sldNum" sz="quarter" idx="12"/>
          </p:nvPr>
        </p:nvSpPr>
        <p:spPr/>
        <p:txBody>
          <a:bodyPr/>
          <a:lstStyle/>
          <a:p>
            <a:fld id="{B9F1D033-0F2B-4A91-A3BE-A6E888F59A17}" type="slidenum">
              <a:rPr lang="en-GB" smtClean="0"/>
              <a:t>‹#›</a:t>
            </a:fld>
            <a:endParaRPr lang="en-GB"/>
          </a:p>
        </p:txBody>
      </p:sp>
      <p:sp>
        <p:nvSpPr>
          <p:cNvPr id="15" name="Content Placeholder 14"/>
          <p:cNvSpPr>
            <a:spLocks noGrp="1"/>
          </p:cNvSpPr>
          <p:nvPr>
            <p:ph sz="quarter" idx="15"/>
          </p:nvPr>
        </p:nvSpPr>
        <p:spPr>
          <a:xfrm>
            <a:off x="368300" y="2196000"/>
            <a:ext cx="4059238"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4716463" y="2196000"/>
            <a:ext cx="405288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2548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AB9F699-22BB-4A67-8768-97992ACD913C}" type="datetime1">
              <a:rPr lang="en-GB" smtClean="0"/>
              <a:t>29/06/2020</a:t>
            </a:fld>
            <a:endParaRPr lang="en-GB"/>
          </a:p>
        </p:txBody>
      </p:sp>
      <p:sp>
        <p:nvSpPr>
          <p:cNvPr id="4" name="Footer Placeholder 3"/>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5" name="Slide Number Placeholder 4"/>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676925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1052425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6559200" cy="1692771"/>
          </a:xfrm>
        </p:spPr>
        <p:txBody>
          <a:bodyPr/>
          <a:lstStyle>
            <a:lvl1pPr>
              <a:defRPr>
                <a:solidFill>
                  <a:schemeClr val="tx1"/>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60000" y="360000"/>
            <a:ext cx="8409350"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2532517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3BE4B-597F-4529-B00D-361D6805E88F}" type="datetime1">
              <a:rPr lang="en-GB" smtClean="0"/>
              <a:t>29/06/2020</a:t>
            </a:fld>
            <a:endParaRPr lang="en-GB"/>
          </a:p>
        </p:txBody>
      </p:sp>
      <p:sp>
        <p:nvSpPr>
          <p:cNvPr id="5" name="Footer Placeholder 4"/>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34797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24E3231-992A-4820-9276-82A44FAC694D}" type="datetime1">
              <a:rPr lang="en-GB" smtClean="0"/>
              <a:t>29/06/2020</a:t>
            </a:fld>
            <a:endParaRPr lang="en-GB"/>
          </a:p>
        </p:txBody>
      </p:sp>
      <p:sp>
        <p:nvSpPr>
          <p:cNvPr id="5" name="Footer Placeholder 4"/>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2125830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Date Placeholder 4"/>
          <p:cNvSpPr>
            <a:spLocks noGrp="1"/>
          </p:cNvSpPr>
          <p:nvPr>
            <p:ph type="dt" sz="half" idx="10"/>
          </p:nvPr>
        </p:nvSpPr>
        <p:spPr/>
        <p:txBody>
          <a:bodyPr/>
          <a:lstStyle/>
          <a:p>
            <a:fld id="{F111BEFB-5E6A-4311-89A0-220C60BC2600}" type="datetime1">
              <a:rPr lang="en-GB" smtClean="0"/>
              <a:t>29/06/2020</a:t>
            </a:fld>
            <a:endParaRPr lang="en-GB"/>
          </a:p>
        </p:txBody>
      </p:sp>
      <p:sp>
        <p:nvSpPr>
          <p:cNvPr id="6" name="Footer Placeholder 5"/>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7" name="Slide Number Placeholder 6"/>
          <p:cNvSpPr>
            <a:spLocks noGrp="1"/>
          </p:cNvSpPr>
          <p:nvPr>
            <p:ph type="sldNum" sz="quarter" idx="12"/>
          </p:nvPr>
        </p:nvSpPr>
        <p:spPr/>
        <p:txBody>
          <a:bodyPr/>
          <a:lstStyle/>
          <a:p>
            <a:fld id="{B9F1D033-0F2B-4A91-A3BE-A6E888F59A17}" type="slidenum">
              <a:rPr lang="en-GB" smtClean="0"/>
              <a:t>‹#›</a:t>
            </a:fld>
            <a:endParaRPr lang="en-GB"/>
          </a:p>
        </p:txBody>
      </p:sp>
      <p:sp>
        <p:nvSpPr>
          <p:cNvPr id="15" name="Content Placeholder 14"/>
          <p:cNvSpPr>
            <a:spLocks noGrp="1"/>
          </p:cNvSpPr>
          <p:nvPr>
            <p:ph sz="quarter" idx="15"/>
          </p:nvPr>
        </p:nvSpPr>
        <p:spPr>
          <a:xfrm>
            <a:off x="368300" y="2196000"/>
            <a:ext cx="4059238"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4716463" y="2196000"/>
            <a:ext cx="405288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51657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CB1E95B-9C2D-4E87-B6E2-86E310AD79A1}" type="datetime1">
              <a:rPr lang="en-GB" smtClean="0"/>
              <a:t>29/06/2020</a:t>
            </a:fld>
            <a:endParaRPr lang="en-GB"/>
          </a:p>
        </p:txBody>
      </p:sp>
      <p:sp>
        <p:nvSpPr>
          <p:cNvPr id="4" name="Footer Placeholder 3"/>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5" name="Slide Number Placeholder 4"/>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11472239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110936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6559200" cy="1584000"/>
          </a:xfrm>
        </p:spPr>
        <p:txBody>
          <a:body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60000" y="360000"/>
            <a:ext cx="8409350"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2237522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6559200" cy="1692771"/>
          </a:xfrm>
        </p:spPr>
        <p:txBody>
          <a:bodyPr/>
          <a:lstStyle>
            <a:lvl1pPr>
              <a:defRPr>
                <a:solidFill>
                  <a:schemeClr val="tx1"/>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60000" y="360000"/>
            <a:ext cx="8409350"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4263245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701BCF-0F8D-46AC-9258-6606C9427DB7}" type="datetime1">
              <a:rPr lang="en-GB" smtClean="0"/>
              <a:t>29/06/2020</a:t>
            </a:fld>
            <a:endParaRPr lang="en-GB"/>
          </a:p>
        </p:txBody>
      </p:sp>
      <p:sp>
        <p:nvSpPr>
          <p:cNvPr id="5" name="Footer Placeholder 4"/>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1836675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9F2C74-3375-4171-9E1E-E704933E4FF5}" type="datetime1">
              <a:rPr lang="en-GB" smtClean="0"/>
              <a:t>29/06/2020</a:t>
            </a:fld>
            <a:endParaRPr lang="en-GB"/>
          </a:p>
        </p:txBody>
      </p:sp>
      <p:sp>
        <p:nvSpPr>
          <p:cNvPr id="5" name="Footer Placeholder 4"/>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23214176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Date Placeholder 4"/>
          <p:cNvSpPr>
            <a:spLocks noGrp="1"/>
          </p:cNvSpPr>
          <p:nvPr>
            <p:ph type="dt" sz="half" idx="10"/>
          </p:nvPr>
        </p:nvSpPr>
        <p:spPr/>
        <p:txBody>
          <a:bodyPr/>
          <a:lstStyle/>
          <a:p>
            <a:fld id="{A8AD3CAD-1760-45D8-AD89-DA84D5EDB7C5}" type="datetime1">
              <a:rPr lang="en-GB" smtClean="0"/>
              <a:t>29/06/2020</a:t>
            </a:fld>
            <a:endParaRPr lang="en-GB"/>
          </a:p>
        </p:txBody>
      </p:sp>
      <p:sp>
        <p:nvSpPr>
          <p:cNvPr id="6" name="Footer Placeholder 5"/>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7" name="Slide Number Placeholder 6"/>
          <p:cNvSpPr>
            <a:spLocks noGrp="1"/>
          </p:cNvSpPr>
          <p:nvPr>
            <p:ph type="sldNum" sz="quarter" idx="12"/>
          </p:nvPr>
        </p:nvSpPr>
        <p:spPr/>
        <p:txBody>
          <a:bodyPr/>
          <a:lstStyle/>
          <a:p>
            <a:fld id="{B9F1D033-0F2B-4A91-A3BE-A6E888F59A17}" type="slidenum">
              <a:rPr lang="en-GB" smtClean="0"/>
              <a:t>‹#›</a:t>
            </a:fld>
            <a:endParaRPr lang="en-GB"/>
          </a:p>
        </p:txBody>
      </p:sp>
      <p:sp>
        <p:nvSpPr>
          <p:cNvPr id="15" name="Content Placeholder 14"/>
          <p:cNvSpPr>
            <a:spLocks noGrp="1"/>
          </p:cNvSpPr>
          <p:nvPr>
            <p:ph sz="quarter" idx="15"/>
          </p:nvPr>
        </p:nvSpPr>
        <p:spPr>
          <a:xfrm>
            <a:off x="368300" y="2196000"/>
            <a:ext cx="4059238"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4716463" y="2196000"/>
            <a:ext cx="405288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05299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2003FE0-813F-4463-A4FC-812B6B4CD162}" type="datetime1">
              <a:rPr lang="en-GB" smtClean="0"/>
              <a:t>29/06/2020</a:t>
            </a:fld>
            <a:endParaRPr lang="en-GB"/>
          </a:p>
        </p:txBody>
      </p:sp>
      <p:sp>
        <p:nvSpPr>
          <p:cNvPr id="4" name="Footer Placeholder 3"/>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5" name="Slide Number Placeholder 4"/>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299265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
        <p:nvSpPr>
          <p:cNvPr id="11" name="Date Placeholder 10"/>
          <p:cNvSpPr>
            <a:spLocks noGrp="1"/>
          </p:cNvSpPr>
          <p:nvPr>
            <p:ph type="dt" sz="half" idx="14"/>
          </p:nvPr>
        </p:nvSpPr>
        <p:spPr/>
        <p:txBody>
          <a:bodyPr/>
          <a:lstStyle/>
          <a:p>
            <a:fld id="{F011A8E7-60D7-4DF2-9D2C-C8B559FA3AE4}" type="datetime1">
              <a:rPr lang="en-GB" smtClean="0"/>
              <a:t>29/06/2020</a:t>
            </a:fld>
            <a:endParaRPr lang="en-GB"/>
          </a:p>
        </p:txBody>
      </p:sp>
      <p:sp>
        <p:nvSpPr>
          <p:cNvPr id="12" name="Footer Placeholder 11"/>
          <p:cNvSpPr>
            <a:spLocks noGrp="1"/>
          </p:cNvSpPr>
          <p:nvPr>
            <p:ph type="ftr" sz="quarter" idx="15"/>
          </p:nvPr>
        </p:nvSpPr>
        <p:spPr/>
        <p:txBody>
          <a:bodyPr/>
          <a:lstStyle/>
          <a:p>
            <a:r>
              <a:rPr lang="en-GB" smtClean="0"/>
              <a:t>Click Insert Header &amp; Footer and Apply to all to modify presentation title</a:t>
            </a:r>
            <a:endParaRPr lang="en-GB"/>
          </a:p>
        </p:txBody>
      </p:sp>
      <p:sp>
        <p:nvSpPr>
          <p:cNvPr id="13" name="Slide Number Placeholder 12"/>
          <p:cNvSpPr>
            <a:spLocks noGrp="1"/>
          </p:cNvSpPr>
          <p:nvPr>
            <p:ph type="sldNum" sz="quarter" idx="16"/>
          </p:nvPr>
        </p:nvSpPr>
        <p:spPr/>
        <p:txBody>
          <a:bodyPr/>
          <a:lstStyle/>
          <a:p>
            <a:fld id="{B9F1D033-0F2B-4A91-A3BE-A6E888F59A17}" type="slidenum">
              <a:rPr lang="en-GB" smtClean="0"/>
              <a:pPr/>
              <a:t>‹#›</a:t>
            </a:fld>
            <a:endParaRPr lang="en-GB"/>
          </a:p>
        </p:txBody>
      </p:sp>
    </p:spTree>
    <p:extLst>
      <p:ext uri="{BB962C8B-B14F-4D97-AF65-F5344CB8AC3E}">
        <p14:creationId xmlns:p14="http://schemas.microsoft.com/office/powerpoint/2010/main" val="275596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4D3D8A-026C-4EB4-BDE8-B30EF91FE5E9}" type="datetime1">
              <a:rPr lang="en-GB" smtClean="0"/>
              <a:t>29/06/2020</a:t>
            </a:fld>
            <a:endParaRPr lang="en-GB"/>
          </a:p>
        </p:txBody>
      </p:sp>
      <p:sp>
        <p:nvSpPr>
          <p:cNvPr id="5" name="Footer Placeholder 4"/>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a:t>
            </a:fld>
            <a:endParaRPr lang="en-GB"/>
          </a:p>
        </p:txBody>
      </p:sp>
    </p:spTree>
    <p:extLst>
      <p:ext uri="{BB962C8B-B14F-4D97-AF65-F5344CB8AC3E}">
        <p14:creationId xmlns:p14="http://schemas.microsoft.com/office/powerpoint/2010/main" val="277797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15" name="Content Placeholder 14"/>
          <p:cNvSpPr>
            <a:spLocks noGrp="1"/>
          </p:cNvSpPr>
          <p:nvPr>
            <p:ph sz="quarter" idx="15"/>
          </p:nvPr>
        </p:nvSpPr>
        <p:spPr>
          <a:xfrm>
            <a:off x="368300" y="2196000"/>
            <a:ext cx="4059238"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4716463" y="2196000"/>
            <a:ext cx="405288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7"/>
          </p:nvPr>
        </p:nvSpPr>
        <p:spPr/>
        <p:txBody>
          <a:bodyPr/>
          <a:lstStyle/>
          <a:p>
            <a:fld id="{36A3CF49-4232-4E64-8E81-AB982F991335}" type="datetime1">
              <a:rPr lang="en-GB" smtClean="0"/>
              <a:t>29/06/2020</a:t>
            </a:fld>
            <a:endParaRPr lang="en-GB"/>
          </a:p>
        </p:txBody>
      </p:sp>
      <p:sp>
        <p:nvSpPr>
          <p:cNvPr id="4" name="Footer Placeholder 3"/>
          <p:cNvSpPr>
            <a:spLocks noGrp="1"/>
          </p:cNvSpPr>
          <p:nvPr>
            <p:ph type="ftr" sz="quarter" idx="18"/>
          </p:nvPr>
        </p:nvSpPr>
        <p:spPr/>
        <p:txBody>
          <a:bodyPr/>
          <a:lstStyle/>
          <a:p>
            <a:r>
              <a:rPr lang="en-GB" smtClean="0"/>
              <a:t>Click Insert Header &amp; Footer and Apply to all to modify presentation title</a:t>
            </a:r>
            <a:endParaRPr lang="en-GB"/>
          </a:p>
        </p:txBody>
      </p:sp>
      <p:sp>
        <p:nvSpPr>
          <p:cNvPr id="8" name="Slide Number Placeholder 7"/>
          <p:cNvSpPr>
            <a:spLocks noGrp="1"/>
          </p:cNvSpPr>
          <p:nvPr>
            <p:ph type="sldNum" sz="quarter" idx="19"/>
          </p:nvPr>
        </p:nvSpPr>
        <p:spPr/>
        <p:txBody>
          <a:bodyPr/>
          <a:lstStyle/>
          <a:p>
            <a:fld id="{B9F1D033-0F2B-4A91-A3BE-A6E888F59A17}" type="slidenum">
              <a:rPr lang="en-GB" smtClean="0"/>
              <a:pPr/>
              <a:t>‹#›</a:t>
            </a:fld>
            <a:endParaRPr lang="en-GB"/>
          </a:p>
        </p:txBody>
      </p:sp>
    </p:spTree>
    <p:extLst>
      <p:ext uri="{BB962C8B-B14F-4D97-AF65-F5344CB8AC3E}">
        <p14:creationId xmlns:p14="http://schemas.microsoft.com/office/powerpoint/2010/main" val="51123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5"/>
          <p:cNvSpPr>
            <a:spLocks noGrp="1"/>
          </p:cNvSpPr>
          <p:nvPr>
            <p:ph type="dt" sz="half" idx="10"/>
          </p:nvPr>
        </p:nvSpPr>
        <p:spPr/>
        <p:txBody>
          <a:bodyPr/>
          <a:lstStyle/>
          <a:p>
            <a:fld id="{EAC469CB-E97F-4BA6-9B76-7F736A9338BB}" type="datetime1">
              <a:rPr lang="en-GB" smtClean="0"/>
              <a:t>29/06/2020</a:t>
            </a:fld>
            <a:endParaRPr lang="en-GB"/>
          </a:p>
        </p:txBody>
      </p:sp>
      <p:sp>
        <p:nvSpPr>
          <p:cNvPr id="7" name="Footer Placeholder 6"/>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8" name="Slide Number Placeholder 7"/>
          <p:cNvSpPr>
            <a:spLocks noGrp="1"/>
          </p:cNvSpPr>
          <p:nvPr>
            <p:ph type="sldNum" sz="quarter" idx="12"/>
          </p:nvPr>
        </p:nvSpPr>
        <p:spPr/>
        <p:txBody>
          <a:bodyPr/>
          <a:lstStyle/>
          <a:p>
            <a:fld id="{B9F1D033-0F2B-4A91-A3BE-A6E888F59A17}" type="slidenum">
              <a:rPr lang="en-GB" smtClean="0"/>
              <a:pPr/>
              <a:t>‹#›</a:t>
            </a:fld>
            <a:endParaRPr lang="en-GB"/>
          </a:p>
        </p:txBody>
      </p:sp>
    </p:spTree>
    <p:extLst>
      <p:ext uri="{BB962C8B-B14F-4D97-AF65-F5344CB8AC3E}">
        <p14:creationId xmlns:p14="http://schemas.microsoft.com/office/powerpoint/2010/main" val="1614655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258563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6559200" cy="1692771"/>
          </a:xfrm>
        </p:spPr>
        <p:txBody>
          <a:bodyPr/>
          <a:lstStyle>
            <a:lvl1pPr>
              <a:defRPr>
                <a:solidFill>
                  <a:schemeClr val="tx1"/>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60000" y="360000"/>
            <a:ext cx="8409350"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420725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B82D8C-A7D9-4F5B-B118-66D9D941B75D}" type="datetime1">
              <a:rPr lang="en-GB" smtClean="0"/>
              <a:t>29/06/2020</a:t>
            </a:fld>
            <a:endParaRPr lang="en-GB"/>
          </a:p>
        </p:txBody>
      </p:sp>
      <p:sp>
        <p:nvSpPr>
          <p:cNvPr id="5" name="Footer Placeholder 4"/>
          <p:cNvSpPr>
            <a:spLocks noGrp="1"/>
          </p:cNvSpPr>
          <p:nvPr>
            <p:ph type="ftr" sz="quarter" idx="11"/>
          </p:nvPr>
        </p:nvSpPr>
        <p:spPr/>
        <p:txBody>
          <a:body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35689082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24000"/>
            <a:ext cx="6559200" cy="1584000"/>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360000" y="2196000"/>
            <a:ext cx="65592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6834141" y="6451200"/>
            <a:ext cx="546591" cy="123111"/>
          </a:xfrm>
          <a:prstGeom prst="rect">
            <a:avLst/>
          </a:prstGeom>
        </p:spPr>
        <p:txBody>
          <a:bodyPr vert="horz" wrap="square" lIns="0" tIns="0" rIns="0" bIns="0" rtlCol="0" anchor="ctr">
            <a:spAutoFit/>
          </a:bodyPr>
          <a:lstStyle>
            <a:lvl1pPr algn="r">
              <a:defRPr sz="800">
                <a:solidFill>
                  <a:srgbClr val="808080"/>
                </a:solidFill>
              </a:defRPr>
            </a:lvl1pPr>
          </a:lstStyle>
          <a:p>
            <a:fld id="{97EC16F6-F863-46BA-9C0D-5B3337096DF1}" type="datetime1">
              <a:rPr lang="en-GB" smtClean="0"/>
              <a:t>29/06/2020</a:t>
            </a:fld>
            <a:endParaRPr lang="en-GB"/>
          </a:p>
        </p:txBody>
      </p:sp>
      <p:sp>
        <p:nvSpPr>
          <p:cNvPr id="5" name="Footer Placeholder 4"/>
          <p:cNvSpPr>
            <a:spLocks noGrp="1"/>
          </p:cNvSpPr>
          <p:nvPr>
            <p:ph type="ftr" sz="quarter" idx="3"/>
          </p:nvPr>
        </p:nvSpPr>
        <p:spPr>
          <a:xfrm>
            <a:off x="534072" y="6451200"/>
            <a:ext cx="6244302"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4"/>
          </p:nvPr>
        </p:nvSpPr>
        <p:spPr>
          <a:xfrm>
            <a:off x="8460432" y="6451200"/>
            <a:ext cx="288032"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a:p>
        </p:txBody>
      </p:sp>
      <p:cxnSp>
        <p:nvCxnSpPr>
          <p:cNvPr id="8" name="Straight Connector 7"/>
          <p:cNvCxnSpPr/>
          <p:nvPr/>
        </p:nvCxnSpPr>
        <p:spPr>
          <a:xfrm>
            <a:off x="360000" y="6372000"/>
            <a:ext cx="84024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p:nvSpPr>
        <p:spPr>
          <a:xfrm>
            <a:off x="7402068" y="6451200"/>
            <a:ext cx="1274388" cy="123111"/>
          </a:xfrm>
          <a:prstGeom prst="rect">
            <a:avLst/>
          </a:prstGeom>
          <a:noFill/>
        </p:spPr>
        <p:txBody>
          <a:bodyPr wrap="none" lIns="0" tIns="0" rIns="0" bIns="0" rtlCol="0">
            <a:spAutoFit/>
          </a:bodyPr>
          <a:lstStyle/>
          <a:p>
            <a:r>
              <a:rPr lang="en-GB" sz="800" smtClean="0">
                <a:solidFill>
                  <a:srgbClr val="808080"/>
                </a:solidFill>
              </a:rPr>
              <a:t>• </a:t>
            </a:r>
            <a:r>
              <a:rPr lang="en-GB" sz="800" b="1" smtClean="0">
                <a:solidFill>
                  <a:srgbClr val="808080"/>
                </a:solidFill>
              </a:rPr>
              <a:t>southwark.gov.uk</a:t>
            </a:r>
            <a:r>
              <a:rPr lang="en-GB" sz="800" smtClean="0">
                <a:solidFill>
                  <a:srgbClr val="808080"/>
                </a:solidFill>
              </a:rPr>
              <a:t> • Page</a:t>
            </a:r>
            <a:endParaRPr lang="en-GB" sz="800">
              <a:solidFill>
                <a:srgbClr val="808080"/>
              </a:solidFill>
            </a:endParaRPr>
          </a:p>
        </p:txBody>
      </p:sp>
      <p:sp>
        <p:nvSpPr>
          <p:cNvPr id="10" name="TextBox 9"/>
          <p:cNvSpPr txBox="1">
            <a:spLocks/>
          </p:cNvSpPr>
          <p:nvPr/>
        </p:nvSpPr>
        <p:spPr>
          <a:xfrm>
            <a:off x="6798876" y="6451200"/>
            <a:ext cx="35266" cy="123111"/>
          </a:xfrm>
          <a:prstGeom prst="rect">
            <a:avLst/>
          </a:prstGeom>
          <a:noFill/>
        </p:spPr>
        <p:txBody>
          <a:bodyPr wrap="none" lIns="0" tIns="0" rIns="0" bIns="0" rtlCol="0">
            <a:spAutoFit/>
          </a:bodyPr>
          <a:lstStyle/>
          <a:p>
            <a:r>
              <a:rPr lang="en-GB" sz="800" smtClean="0">
                <a:solidFill>
                  <a:srgbClr val="808080"/>
                </a:solidFill>
              </a:rPr>
              <a:t>•</a:t>
            </a:r>
            <a:endParaRPr lang="en-GB" sz="800">
              <a:solidFill>
                <a:srgbClr val="808080"/>
              </a:solidFill>
            </a:endParaRPr>
          </a:p>
        </p:txBody>
      </p:sp>
    </p:spTree>
    <p:extLst>
      <p:ext uri="{BB962C8B-B14F-4D97-AF65-F5344CB8AC3E}">
        <p14:creationId xmlns:p14="http://schemas.microsoft.com/office/powerpoint/2010/main" val="417807178"/>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2" r:id="rId5"/>
    <p:sldLayoutId id="2147483654" r:id="rId6"/>
  </p:sldLayoutIdLst>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24000"/>
            <a:ext cx="6559200" cy="1692771"/>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360000" y="2196000"/>
            <a:ext cx="65592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6834141" y="6451200"/>
            <a:ext cx="546591" cy="123111"/>
          </a:xfrm>
          <a:prstGeom prst="rect">
            <a:avLst/>
          </a:prstGeom>
        </p:spPr>
        <p:txBody>
          <a:bodyPr vert="horz" wrap="square" lIns="0" tIns="0" rIns="0" bIns="0" rtlCol="0" anchor="ctr">
            <a:spAutoFit/>
          </a:bodyPr>
          <a:lstStyle>
            <a:lvl1pPr algn="r">
              <a:defRPr sz="800">
                <a:solidFill>
                  <a:srgbClr val="808080"/>
                </a:solidFill>
              </a:defRPr>
            </a:lvl1pPr>
          </a:lstStyle>
          <a:p>
            <a:fld id="{02876E6B-E23F-4C96-9C60-A1665FDF8F43}" type="datetime1">
              <a:rPr lang="en-GB" smtClean="0"/>
              <a:t>29/06/2020</a:t>
            </a:fld>
            <a:endParaRPr lang="en-GB"/>
          </a:p>
        </p:txBody>
      </p:sp>
      <p:sp>
        <p:nvSpPr>
          <p:cNvPr id="5" name="Footer Placeholder 4"/>
          <p:cNvSpPr>
            <a:spLocks noGrp="1"/>
          </p:cNvSpPr>
          <p:nvPr>
            <p:ph type="ftr" sz="quarter" idx="3"/>
          </p:nvPr>
        </p:nvSpPr>
        <p:spPr>
          <a:xfrm>
            <a:off x="534072" y="6451200"/>
            <a:ext cx="6244302"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4"/>
          </p:nvPr>
        </p:nvSpPr>
        <p:spPr>
          <a:xfrm>
            <a:off x="8460432" y="6451200"/>
            <a:ext cx="288032"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a:p>
        </p:txBody>
      </p:sp>
      <p:cxnSp>
        <p:nvCxnSpPr>
          <p:cNvPr id="8" name="Straight Connector 7"/>
          <p:cNvCxnSpPr/>
          <p:nvPr/>
        </p:nvCxnSpPr>
        <p:spPr>
          <a:xfrm>
            <a:off x="360000" y="6372000"/>
            <a:ext cx="84024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p:nvSpPr>
        <p:spPr>
          <a:xfrm>
            <a:off x="7402068" y="6451200"/>
            <a:ext cx="1274388" cy="123111"/>
          </a:xfrm>
          <a:prstGeom prst="rect">
            <a:avLst/>
          </a:prstGeom>
          <a:noFill/>
        </p:spPr>
        <p:txBody>
          <a:bodyPr wrap="none" lIns="0" tIns="0" rIns="0" bIns="0" rtlCol="0">
            <a:spAutoFit/>
          </a:bodyPr>
          <a:lstStyle/>
          <a:p>
            <a:r>
              <a:rPr lang="en-GB" sz="800" smtClean="0">
                <a:solidFill>
                  <a:srgbClr val="808080"/>
                </a:solidFill>
              </a:rPr>
              <a:t>• </a:t>
            </a:r>
            <a:r>
              <a:rPr lang="en-GB" sz="800" b="1" smtClean="0">
                <a:solidFill>
                  <a:srgbClr val="808080"/>
                </a:solidFill>
              </a:rPr>
              <a:t>southwark.gov.uk</a:t>
            </a:r>
            <a:r>
              <a:rPr lang="en-GB" sz="800" smtClean="0">
                <a:solidFill>
                  <a:srgbClr val="808080"/>
                </a:solidFill>
              </a:rPr>
              <a:t> • Page</a:t>
            </a:r>
            <a:endParaRPr lang="en-GB" sz="800">
              <a:solidFill>
                <a:srgbClr val="808080"/>
              </a:solidFill>
            </a:endParaRPr>
          </a:p>
        </p:txBody>
      </p:sp>
      <p:sp>
        <p:nvSpPr>
          <p:cNvPr id="10" name="TextBox 9"/>
          <p:cNvSpPr txBox="1">
            <a:spLocks/>
          </p:cNvSpPr>
          <p:nvPr/>
        </p:nvSpPr>
        <p:spPr>
          <a:xfrm>
            <a:off x="6798876" y="6451200"/>
            <a:ext cx="35266" cy="123111"/>
          </a:xfrm>
          <a:prstGeom prst="rect">
            <a:avLst/>
          </a:prstGeom>
          <a:noFill/>
        </p:spPr>
        <p:txBody>
          <a:bodyPr wrap="none" lIns="0" tIns="0" rIns="0" bIns="0" rtlCol="0">
            <a:spAutoFit/>
          </a:bodyPr>
          <a:lstStyle/>
          <a:p>
            <a:r>
              <a:rPr lang="en-GB" sz="800" smtClean="0">
                <a:solidFill>
                  <a:srgbClr val="808080"/>
                </a:solidFill>
              </a:rPr>
              <a:t>•</a:t>
            </a:r>
            <a:endParaRPr lang="en-GB" sz="800">
              <a:solidFill>
                <a:srgbClr val="808080"/>
              </a:solidFill>
            </a:endParaRPr>
          </a:p>
        </p:txBody>
      </p:sp>
    </p:spTree>
    <p:extLst>
      <p:ext uri="{BB962C8B-B14F-4D97-AF65-F5344CB8AC3E}">
        <p14:creationId xmlns:p14="http://schemas.microsoft.com/office/powerpoint/2010/main" val="26370574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Lst>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24000"/>
            <a:ext cx="6559200" cy="1692771"/>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360000" y="2196000"/>
            <a:ext cx="65592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6834141" y="6451200"/>
            <a:ext cx="546591" cy="123111"/>
          </a:xfrm>
          <a:prstGeom prst="rect">
            <a:avLst/>
          </a:prstGeom>
        </p:spPr>
        <p:txBody>
          <a:bodyPr vert="horz" wrap="square" lIns="0" tIns="0" rIns="0" bIns="0" rtlCol="0" anchor="ctr">
            <a:spAutoFit/>
          </a:bodyPr>
          <a:lstStyle>
            <a:lvl1pPr algn="r">
              <a:defRPr sz="800">
                <a:solidFill>
                  <a:srgbClr val="808080"/>
                </a:solidFill>
              </a:defRPr>
            </a:lvl1pPr>
          </a:lstStyle>
          <a:p>
            <a:fld id="{39AE37FE-35CC-4F9F-A016-1544831243ED}" type="datetime1">
              <a:rPr lang="en-GB" smtClean="0"/>
              <a:t>29/06/2020</a:t>
            </a:fld>
            <a:endParaRPr lang="en-GB"/>
          </a:p>
        </p:txBody>
      </p:sp>
      <p:sp>
        <p:nvSpPr>
          <p:cNvPr id="5" name="Footer Placeholder 4"/>
          <p:cNvSpPr>
            <a:spLocks noGrp="1"/>
          </p:cNvSpPr>
          <p:nvPr>
            <p:ph type="ftr" sz="quarter" idx="3"/>
          </p:nvPr>
        </p:nvSpPr>
        <p:spPr>
          <a:xfrm>
            <a:off x="534072" y="6451200"/>
            <a:ext cx="6244302"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4"/>
          </p:nvPr>
        </p:nvSpPr>
        <p:spPr>
          <a:xfrm>
            <a:off x="8460432" y="6451200"/>
            <a:ext cx="288032"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a:p>
        </p:txBody>
      </p:sp>
      <p:cxnSp>
        <p:nvCxnSpPr>
          <p:cNvPr id="8" name="Straight Connector 7"/>
          <p:cNvCxnSpPr/>
          <p:nvPr/>
        </p:nvCxnSpPr>
        <p:spPr>
          <a:xfrm>
            <a:off x="360000" y="6372000"/>
            <a:ext cx="84024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p:nvSpPr>
        <p:spPr>
          <a:xfrm>
            <a:off x="7402068" y="6451200"/>
            <a:ext cx="1274388" cy="123111"/>
          </a:xfrm>
          <a:prstGeom prst="rect">
            <a:avLst/>
          </a:prstGeom>
          <a:noFill/>
        </p:spPr>
        <p:txBody>
          <a:bodyPr wrap="none" lIns="0" tIns="0" rIns="0" bIns="0" rtlCol="0">
            <a:spAutoFit/>
          </a:bodyPr>
          <a:lstStyle/>
          <a:p>
            <a:r>
              <a:rPr lang="en-GB" sz="800" smtClean="0">
                <a:solidFill>
                  <a:srgbClr val="808080"/>
                </a:solidFill>
              </a:rPr>
              <a:t>• </a:t>
            </a:r>
            <a:r>
              <a:rPr lang="en-GB" sz="800" b="1" smtClean="0">
                <a:solidFill>
                  <a:srgbClr val="808080"/>
                </a:solidFill>
              </a:rPr>
              <a:t>southwark.gov.uk</a:t>
            </a:r>
            <a:r>
              <a:rPr lang="en-GB" sz="800" smtClean="0">
                <a:solidFill>
                  <a:srgbClr val="808080"/>
                </a:solidFill>
              </a:rPr>
              <a:t> • Page</a:t>
            </a:r>
            <a:endParaRPr lang="en-GB" sz="800">
              <a:solidFill>
                <a:srgbClr val="808080"/>
              </a:solidFill>
            </a:endParaRPr>
          </a:p>
        </p:txBody>
      </p:sp>
      <p:sp>
        <p:nvSpPr>
          <p:cNvPr id="10" name="TextBox 9"/>
          <p:cNvSpPr txBox="1">
            <a:spLocks/>
          </p:cNvSpPr>
          <p:nvPr/>
        </p:nvSpPr>
        <p:spPr>
          <a:xfrm>
            <a:off x="6798876" y="6451200"/>
            <a:ext cx="35266" cy="123111"/>
          </a:xfrm>
          <a:prstGeom prst="rect">
            <a:avLst/>
          </a:prstGeom>
          <a:noFill/>
        </p:spPr>
        <p:txBody>
          <a:bodyPr wrap="none" lIns="0" tIns="0" rIns="0" bIns="0" rtlCol="0">
            <a:spAutoFit/>
          </a:bodyPr>
          <a:lstStyle/>
          <a:p>
            <a:r>
              <a:rPr lang="en-GB" sz="800" smtClean="0">
                <a:solidFill>
                  <a:srgbClr val="808080"/>
                </a:solidFill>
              </a:rPr>
              <a:t>•</a:t>
            </a:r>
            <a:endParaRPr lang="en-GB" sz="800">
              <a:solidFill>
                <a:srgbClr val="808080"/>
              </a:solidFill>
            </a:endParaRPr>
          </a:p>
        </p:txBody>
      </p:sp>
    </p:spTree>
    <p:extLst>
      <p:ext uri="{BB962C8B-B14F-4D97-AF65-F5344CB8AC3E}">
        <p14:creationId xmlns:p14="http://schemas.microsoft.com/office/powerpoint/2010/main" val="188388693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Lst>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24000"/>
            <a:ext cx="6559200" cy="1692771"/>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360000" y="2196000"/>
            <a:ext cx="65592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6834141" y="6451200"/>
            <a:ext cx="546591" cy="123111"/>
          </a:xfrm>
          <a:prstGeom prst="rect">
            <a:avLst/>
          </a:prstGeom>
        </p:spPr>
        <p:txBody>
          <a:bodyPr vert="horz" wrap="square" lIns="0" tIns="0" rIns="0" bIns="0" rtlCol="0" anchor="ctr">
            <a:spAutoFit/>
          </a:bodyPr>
          <a:lstStyle>
            <a:lvl1pPr algn="r">
              <a:defRPr sz="800">
                <a:solidFill>
                  <a:srgbClr val="808080"/>
                </a:solidFill>
              </a:defRPr>
            </a:lvl1pPr>
          </a:lstStyle>
          <a:p>
            <a:fld id="{1DBA9457-9000-4E1F-A3D9-142A649D07BA}" type="datetime1">
              <a:rPr lang="en-GB" smtClean="0"/>
              <a:t>29/06/2020</a:t>
            </a:fld>
            <a:endParaRPr lang="en-GB"/>
          </a:p>
        </p:txBody>
      </p:sp>
      <p:sp>
        <p:nvSpPr>
          <p:cNvPr id="5" name="Footer Placeholder 4"/>
          <p:cNvSpPr>
            <a:spLocks noGrp="1"/>
          </p:cNvSpPr>
          <p:nvPr>
            <p:ph type="ftr" sz="quarter" idx="3"/>
          </p:nvPr>
        </p:nvSpPr>
        <p:spPr>
          <a:xfrm>
            <a:off x="534072" y="6451200"/>
            <a:ext cx="6244302"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smtClean="0"/>
              <a:t>Click Insert Header &amp; Footer and Apply to all to modify presentation title</a:t>
            </a:r>
            <a:endParaRPr lang="en-GB"/>
          </a:p>
        </p:txBody>
      </p:sp>
      <p:sp>
        <p:nvSpPr>
          <p:cNvPr id="6" name="Slide Number Placeholder 5"/>
          <p:cNvSpPr>
            <a:spLocks noGrp="1"/>
          </p:cNvSpPr>
          <p:nvPr>
            <p:ph type="sldNum" sz="quarter" idx="4"/>
          </p:nvPr>
        </p:nvSpPr>
        <p:spPr>
          <a:xfrm>
            <a:off x="8460432" y="6451200"/>
            <a:ext cx="288032"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a:p>
        </p:txBody>
      </p:sp>
      <p:cxnSp>
        <p:nvCxnSpPr>
          <p:cNvPr id="8" name="Straight Connector 7"/>
          <p:cNvCxnSpPr/>
          <p:nvPr/>
        </p:nvCxnSpPr>
        <p:spPr>
          <a:xfrm>
            <a:off x="360000" y="6372000"/>
            <a:ext cx="84024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p:nvSpPr>
        <p:spPr>
          <a:xfrm>
            <a:off x="7402068" y="6451200"/>
            <a:ext cx="1274388" cy="123111"/>
          </a:xfrm>
          <a:prstGeom prst="rect">
            <a:avLst/>
          </a:prstGeom>
          <a:noFill/>
        </p:spPr>
        <p:txBody>
          <a:bodyPr wrap="none" lIns="0" tIns="0" rIns="0" bIns="0" rtlCol="0">
            <a:spAutoFit/>
          </a:bodyPr>
          <a:lstStyle/>
          <a:p>
            <a:r>
              <a:rPr lang="en-GB" sz="800" smtClean="0">
                <a:solidFill>
                  <a:srgbClr val="808080"/>
                </a:solidFill>
              </a:rPr>
              <a:t>• </a:t>
            </a:r>
            <a:r>
              <a:rPr lang="en-GB" sz="800" b="1" smtClean="0">
                <a:solidFill>
                  <a:srgbClr val="808080"/>
                </a:solidFill>
              </a:rPr>
              <a:t>southwark.gov.uk</a:t>
            </a:r>
            <a:r>
              <a:rPr lang="en-GB" sz="800" smtClean="0">
                <a:solidFill>
                  <a:srgbClr val="808080"/>
                </a:solidFill>
              </a:rPr>
              <a:t> • Page</a:t>
            </a:r>
            <a:endParaRPr lang="en-GB" sz="800">
              <a:solidFill>
                <a:srgbClr val="808080"/>
              </a:solidFill>
            </a:endParaRPr>
          </a:p>
        </p:txBody>
      </p:sp>
      <p:sp>
        <p:nvSpPr>
          <p:cNvPr id="10" name="TextBox 9"/>
          <p:cNvSpPr txBox="1">
            <a:spLocks/>
          </p:cNvSpPr>
          <p:nvPr/>
        </p:nvSpPr>
        <p:spPr>
          <a:xfrm>
            <a:off x="6798876" y="6451200"/>
            <a:ext cx="35266" cy="123111"/>
          </a:xfrm>
          <a:prstGeom prst="rect">
            <a:avLst/>
          </a:prstGeom>
          <a:noFill/>
        </p:spPr>
        <p:txBody>
          <a:bodyPr wrap="none" lIns="0" tIns="0" rIns="0" bIns="0" rtlCol="0">
            <a:spAutoFit/>
          </a:bodyPr>
          <a:lstStyle/>
          <a:p>
            <a:r>
              <a:rPr lang="en-GB" sz="800" smtClean="0">
                <a:solidFill>
                  <a:srgbClr val="808080"/>
                </a:solidFill>
              </a:rPr>
              <a:t>•</a:t>
            </a:r>
            <a:endParaRPr lang="en-GB" sz="800">
              <a:solidFill>
                <a:srgbClr val="808080"/>
              </a:solidFill>
            </a:endParaRPr>
          </a:p>
        </p:txBody>
      </p:sp>
    </p:spTree>
    <p:extLst>
      <p:ext uri="{BB962C8B-B14F-4D97-AF65-F5344CB8AC3E}">
        <p14:creationId xmlns:p14="http://schemas.microsoft.com/office/powerpoint/2010/main" val="29821276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NHDTPhase5consultation@southwark.gov.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mailto:NHDTPhase5Consultation@southwark.gov.uk" TargetMode="External"/><Relationship Id="rId2" Type="http://schemas.openxmlformats.org/officeDocument/2006/relationships/hyperlink" Target="http://www.southwark.gov.uk/woodlandroadestateconsult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5564" y="836712"/>
            <a:ext cx="6559200" cy="3717112"/>
          </a:xfrm>
        </p:spPr>
        <p:txBody>
          <a:bodyPr/>
          <a:lstStyle/>
          <a:p>
            <a:r>
              <a:rPr lang="en-GB" dirty="0" smtClean="0"/>
              <a:t> </a:t>
            </a:r>
            <a:endParaRPr lang="en-GB" dirty="0"/>
          </a:p>
        </p:txBody>
      </p:sp>
      <p:sp>
        <p:nvSpPr>
          <p:cNvPr id="9" name="Title 1"/>
          <p:cNvSpPr txBox="1">
            <a:spLocks/>
          </p:cNvSpPr>
          <p:nvPr/>
        </p:nvSpPr>
        <p:spPr>
          <a:xfrm>
            <a:off x="323528" y="1124744"/>
            <a:ext cx="8363272" cy="3888432"/>
          </a:xfrm>
          <a:prstGeom prst="rect">
            <a:avLst/>
          </a:prstGeom>
        </p:spPr>
        <p:txBody>
          <a:bodyPr vert="horz" lIns="0" tIns="0" rIns="0" bIns="0" rtlCol="0" anchor="t" anchorCtr="0">
            <a:noAutofit/>
          </a:bodyPr>
          <a:lstStyle>
            <a:lvl1pPr algn="l" defTabSz="914400" rtl="0" eaLnBrk="1" latinLnBrk="0" hangingPunct="1">
              <a:lnSpc>
                <a:spcPts val="6600"/>
              </a:lnSpc>
              <a:spcBef>
                <a:spcPct val="0"/>
              </a:spcBef>
              <a:buNone/>
              <a:defRPr sz="6200" kern="1200">
                <a:solidFill>
                  <a:srgbClr val="FFFFFF"/>
                </a:solidFill>
                <a:latin typeface="+mj-lt"/>
                <a:ea typeface="+mj-ea"/>
                <a:cs typeface="+mj-cs"/>
              </a:defRPr>
            </a:lvl1pPr>
          </a:lstStyle>
          <a:p>
            <a:pPr algn="ctr">
              <a:lnSpc>
                <a:spcPct val="100000"/>
              </a:lnSpc>
            </a:pPr>
            <a:r>
              <a:rPr lang="en-US" sz="4800" dirty="0" smtClean="0">
                <a:solidFill>
                  <a:schemeClr val="bg1"/>
                </a:solidFill>
              </a:rPr>
              <a:t>Feedback presentation</a:t>
            </a:r>
            <a:br>
              <a:rPr lang="en-US" sz="4800" dirty="0" smtClean="0">
                <a:solidFill>
                  <a:schemeClr val="bg1"/>
                </a:solidFill>
              </a:rPr>
            </a:br>
            <a:r>
              <a:rPr lang="en-US" sz="4800" dirty="0" smtClean="0">
                <a:solidFill>
                  <a:schemeClr val="bg1"/>
                </a:solidFill>
              </a:rPr>
              <a:t>for the proposed infill development at </a:t>
            </a:r>
            <a:br>
              <a:rPr lang="en-US" sz="4800" dirty="0" smtClean="0">
                <a:solidFill>
                  <a:schemeClr val="bg1"/>
                </a:solidFill>
              </a:rPr>
            </a:br>
            <a:r>
              <a:rPr lang="en-US" sz="4800" u="sng" dirty="0" smtClean="0">
                <a:solidFill>
                  <a:schemeClr val="bg1"/>
                </a:solidFill>
              </a:rPr>
              <a:t>Woodland Road </a:t>
            </a:r>
            <a:endParaRPr lang="en-GB" sz="4800" u="sng" dirty="0">
              <a:solidFill>
                <a:schemeClr val="bg1"/>
              </a:solidFill>
            </a:endParaRPr>
          </a:p>
        </p:txBody>
      </p:sp>
    </p:spTree>
    <p:extLst>
      <p:ext uri="{BB962C8B-B14F-4D97-AF65-F5344CB8AC3E}">
        <p14:creationId xmlns:p14="http://schemas.microsoft.com/office/powerpoint/2010/main" val="70278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4"/>
          <p:cNvSpPr>
            <a:spLocks noGrp="1" noChangeArrowheads="1"/>
          </p:cNvSpPr>
          <p:nvPr>
            <p:ph type="ctrTitle"/>
          </p:nvPr>
        </p:nvSpPr>
        <p:spPr bwMode="auto">
          <a:xfrm>
            <a:off x="487641" y="476672"/>
            <a:ext cx="8100472" cy="1586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3600" dirty="0" smtClean="0">
                <a:latin typeface="+mj-lt"/>
              </a:rPr>
              <a:t>Community Brief</a:t>
            </a:r>
            <a:r>
              <a:rPr lang="en-GB" altLang="en-US" sz="3600" b="1" dirty="0"/>
              <a:t/>
            </a:r>
            <a:br>
              <a:rPr lang="en-GB" altLang="en-US" sz="3600" b="1" dirty="0"/>
            </a:br>
            <a:endParaRPr lang="en-GB" altLang="en-US" sz="3600" dirty="0">
              <a:latin typeface="+mj-lt"/>
              <a:ea typeface="+mj-ea"/>
              <a:cs typeface="+mj-cs"/>
            </a:endParaRPr>
          </a:p>
        </p:txBody>
      </p:sp>
      <p:sp>
        <p:nvSpPr>
          <p:cNvPr id="8" name="Rectangle 3"/>
          <p:cNvSpPr txBox="1">
            <a:spLocks noChangeArrowheads="1"/>
          </p:cNvSpPr>
          <p:nvPr/>
        </p:nvSpPr>
        <p:spPr>
          <a:xfrm>
            <a:off x="487641" y="1268760"/>
            <a:ext cx="8199159" cy="4046191"/>
          </a:xfrm>
          <a:prstGeom prst="rect">
            <a:avLst/>
          </a:prstGeom>
        </p:spPr>
        <p:txBody>
          <a:bodyPr vert="horz" lIns="0" tIns="0" rIns="0" bIns="0" rtlCol="0">
            <a:noAutofit/>
          </a:bodyPr>
          <a:lstStyle>
            <a:lvl1pPr marL="0" indent="0" algn="l" defTabSz="914400" rtl="0" eaLnBrk="1" latinLnBrk="0" hangingPunct="1">
              <a:lnSpc>
                <a:spcPts val="2800"/>
              </a:lnSpc>
              <a:spcBef>
                <a:spcPts val="0"/>
              </a:spcBef>
              <a:spcAft>
                <a:spcPts val="1134"/>
              </a:spcAft>
              <a:buFont typeface="Arial" panose="020B0604020202020204" pitchFamily="34" charset="0"/>
              <a:buNone/>
              <a:defRPr sz="2600" kern="1200">
                <a:solidFill>
                  <a:schemeClr val="tx2"/>
                </a:solidFill>
                <a:latin typeface="+mj-lt"/>
                <a:ea typeface="+mn-ea"/>
                <a:cs typeface="+mn-cs"/>
              </a:defRPr>
            </a:lvl1pPr>
            <a:lvl2pPr marL="4572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00000"/>
              </a:lnSpc>
            </a:pPr>
            <a:r>
              <a:rPr lang="en-GB" sz="1600" b="1" dirty="0" smtClean="0">
                <a:solidFill>
                  <a:srgbClr val="111111"/>
                </a:solidFill>
                <a:latin typeface="+mn-lt"/>
              </a:rPr>
              <a:t>We need your help to develop a Community Brief</a:t>
            </a:r>
          </a:p>
          <a:p>
            <a:pPr>
              <a:lnSpc>
                <a:spcPct val="100000"/>
              </a:lnSpc>
            </a:pPr>
            <a:r>
              <a:rPr lang="en-GB" sz="1600" dirty="0" smtClean="0">
                <a:solidFill>
                  <a:srgbClr val="111111"/>
                </a:solidFill>
                <a:latin typeface="+mn-lt"/>
              </a:rPr>
              <a:t>The </a:t>
            </a:r>
            <a:r>
              <a:rPr lang="en-GB" sz="1600" dirty="0">
                <a:solidFill>
                  <a:srgbClr val="111111"/>
                </a:solidFill>
                <a:latin typeface="+mn-lt"/>
              </a:rPr>
              <a:t>first role of the Project Group will be to help us develop a community brief which will detail what matters most to you about the new homes and improving where you live.  The architects will need to respond to this brief through the design development stages once they are appointed</a:t>
            </a:r>
            <a:r>
              <a:rPr lang="en-GB" sz="1600" dirty="0" smtClean="0">
                <a:solidFill>
                  <a:srgbClr val="111111"/>
                </a:solidFill>
                <a:latin typeface="+mn-lt"/>
              </a:rPr>
              <a:t>.</a:t>
            </a:r>
          </a:p>
          <a:p>
            <a:pPr>
              <a:lnSpc>
                <a:spcPct val="100000"/>
              </a:lnSpc>
            </a:pPr>
            <a:r>
              <a:rPr lang="en-GB" sz="1600" dirty="0">
                <a:solidFill>
                  <a:srgbClr val="111111"/>
                </a:solidFill>
                <a:latin typeface="+mn-lt"/>
              </a:rPr>
              <a:t>We are setting up a New Homes Project Group (NHPG) Woodland Road. The Group will be made up of about nine local people who will work closely with the Council and its consultants to develop the plans for new homes</a:t>
            </a:r>
            <a:r>
              <a:rPr lang="en-GB" sz="1600" dirty="0" smtClean="0">
                <a:solidFill>
                  <a:srgbClr val="111111"/>
                </a:solidFill>
                <a:latin typeface="+mn-lt"/>
              </a:rPr>
              <a:t>.</a:t>
            </a:r>
            <a:endParaRPr lang="en-GB" sz="1600" dirty="0">
              <a:solidFill>
                <a:srgbClr val="111111"/>
              </a:solidFill>
              <a:latin typeface="+mn-lt"/>
            </a:endParaRPr>
          </a:p>
          <a:p>
            <a:pPr>
              <a:lnSpc>
                <a:spcPct val="100000"/>
              </a:lnSpc>
            </a:pPr>
            <a:r>
              <a:rPr lang="en-GB" sz="1600" dirty="0">
                <a:solidFill>
                  <a:srgbClr val="111111"/>
                </a:solidFill>
                <a:latin typeface="+mn-lt"/>
              </a:rPr>
              <a:t>If you would like to be involved in developing the community brief and being a Project Group member please let us </a:t>
            </a:r>
            <a:r>
              <a:rPr lang="en-GB" sz="1600" dirty="0" smtClean="0">
                <a:solidFill>
                  <a:srgbClr val="111111"/>
                </a:solidFill>
                <a:latin typeface="+mn-lt"/>
              </a:rPr>
              <a:t>know by registering your interest. </a:t>
            </a:r>
            <a:endParaRPr lang="en-GB" sz="1600" dirty="0">
              <a:solidFill>
                <a:srgbClr val="111111"/>
              </a:solidFill>
              <a:latin typeface="+mn-lt"/>
            </a:endParaRPr>
          </a:p>
          <a:p>
            <a:pPr algn="ctr">
              <a:lnSpc>
                <a:spcPct val="100000"/>
              </a:lnSpc>
            </a:pPr>
            <a:r>
              <a:rPr lang="en-GB" sz="1600" dirty="0" smtClean="0">
                <a:solidFill>
                  <a:srgbClr val="111111"/>
                </a:solidFill>
                <a:latin typeface="+mn-lt"/>
                <a:hlinkClick r:id="rId2"/>
              </a:rPr>
              <a:t>NHDTPhase5consultation@southwark.gov.uk</a:t>
            </a:r>
            <a:endParaRPr lang="en-GB" sz="1600" dirty="0" smtClean="0">
              <a:solidFill>
                <a:srgbClr val="111111"/>
              </a:solidFill>
              <a:latin typeface="+mn-lt"/>
            </a:endParaRPr>
          </a:p>
          <a:p>
            <a:pPr algn="ctr">
              <a:lnSpc>
                <a:spcPct val="100000"/>
              </a:lnSpc>
            </a:pPr>
            <a:r>
              <a:rPr lang="en-GB" sz="1600" dirty="0" smtClean="0">
                <a:solidFill>
                  <a:srgbClr val="111111"/>
                </a:solidFill>
                <a:latin typeface="+mn-lt"/>
              </a:rPr>
              <a:t>Or telephone Kemi Baugh, Project Officer</a:t>
            </a:r>
            <a:endParaRPr lang="en-GB" sz="1600" dirty="0">
              <a:solidFill>
                <a:srgbClr val="111111"/>
              </a:solidFill>
              <a:latin typeface="+mn-lt"/>
            </a:endParaRPr>
          </a:p>
          <a:p>
            <a:pPr algn="ctr">
              <a:lnSpc>
                <a:spcPct val="100000"/>
              </a:lnSpc>
            </a:pPr>
            <a:r>
              <a:rPr lang="en-GB" sz="1600" dirty="0" smtClean="0">
                <a:solidFill>
                  <a:srgbClr val="111111"/>
                </a:solidFill>
                <a:latin typeface="+mn-lt"/>
              </a:rPr>
              <a:t>07984 </a:t>
            </a:r>
            <a:r>
              <a:rPr lang="en-GB" sz="1600" dirty="0">
                <a:solidFill>
                  <a:srgbClr val="111111"/>
                </a:solidFill>
                <a:latin typeface="+mn-lt"/>
              </a:rPr>
              <a:t>512 47</a:t>
            </a:r>
            <a:r>
              <a:rPr lang="en-GB" sz="1600" dirty="0">
                <a:solidFill>
                  <a:srgbClr val="111111"/>
                </a:solidFill>
              </a:rPr>
              <a:t>6</a:t>
            </a:r>
          </a:p>
          <a:p>
            <a:pPr>
              <a:lnSpc>
                <a:spcPct val="100000"/>
              </a:lnSpc>
            </a:pPr>
            <a:r>
              <a:rPr lang="en-GB" sz="1600" b="1" dirty="0" smtClean="0">
                <a:solidFill>
                  <a:srgbClr val="111111"/>
                </a:solidFill>
              </a:rPr>
              <a:t>  </a:t>
            </a:r>
            <a:endParaRPr lang="en-GB" sz="1600" b="1" dirty="0">
              <a:solidFill>
                <a:srgbClr val="111111"/>
              </a:solidFill>
            </a:endParaRPr>
          </a:p>
          <a:p>
            <a:pPr>
              <a:lnSpc>
                <a:spcPct val="100000"/>
              </a:lnSpc>
            </a:pPr>
            <a:endParaRPr lang="en-GB" sz="1600" b="1" dirty="0">
              <a:solidFill>
                <a:srgbClr val="111111"/>
              </a:solidFill>
            </a:endParaRPr>
          </a:p>
        </p:txBody>
      </p:sp>
    </p:spTree>
    <p:extLst>
      <p:ext uri="{BB962C8B-B14F-4D97-AF65-F5344CB8AC3E}">
        <p14:creationId xmlns:p14="http://schemas.microsoft.com/office/powerpoint/2010/main" val="3560852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1"/>
            <a:ext cx="8316456" cy="1232792"/>
          </a:xfrm>
        </p:spPr>
        <p:txBody>
          <a:bodyPr/>
          <a:lstStyle/>
          <a:p>
            <a:pPr algn="ctr"/>
            <a:r>
              <a:rPr lang="en-GB" sz="3600" dirty="0" smtClean="0">
                <a:solidFill>
                  <a:schemeClr val="accent2"/>
                </a:solidFill>
              </a:rPr>
              <a:t>What a Project Group involves</a:t>
            </a:r>
            <a:endParaRPr lang="en-GB" sz="3600" dirty="0">
              <a:solidFill>
                <a:schemeClr val="accent2"/>
              </a:solidFill>
            </a:endParaRPr>
          </a:p>
        </p:txBody>
      </p:sp>
      <p:sp>
        <p:nvSpPr>
          <p:cNvPr id="4" name="Content Placeholder 3"/>
          <p:cNvSpPr>
            <a:spLocks noGrp="1"/>
          </p:cNvSpPr>
          <p:nvPr>
            <p:ph idx="1"/>
          </p:nvPr>
        </p:nvSpPr>
        <p:spPr>
          <a:xfrm>
            <a:off x="251520" y="1556792"/>
            <a:ext cx="8172440" cy="4635208"/>
          </a:xfrm>
        </p:spPr>
        <p:txBody>
          <a:bodyPr/>
          <a:lstStyle/>
          <a:p>
            <a:pPr indent="0">
              <a:lnSpc>
                <a:spcPct val="100000"/>
              </a:lnSpc>
              <a:buNone/>
            </a:pPr>
            <a:r>
              <a:rPr lang="en-GB" sz="1600" b="1" dirty="0" smtClean="0">
                <a:solidFill>
                  <a:srgbClr val="111111"/>
                </a:solidFill>
              </a:rPr>
              <a:t>What being </a:t>
            </a:r>
            <a:r>
              <a:rPr lang="en-GB" sz="1600" b="1" dirty="0">
                <a:solidFill>
                  <a:srgbClr val="111111"/>
                </a:solidFill>
              </a:rPr>
              <a:t>part of the New Homes Project </a:t>
            </a:r>
            <a:r>
              <a:rPr lang="en-GB" sz="1600" b="1" dirty="0" smtClean="0">
                <a:solidFill>
                  <a:srgbClr val="111111"/>
                </a:solidFill>
              </a:rPr>
              <a:t>Group involves:</a:t>
            </a:r>
            <a:endParaRPr lang="en-GB" sz="1600" b="1" dirty="0">
              <a:solidFill>
                <a:srgbClr val="111111"/>
              </a:solidFill>
            </a:endParaRPr>
          </a:p>
          <a:p>
            <a:pPr indent="0">
              <a:lnSpc>
                <a:spcPct val="100000"/>
              </a:lnSpc>
              <a:buNone/>
            </a:pPr>
            <a:r>
              <a:rPr lang="en-GB" sz="1600" dirty="0">
                <a:solidFill>
                  <a:srgbClr val="111111"/>
                </a:solidFill>
              </a:rPr>
              <a:t>By being involved you will:</a:t>
            </a:r>
          </a:p>
          <a:p>
            <a:pPr marL="285750" indent="-285750">
              <a:lnSpc>
                <a:spcPct val="100000"/>
              </a:lnSpc>
            </a:pPr>
            <a:r>
              <a:rPr lang="en-GB" sz="1600" dirty="0" smtClean="0">
                <a:solidFill>
                  <a:srgbClr val="111111"/>
                </a:solidFill>
              </a:rPr>
              <a:t>Have </a:t>
            </a:r>
            <a:r>
              <a:rPr lang="en-GB" sz="1600" dirty="0">
                <a:solidFill>
                  <a:srgbClr val="111111"/>
                </a:solidFill>
              </a:rPr>
              <a:t>a genuine say in how the scheme will develop</a:t>
            </a:r>
          </a:p>
          <a:p>
            <a:pPr marL="285750" indent="-285750">
              <a:lnSpc>
                <a:spcPct val="100000"/>
              </a:lnSpc>
            </a:pPr>
            <a:r>
              <a:rPr lang="en-GB" sz="1600" dirty="0" smtClean="0">
                <a:solidFill>
                  <a:srgbClr val="111111"/>
                </a:solidFill>
              </a:rPr>
              <a:t>Influence </a:t>
            </a:r>
            <a:r>
              <a:rPr lang="en-GB" sz="1600" dirty="0">
                <a:solidFill>
                  <a:srgbClr val="111111"/>
                </a:solidFill>
              </a:rPr>
              <a:t>how the scheme fits in with the existing estate</a:t>
            </a:r>
          </a:p>
          <a:p>
            <a:pPr marL="285750" indent="-285750">
              <a:lnSpc>
                <a:spcPct val="100000"/>
              </a:lnSpc>
            </a:pPr>
            <a:r>
              <a:rPr lang="en-GB" sz="1600" dirty="0" smtClean="0">
                <a:solidFill>
                  <a:srgbClr val="111111"/>
                </a:solidFill>
              </a:rPr>
              <a:t>Get </a:t>
            </a:r>
            <a:r>
              <a:rPr lang="en-GB" sz="1600" dirty="0">
                <a:solidFill>
                  <a:srgbClr val="111111"/>
                </a:solidFill>
              </a:rPr>
              <a:t>involved in your local community and meet new people</a:t>
            </a:r>
          </a:p>
          <a:p>
            <a:pPr marL="285750" indent="-285750">
              <a:lnSpc>
                <a:spcPct val="100000"/>
              </a:lnSpc>
            </a:pPr>
            <a:r>
              <a:rPr lang="en-GB" sz="1600" dirty="0" smtClean="0">
                <a:solidFill>
                  <a:srgbClr val="111111"/>
                </a:solidFill>
              </a:rPr>
              <a:t>Learn </a:t>
            </a:r>
            <a:r>
              <a:rPr lang="en-GB" sz="1600" dirty="0">
                <a:solidFill>
                  <a:srgbClr val="111111"/>
                </a:solidFill>
              </a:rPr>
              <a:t>about architecture, design and the planning policy process</a:t>
            </a:r>
          </a:p>
          <a:p>
            <a:pPr indent="0">
              <a:lnSpc>
                <a:spcPct val="100000"/>
              </a:lnSpc>
              <a:buNone/>
            </a:pPr>
            <a:endParaRPr lang="en-GB" sz="1600" dirty="0">
              <a:solidFill>
                <a:srgbClr val="111111"/>
              </a:solidFill>
            </a:endParaRPr>
          </a:p>
          <a:p>
            <a:pPr indent="0">
              <a:lnSpc>
                <a:spcPct val="100000"/>
              </a:lnSpc>
              <a:buNone/>
            </a:pPr>
            <a:r>
              <a:rPr lang="en-GB" sz="1600" b="1" dirty="0" smtClean="0">
                <a:solidFill>
                  <a:srgbClr val="111111"/>
                </a:solidFill>
              </a:rPr>
              <a:t>How the </a:t>
            </a:r>
            <a:r>
              <a:rPr lang="en-GB" sz="1600" b="1" dirty="0">
                <a:solidFill>
                  <a:srgbClr val="111111"/>
                </a:solidFill>
              </a:rPr>
              <a:t>meetings </a:t>
            </a:r>
            <a:r>
              <a:rPr lang="en-GB" sz="1600" b="1" dirty="0" smtClean="0">
                <a:solidFill>
                  <a:srgbClr val="111111"/>
                </a:solidFill>
              </a:rPr>
              <a:t>will take place:</a:t>
            </a:r>
            <a:endParaRPr lang="en-GB" sz="1600" dirty="0"/>
          </a:p>
          <a:p>
            <a:pPr marL="285750" indent="-285750">
              <a:lnSpc>
                <a:spcPct val="100000"/>
              </a:lnSpc>
            </a:pPr>
            <a:r>
              <a:rPr lang="en-GB" sz="1600" dirty="0">
                <a:solidFill>
                  <a:srgbClr val="111111"/>
                </a:solidFill>
              </a:rPr>
              <a:t>For the foreseeable future we are adapting the way we consult to remove unnecessary social contact. We will agree with you the best way to hold the meetings.</a:t>
            </a:r>
          </a:p>
          <a:p>
            <a:endParaRPr lang="en-GB" sz="1600" dirty="0"/>
          </a:p>
        </p:txBody>
      </p:sp>
    </p:spTree>
    <p:extLst>
      <p:ext uri="{BB962C8B-B14F-4D97-AF65-F5344CB8AC3E}">
        <p14:creationId xmlns:p14="http://schemas.microsoft.com/office/powerpoint/2010/main" val="1929965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4"/>
          <p:cNvSpPr>
            <a:spLocks noGrp="1" noChangeArrowheads="1"/>
          </p:cNvSpPr>
          <p:nvPr>
            <p:ph type="ctrTitle"/>
          </p:nvPr>
        </p:nvSpPr>
        <p:spPr bwMode="auto">
          <a:xfrm>
            <a:off x="484573" y="332656"/>
            <a:ext cx="8100472"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3600" dirty="0"/>
              <a:t>How we will consult with you</a:t>
            </a:r>
            <a:r>
              <a:rPr lang="en-GB" altLang="en-US" sz="3600" b="1" dirty="0"/>
              <a:t/>
            </a:r>
            <a:br>
              <a:rPr lang="en-GB" altLang="en-US" sz="3600" b="1" dirty="0"/>
            </a:br>
            <a:endParaRPr lang="en-GB" altLang="en-US" sz="3600" dirty="0">
              <a:latin typeface="+mj-lt"/>
              <a:ea typeface="+mj-ea"/>
              <a:cs typeface="+mj-cs"/>
            </a:endParaRPr>
          </a:p>
        </p:txBody>
      </p:sp>
      <p:sp>
        <p:nvSpPr>
          <p:cNvPr id="8" name="Rectangle 3"/>
          <p:cNvSpPr txBox="1">
            <a:spLocks noChangeArrowheads="1"/>
          </p:cNvSpPr>
          <p:nvPr/>
        </p:nvSpPr>
        <p:spPr>
          <a:xfrm>
            <a:off x="487641" y="1124744"/>
            <a:ext cx="8199159" cy="4046191"/>
          </a:xfrm>
          <a:prstGeom prst="rect">
            <a:avLst/>
          </a:prstGeom>
        </p:spPr>
        <p:txBody>
          <a:bodyPr vert="horz" lIns="0" tIns="0" rIns="0" bIns="0" rtlCol="0">
            <a:noAutofit/>
          </a:bodyPr>
          <a:lstStyle>
            <a:lvl1pPr marL="0" indent="0" algn="l" defTabSz="914400" rtl="0" eaLnBrk="1" latinLnBrk="0" hangingPunct="1">
              <a:lnSpc>
                <a:spcPts val="2800"/>
              </a:lnSpc>
              <a:spcBef>
                <a:spcPts val="0"/>
              </a:spcBef>
              <a:spcAft>
                <a:spcPts val="1134"/>
              </a:spcAft>
              <a:buFont typeface="Arial" panose="020B0604020202020204" pitchFamily="34" charset="0"/>
              <a:buNone/>
              <a:defRPr sz="2600" kern="1200">
                <a:solidFill>
                  <a:schemeClr val="tx2"/>
                </a:solidFill>
                <a:latin typeface="+mj-lt"/>
                <a:ea typeface="+mn-ea"/>
                <a:cs typeface="+mn-cs"/>
              </a:defRPr>
            </a:lvl1pPr>
            <a:lvl2pPr marL="4572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00000"/>
              </a:lnSpc>
            </a:pPr>
            <a:r>
              <a:rPr lang="en-US" sz="1600" b="1" dirty="0">
                <a:solidFill>
                  <a:srgbClr val="111111"/>
                </a:solidFill>
              </a:rPr>
              <a:t>Consultation</a:t>
            </a:r>
          </a:p>
          <a:p>
            <a:pPr>
              <a:lnSpc>
                <a:spcPct val="100000"/>
              </a:lnSpc>
            </a:pPr>
            <a:r>
              <a:rPr lang="en-GB" sz="1600" dirty="0">
                <a:solidFill>
                  <a:srgbClr val="111111"/>
                </a:solidFill>
              </a:rPr>
              <a:t>We remain committed to ensuring we consult with you throughout the design and development  stages of the new council homes. We want to make sure of you are involved in the most important decisions as we progress.</a:t>
            </a:r>
          </a:p>
          <a:p>
            <a:pPr>
              <a:lnSpc>
                <a:spcPct val="100000"/>
              </a:lnSpc>
            </a:pPr>
            <a:r>
              <a:rPr lang="en-GB" sz="1600" dirty="0">
                <a:solidFill>
                  <a:srgbClr val="111111"/>
                </a:solidFill>
              </a:rPr>
              <a:t>For the time being as a result of the current Covid-19 situation, we are following the social distancing directive from Central Government and plan to carry out our consultation online and via our consultation hub at:</a:t>
            </a:r>
          </a:p>
          <a:p>
            <a:pPr algn="ctr">
              <a:lnSpc>
                <a:spcPct val="100000"/>
              </a:lnSpc>
            </a:pPr>
            <a:r>
              <a:rPr lang="en-GB" sz="1600" dirty="0">
                <a:solidFill>
                  <a:srgbClr val="111111"/>
                </a:solidFill>
              </a:rPr>
              <a:t> </a:t>
            </a:r>
            <a:r>
              <a:rPr lang="en-GB" sz="1600" dirty="0">
                <a:solidFill>
                  <a:srgbClr val="111111"/>
                </a:solidFill>
                <a:hlinkClick r:id="rId2"/>
              </a:rPr>
              <a:t>www.southwark.gov.uk/woodlandroadestateconsultation</a:t>
            </a:r>
            <a:r>
              <a:rPr lang="en-GB" sz="1600" dirty="0">
                <a:solidFill>
                  <a:srgbClr val="111111"/>
                </a:solidFill>
              </a:rPr>
              <a:t> </a:t>
            </a:r>
          </a:p>
          <a:p>
            <a:pPr>
              <a:lnSpc>
                <a:spcPct val="100000"/>
              </a:lnSpc>
            </a:pPr>
            <a:r>
              <a:rPr lang="en-US" sz="1600" dirty="0">
                <a:solidFill>
                  <a:srgbClr val="111111"/>
                </a:solidFill>
              </a:rPr>
              <a:t>From now on, we will keep the hub permanently open and all our newsletters, general notification and updates on this project will now be posted on the hub.</a:t>
            </a:r>
          </a:p>
          <a:p>
            <a:pPr>
              <a:lnSpc>
                <a:spcPct val="100000"/>
              </a:lnSpc>
            </a:pPr>
            <a:r>
              <a:rPr lang="en-US" sz="1600" b="1" dirty="0">
                <a:solidFill>
                  <a:srgbClr val="111111"/>
                </a:solidFill>
              </a:rPr>
              <a:t>Keeping in contact with us</a:t>
            </a:r>
            <a:endParaRPr lang="en-GB" sz="1600" b="1" dirty="0">
              <a:solidFill>
                <a:srgbClr val="111111"/>
              </a:solidFill>
            </a:endParaRPr>
          </a:p>
          <a:p>
            <a:pPr algn="ctr">
              <a:lnSpc>
                <a:spcPct val="100000"/>
              </a:lnSpc>
            </a:pPr>
            <a:r>
              <a:rPr lang="en-GB" sz="1600" dirty="0">
                <a:solidFill>
                  <a:srgbClr val="111111"/>
                </a:solidFill>
              </a:rPr>
              <a:t>A dedicated New Homes consultation mailbox has been created for you to contact us if you have any queries; please use this email address </a:t>
            </a:r>
            <a:r>
              <a:rPr lang="en-GB" sz="1600" dirty="0">
                <a:solidFill>
                  <a:srgbClr val="111111"/>
                </a:solidFill>
                <a:hlinkClick r:id="rId3"/>
              </a:rPr>
              <a:t>NHDTPhase5Consultation@southwark.gov.uk</a:t>
            </a:r>
            <a:r>
              <a:rPr lang="en-GB" sz="1600" dirty="0">
                <a:solidFill>
                  <a:srgbClr val="111111"/>
                </a:solidFill>
              </a:rPr>
              <a:t> </a:t>
            </a:r>
          </a:p>
          <a:p>
            <a:pPr>
              <a:lnSpc>
                <a:spcPct val="100000"/>
              </a:lnSpc>
            </a:pPr>
            <a:r>
              <a:rPr lang="en-GB" sz="1600" b="1" dirty="0" smtClean="0">
                <a:solidFill>
                  <a:srgbClr val="111111"/>
                </a:solidFill>
              </a:rPr>
              <a:t>  </a:t>
            </a:r>
            <a:endParaRPr lang="en-GB" sz="1600" b="1" dirty="0">
              <a:solidFill>
                <a:srgbClr val="111111"/>
              </a:solidFill>
            </a:endParaRPr>
          </a:p>
          <a:p>
            <a:pPr>
              <a:lnSpc>
                <a:spcPct val="100000"/>
              </a:lnSpc>
            </a:pPr>
            <a:endParaRPr lang="en-GB" sz="1600" b="1" dirty="0">
              <a:solidFill>
                <a:srgbClr val="111111"/>
              </a:solidFill>
            </a:endParaRPr>
          </a:p>
        </p:txBody>
      </p:sp>
    </p:spTree>
    <p:extLst>
      <p:ext uri="{BB962C8B-B14F-4D97-AF65-F5344CB8AC3E}">
        <p14:creationId xmlns:p14="http://schemas.microsoft.com/office/powerpoint/2010/main" val="3380326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ctrTitle"/>
          </p:nvPr>
        </p:nvSpPr>
        <p:spPr>
          <a:xfrm>
            <a:off x="827584" y="620688"/>
            <a:ext cx="6559200" cy="739883"/>
          </a:xfrm>
          <a:prstGeom prst="rect">
            <a:avLst/>
          </a:prstGeom>
          <a:noFill/>
        </p:spPr>
        <p:txBody>
          <a:bodyPr wrap="square" rtlCol="0">
            <a:spAutoFit/>
          </a:bodyPr>
          <a:lstStyle/>
          <a:p>
            <a:pPr algn="ctr"/>
            <a:r>
              <a:rPr lang="en-GB" sz="3600" dirty="0" smtClean="0">
                <a:latin typeface="+mj-lt"/>
              </a:rPr>
              <a:t>Indicative next steps</a:t>
            </a:r>
          </a:p>
        </p:txBody>
      </p:sp>
      <p:graphicFrame>
        <p:nvGraphicFramePr>
          <p:cNvPr id="8" name="Content Placeholder 4"/>
          <p:cNvGraphicFramePr>
            <a:graphicFrameLocks/>
          </p:cNvGraphicFramePr>
          <p:nvPr>
            <p:extLst>
              <p:ext uri="{D42A27DB-BD31-4B8C-83A1-F6EECF244321}">
                <p14:modId xmlns:p14="http://schemas.microsoft.com/office/powerpoint/2010/main" val="3545896305"/>
              </p:ext>
            </p:extLst>
          </p:nvPr>
        </p:nvGraphicFramePr>
        <p:xfrm>
          <a:off x="899592" y="1844824"/>
          <a:ext cx="7278890" cy="2987040"/>
        </p:xfrm>
        <a:graphic>
          <a:graphicData uri="http://schemas.openxmlformats.org/drawingml/2006/table">
            <a:tbl>
              <a:tblPr firstRow="1" bandRow="1">
                <a:tableStyleId>{5C22544A-7EE6-4342-B048-85BDC9FD1C3A}</a:tableStyleId>
              </a:tblPr>
              <a:tblGrid>
                <a:gridCol w="2092537"/>
                <a:gridCol w="5186353"/>
              </a:tblGrid>
              <a:tr h="96396">
                <a:tc>
                  <a:txBody>
                    <a:bodyPr/>
                    <a:lstStyle/>
                    <a:p>
                      <a:r>
                        <a:rPr lang="en-GB" sz="1600" b="0" dirty="0" smtClean="0">
                          <a:solidFill>
                            <a:srgbClr val="111111"/>
                          </a:solidFill>
                        </a:rPr>
                        <a:t>Summer 2020</a:t>
                      </a:r>
                      <a:endParaRPr lang="en-GB" sz="1600" b="0" dirty="0">
                        <a:solidFill>
                          <a:srgbClr val="111111"/>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smtClean="0">
                          <a:solidFill>
                            <a:srgbClr val="000000"/>
                          </a:solidFill>
                        </a:rPr>
                        <a:t>Resident Project Group set up</a:t>
                      </a:r>
                      <a:endParaRPr lang="en-GB" sz="1600" b="0" dirty="0">
                        <a:solidFill>
                          <a:srgbClr val="000000"/>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1460">
                <a:tc>
                  <a:txBody>
                    <a:bodyPr/>
                    <a:lstStyle/>
                    <a:p>
                      <a:r>
                        <a:rPr lang="en-GB" sz="1600" b="0" baseline="0" dirty="0" smtClean="0">
                          <a:solidFill>
                            <a:srgbClr val="111111"/>
                          </a:solidFill>
                        </a:rPr>
                        <a:t>Winter  </a:t>
                      </a:r>
                      <a:r>
                        <a:rPr lang="en-GB" sz="1600" b="0" dirty="0" smtClean="0">
                          <a:solidFill>
                            <a:srgbClr val="111111"/>
                          </a:solidFill>
                        </a:rPr>
                        <a:t>2020</a:t>
                      </a:r>
                      <a:endParaRPr lang="en-GB" sz="1600" b="0" dirty="0">
                        <a:solidFill>
                          <a:srgbClr val="111111"/>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smtClean="0">
                          <a:solidFill>
                            <a:srgbClr val="000000"/>
                          </a:solidFill>
                        </a:rPr>
                        <a:t>Appointment</a:t>
                      </a:r>
                      <a:r>
                        <a:rPr lang="en-GB" sz="1600" b="0" baseline="0" dirty="0" smtClean="0">
                          <a:solidFill>
                            <a:srgbClr val="000000"/>
                          </a:solidFill>
                        </a:rPr>
                        <a:t> of  design consultants  </a:t>
                      </a:r>
                      <a:endParaRPr lang="en-GB" sz="1600" b="0" dirty="0">
                        <a:solidFill>
                          <a:srgbClr val="000000"/>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4340">
                <a:tc>
                  <a:txBody>
                    <a:bodyPr/>
                    <a:lstStyle/>
                    <a:p>
                      <a:r>
                        <a:rPr lang="en-GB" sz="1600" b="0" baseline="0" dirty="0" smtClean="0">
                          <a:solidFill>
                            <a:srgbClr val="111111"/>
                          </a:solidFill>
                        </a:rPr>
                        <a:t>Winter 2020</a:t>
                      </a:r>
                      <a:endParaRPr lang="en-GB" sz="1600" b="0" dirty="0">
                        <a:solidFill>
                          <a:srgbClr val="111111"/>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smtClean="0">
                          <a:solidFill>
                            <a:srgbClr val="000000"/>
                          </a:solidFill>
                        </a:rPr>
                        <a:t>We’ll work with residents on the design of the development</a:t>
                      </a:r>
                      <a:r>
                        <a:rPr lang="en-GB" sz="1600" b="0" baseline="0" dirty="0" smtClean="0">
                          <a:solidFill>
                            <a:srgbClr val="000000"/>
                          </a:solidFill>
                        </a:rPr>
                        <a:t>  </a:t>
                      </a:r>
                      <a:endParaRPr lang="en-GB" sz="1600" b="0" dirty="0">
                        <a:solidFill>
                          <a:srgbClr val="000000"/>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1460">
                <a:tc>
                  <a:txBody>
                    <a:bodyPr/>
                    <a:lstStyle/>
                    <a:p>
                      <a:r>
                        <a:rPr lang="en-GB" sz="1600" b="0" dirty="0" smtClean="0">
                          <a:solidFill>
                            <a:srgbClr val="111111"/>
                          </a:solidFill>
                        </a:rPr>
                        <a:t>Spring 2021</a:t>
                      </a:r>
                      <a:endParaRPr lang="en-GB" sz="1600" b="0" dirty="0">
                        <a:solidFill>
                          <a:srgbClr val="111111"/>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smtClean="0">
                          <a:solidFill>
                            <a:srgbClr val="000000"/>
                          </a:solidFill>
                          <a:effectLst/>
                          <a:latin typeface="+mn-lt"/>
                          <a:ea typeface="+mn-ea"/>
                          <a:cs typeface="+mn-cs"/>
                        </a:rPr>
                        <a:t>Planning submission</a:t>
                      </a: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1689">
                <a:tc>
                  <a:txBody>
                    <a:bodyPr/>
                    <a:lstStyle/>
                    <a:p>
                      <a:r>
                        <a:rPr lang="en-GB" sz="1600" b="0" dirty="0" smtClean="0">
                          <a:solidFill>
                            <a:srgbClr val="111111"/>
                          </a:solidFill>
                        </a:rPr>
                        <a:t>Summer 2021</a:t>
                      </a:r>
                      <a:endParaRPr lang="en-GB" sz="1600" b="0" dirty="0">
                        <a:solidFill>
                          <a:srgbClr val="111111"/>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solidFill>
                            <a:srgbClr val="000000"/>
                          </a:solidFill>
                        </a:rPr>
                        <a:t>Planning approval</a:t>
                      </a: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1460">
                <a:tc>
                  <a:txBody>
                    <a:bodyPr/>
                    <a:lstStyle/>
                    <a:p>
                      <a:r>
                        <a:rPr lang="en-GB" sz="1600" b="0" dirty="0" smtClean="0">
                          <a:solidFill>
                            <a:srgbClr val="111111"/>
                          </a:solidFill>
                        </a:rPr>
                        <a:t>Spring</a:t>
                      </a:r>
                      <a:r>
                        <a:rPr lang="en-GB" sz="1600" b="0" baseline="0" dirty="0" smtClean="0">
                          <a:solidFill>
                            <a:srgbClr val="111111"/>
                          </a:solidFill>
                        </a:rPr>
                        <a:t> </a:t>
                      </a:r>
                      <a:r>
                        <a:rPr lang="en-GB" sz="1600" b="0" dirty="0" smtClean="0">
                          <a:solidFill>
                            <a:srgbClr val="111111"/>
                          </a:solidFill>
                        </a:rPr>
                        <a:t>2022</a:t>
                      </a:r>
                      <a:endParaRPr lang="en-GB" sz="1600" b="0" dirty="0">
                        <a:solidFill>
                          <a:srgbClr val="111111"/>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solidFill>
                            <a:srgbClr val="000000"/>
                          </a:solidFill>
                        </a:rPr>
                        <a:t>Appointment of contractor</a:t>
                      </a: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1199">
                <a:tc>
                  <a:txBody>
                    <a:bodyPr/>
                    <a:lstStyle/>
                    <a:p>
                      <a:r>
                        <a:rPr lang="en-GB" sz="1600" b="0" dirty="0" smtClean="0">
                          <a:solidFill>
                            <a:srgbClr val="111111"/>
                          </a:solidFill>
                        </a:rPr>
                        <a:t>Spring</a:t>
                      </a:r>
                      <a:r>
                        <a:rPr lang="en-GB" sz="1600" b="0" baseline="0" dirty="0" smtClean="0">
                          <a:solidFill>
                            <a:srgbClr val="111111"/>
                          </a:solidFill>
                        </a:rPr>
                        <a:t> </a:t>
                      </a:r>
                      <a:r>
                        <a:rPr lang="en-GB" sz="1600" b="0" dirty="0" smtClean="0">
                          <a:solidFill>
                            <a:srgbClr val="111111"/>
                          </a:solidFill>
                        </a:rPr>
                        <a:t>2022</a:t>
                      </a:r>
                      <a:endParaRPr lang="en-GB" sz="1600" b="0" dirty="0">
                        <a:solidFill>
                          <a:srgbClr val="111111"/>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solidFill>
                            <a:srgbClr val="000000"/>
                          </a:solidFill>
                        </a:rPr>
                        <a:t>‘Meet the contractor’ event for residents</a:t>
                      </a: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4760">
                <a:tc>
                  <a:txBody>
                    <a:bodyPr/>
                    <a:lstStyle/>
                    <a:p>
                      <a:r>
                        <a:rPr lang="en-GB" sz="1600" b="0" dirty="0" smtClean="0">
                          <a:solidFill>
                            <a:srgbClr val="111111"/>
                          </a:solidFill>
                        </a:rPr>
                        <a:t>Winter 2023</a:t>
                      </a:r>
                      <a:endParaRPr lang="en-GB" sz="1600" b="0" dirty="0">
                        <a:solidFill>
                          <a:srgbClr val="111111"/>
                        </a:solidFill>
                      </a:endParaRP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solidFill>
                            <a:srgbClr val="000000"/>
                          </a:solidFill>
                        </a:rPr>
                        <a:t>Building completed. Residents move into their new homes</a:t>
                      </a:r>
                    </a:p>
                  </a:txBody>
                  <a:tcPr marL="121920" marR="12192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535590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sz="3600" dirty="0" smtClean="0"/>
              <a:t>Contents</a:t>
            </a:r>
            <a:endParaRPr lang="en-GB" sz="3600" dirty="0"/>
          </a:p>
        </p:txBody>
      </p:sp>
      <p:sp>
        <p:nvSpPr>
          <p:cNvPr id="10" name="Subtitle 9"/>
          <p:cNvSpPr>
            <a:spLocks noGrp="1"/>
          </p:cNvSpPr>
          <p:nvPr>
            <p:ph type="subTitle" idx="1"/>
          </p:nvPr>
        </p:nvSpPr>
        <p:spPr>
          <a:xfrm>
            <a:off x="755576" y="1556792"/>
            <a:ext cx="6559200" cy="3744416"/>
          </a:xfrm>
        </p:spPr>
        <p:txBody>
          <a:bodyPr/>
          <a:lstStyle/>
          <a:p>
            <a:pPr lvl="0"/>
            <a:r>
              <a:rPr lang="en-GB" sz="1600" dirty="0">
                <a:solidFill>
                  <a:prstClr val="black"/>
                </a:solidFill>
                <a:latin typeface="Calibri" panose="020F0502020204030204" pitchFamily="34" charset="0"/>
              </a:rPr>
              <a:t>Slide 3 	        </a:t>
            </a:r>
            <a:r>
              <a:rPr lang="en-GB" sz="1600" dirty="0" smtClean="0">
                <a:solidFill>
                  <a:prstClr val="black"/>
                </a:solidFill>
                <a:latin typeface="Calibri" panose="020F0502020204030204" pitchFamily="34" charset="0"/>
              </a:rPr>
              <a:t>  Introduction </a:t>
            </a:r>
            <a:endParaRPr lang="en-GB" sz="1600" dirty="0">
              <a:solidFill>
                <a:prstClr val="black"/>
              </a:solidFill>
              <a:latin typeface="Calibri" panose="020F0502020204030204" pitchFamily="34" charset="0"/>
            </a:endParaRPr>
          </a:p>
          <a:p>
            <a:pPr lvl="0"/>
            <a:r>
              <a:rPr lang="en-GB" sz="1600" dirty="0">
                <a:solidFill>
                  <a:prstClr val="black"/>
                </a:solidFill>
                <a:latin typeface="Calibri" panose="020F0502020204030204" pitchFamily="34" charset="0"/>
              </a:rPr>
              <a:t>Slide 4                </a:t>
            </a:r>
            <a:r>
              <a:rPr lang="en-GB" sz="1600" dirty="0" smtClean="0">
                <a:solidFill>
                  <a:prstClr val="black"/>
                </a:solidFill>
                <a:latin typeface="Calibri" panose="020F0502020204030204" pitchFamily="34" charset="0"/>
              </a:rPr>
              <a:t>  </a:t>
            </a:r>
            <a:r>
              <a:rPr lang="en-GB" sz="1600" dirty="0" smtClean="0">
                <a:solidFill>
                  <a:srgbClr val="000000"/>
                </a:solidFill>
                <a:latin typeface="Calibri" panose="020F0502020204030204" pitchFamily="34" charset="0"/>
              </a:rPr>
              <a:t>Location </a:t>
            </a:r>
            <a:r>
              <a:rPr lang="en-GB" sz="1600" dirty="0">
                <a:solidFill>
                  <a:srgbClr val="000000"/>
                </a:solidFill>
                <a:latin typeface="Calibri" panose="020F0502020204030204" pitchFamily="34" charset="0"/>
              </a:rPr>
              <a:t>of proposed development</a:t>
            </a:r>
          </a:p>
          <a:p>
            <a:pPr lvl="0"/>
            <a:r>
              <a:rPr lang="en-GB" sz="1600" dirty="0">
                <a:solidFill>
                  <a:prstClr val="black"/>
                </a:solidFill>
                <a:latin typeface="Calibri" panose="020F0502020204030204" pitchFamily="34" charset="0"/>
              </a:rPr>
              <a:t>Slide 5                </a:t>
            </a:r>
            <a:r>
              <a:rPr lang="en-GB" sz="1600" dirty="0" smtClean="0">
                <a:solidFill>
                  <a:prstClr val="black"/>
                </a:solidFill>
                <a:latin typeface="Calibri" panose="020F0502020204030204" pitchFamily="34" charset="0"/>
              </a:rPr>
              <a:t>  Our </a:t>
            </a:r>
            <a:r>
              <a:rPr lang="en-GB" sz="1600" dirty="0">
                <a:solidFill>
                  <a:prstClr val="black"/>
                </a:solidFill>
                <a:latin typeface="Calibri" panose="020F0502020204030204" pitchFamily="34" charset="0"/>
              </a:rPr>
              <a:t>commitments</a:t>
            </a:r>
          </a:p>
          <a:p>
            <a:pPr lvl="0"/>
            <a:r>
              <a:rPr lang="en-GB" sz="1600" dirty="0">
                <a:solidFill>
                  <a:prstClr val="black"/>
                </a:solidFill>
                <a:latin typeface="Calibri" panose="020F0502020204030204" pitchFamily="34" charset="0"/>
              </a:rPr>
              <a:t>Slide </a:t>
            </a:r>
            <a:r>
              <a:rPr lang="en-GB" sz="1600" dirty="0" smtClean="0">
                <a:solidFill>
                  <a:prstClr val="black"/>
                </a:solidFill>
                <a:latin typeface="Calibri" panose="020F0502020204030204" pitchFamily="34" charset="0"/>
              </a:rPr>
              <a:t>6, 7, 8         Your </a:t>
            </a:r>
            <a:r>
              <a:rPr lang="en-GB" sz="1600" dirty="0">
                <a:solidFill>
                  <a:prstClr val="black"/>
                </a:solidFill>
                <a:latin typeface="Calibri" panose="020F0502020204030204" pitchFamily="34" charset="0"/>
              </a:rPr>
              <a:t>feedback </a:t>
            </a:r>
          </a:p>
          <a:p>
            <a:pPr lvl="0"/>
            <a:r>
              <a:rPr lang="en-GB" sz="1600" dirty="0">
                <a:solidFill>
                  <a:prstClr val="black"/>
                </a:solidFill>
                <a:latin typeface="Calibri" panose="020F0502020204030204" pitchFamily="34" charset="0"/>
              </a:rPr>
              <a:t>Slide 9 and 10   </a:t>
            </a:r>
            <a:r>
              <a:rPr lang="en-GB" sz="1600" dirty="0" smtClean="0">
                <a:solidFill>
                  <a:prstClr val="black"/>
                </a:solidFill>
                <a:latin typeface="Calibri" panose="020F0502020204030204" pitchFamily="34" charset="0"/>
              </a:rPr>
              <a:t>  Our </a:t>
            </a:r>
            <a:r>
              <a:rPr lang="en-GB" sz="1600" dirty="0">
                <a:solidFill>
                  <a:prstClr val="black"/>
                </a:solidFill>
                <a:latin typeface="Calibri" panose="020F0502020204030204" pitchFamily="34" charset="0"/>
              </a:rPr>
              <a:t>response to your feedback</a:t>
            </a:r>
          </a:p>
          <a:p>
            <a:pPr lvl="0"/>
            <a:r>
              <a:rPr lang="en-GB" sz="1600" dirty="0">
                <a:solidFill>
                  <a:prstClr val="black"/>
                </a:solidFill>
                <a:latin typeface="Calibri" panose="020F0502020204030204" pitchFamily="34" charset="0"/>
              </a:rPr>
              <a:t>Slide </a:t>
            </a:r>
            <a:r>
              <a:rPr lang="en-GB" sz="1600" dirty="0" smtClean="0">
                <a:solidFill>
                  <a:prstClr val="black"/>
                </a:solidFill>
                <a:latin typeface="Calibri" panose="020F0502020204030204" pitchFamily="34" charset="0"/>
              </a:rPr>
              <a:t>11,12, 13   Project Group – Developing a community brief</a:t>
            </a:r>
            <a:endParaRPr lang="en-GB" sz="1600" dirty="0">
              <a:solidFill>
                <a:prstClr val="black"/>
              </a:solidFill>
              <a:latin typeface="Calibri" panose="020F0502020204030204" pitchFamily="34" charset="0"/>
            </a:endParaRPr>
          </a:p>
          <a:p>
            <a:pPr lvl="0"/>
            <a:r>
              <a:rPr lang="en-GB" sz="1600" dirty="0">
                <a:solidFill>
                  <a:prstClr val="black"/>
                </a:solidFill>
                <a:latin typeface="Calibri" panose="020F0502020204030204" pitchFamily="34" charset="0"/>
              </a:rPr>
              <a:t>Slide </a:t>
            </a:r>
            <a:r>
              <a:rPr lang="en-GB" sz="1600" dirty="0" smtClean="0">
                <a:solidFill>
                  <a:prstClr val="black"/>
                </a:solidFill>
                <a:latin typeface="Calibri" panose="020F0502020204030204" pitchFamily="34" charset="0"/>
              </a:rPr>
              <a:t>14                How we will consult with  you </a:t>
            </a:r>
          </a:p>
          <a:p>
            <a:pPr lvl="0"/>
            <a:r>
              <a:rPr lang="en-GB" sz="1600" dirty="0" smtClean="0">
                <a:solidFill>
                  <a:prstClr val="black"/>
                </a:solidFill>
                <a:latin typeface="Calibri" panose="020F0502020204030204" pitchFamily="34" charset="0"/>
              </a:rPr>
              <a:t>Slide 15                Indicative next steps </a:t>
            </a:r>
            <a:endParaRPr lang="en-GB" sz="1600" dirty="0">
              <a:solidFill>
                <a:prstClr val="black"/>
              </a:solidFill>
              <a:latin typeface="Calibri" panose="020F0502020204030204" pitchFamily="34" charset="0"/>
            </a:endParaRPr>
          </a:p>
        </p:txBody>
      </p:sp>
    </p:spTree>
    <p:extLst>
      <p:ext uri="{BB962C8B-B14F-4D97-AF65-F5344CB8AC3E}">
        <p14:creationId xmlns:p14="http://schemas.microsoft.com/office/powerpoint/2010/main" val="1919633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7884448" cy="1196832"/>
          </a:xfrm>
        </p:spPr>
        <p:txBody>
          <a:bodyPr/>
          <a:lstStyle/>
          <a:p>
            <a:pPr algn="ctr"/>
            <a:r>
              <a:rPr lang="en-GB" sz="3600" dirty="0" smtClean="0"/>
              <a:t>Introduction </a:t>
            </a:r>
            <a:endParaRPr lang="en-GB" sz="3600" dirty="0"/>
          </a:p>
        </p:txBody>
      </p:sp>
      <p:sp>
        <p:nvSpPr>
          <p:cNvPr id="3" name="Subtitle 2"/>
          <p:cNvSpPr>
            <a:spLocks noGrp="1"/>
          </p:cNvSpPr>
          <p:nvPr>
            <p:ph type="subTitle" idx="1"/>
          </p:nvPr>
        </p:nvSpPr>
        <p:spPr>
          <a:xfrm>
            <a:off x="611560" y="1916832"/>
            <a:ext cx="7884448" cy="3024336"/>
          </a:xfrm>
        </p:spPr>
        <p:txBody>
          <a:bodyPr/>
          <a:lstStyle/>
          <a:p>
            <a:r>
              <a:rPr lang="en-GB" altLang="en-US" sz="1600" dirty="0">
                <a:solidFill>
                  <a:srgbClr val="111111"/>
                </a:solidFill>
                <a:latin typeface="+mn-lt"/>
              </a:rPr>
              <a:t>Woodland Road has been approved for redevelopment  to provide new council homes. This is part of our commitment to help make lives better in the borough by building 11,000 new council homes by 2043</a:t>
            </a:r>
            <a:r>
              <a:rPr lang="en-GB" altLang="en-US" sz="1600" dirty="0" smtClean="0">
                <a:solidFill>
                  <a:srgbClr val="111111"/>
                </a:solidFill>
                <a:latin typeface="+mn-lt"/>
              </a:rPr>
              <a:t>.</a:t>
            </a:r>
            <a:endParaRPr lang="en-GB" altLang="en-US" sz="1600" dirty="0">
              <a:solidFill>
                <a:srgbClr val="111111"/>
              </a:solidFill>
              <a:latin typeface="+mn-lt"/>
            </a:endParaRPr>
          </a:p>
          <a:p>
            <a:r>
              <a:rPr lang="en-GB" altLang="en-US" sz="1600" dirty="0">
                <a:solidFill>
                  <a:srgbClr val="111111"/>
                </a:solidFill>
                <a:latin typeface="+mn-lt"/>
              </a:rPr>
              <a:t>Throughout the design and development of any new council homes, we’ll make sure you’re involved in the most important decisions, and that there are plenty of opportunities for you to have your say. This could be through TRAs (where they exist), individually, or through drop-in meetings and events. We’ll also keep you updated through newsletters, on our website, and we’ll aim to hold meetings at times that work for everyone.</a:t>
            </a:r>
          </a:p>
          <a:p>
            <a:endParaRPr lang="en-GB" sz="1600" dirty="0">
              <a:latin typeface="Calibri" panose="020F0502020204030204" pitchFamily="34" charset="0"/>
            </a:endParaRPr>
          </a:p>
        </p:txBody>
      </p:sp>
    </p:spTree>
    <p:extLst>
      <p:ext uri="{BB962C8B-B14F-4D97-AF65-F5344CB8AC3E}">
        <p14:creationId xmlns:p14="http://schemas.microsoft.com/office/powerpoint/2010/main" val="2795152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7668424" cy="1584000"/>
          </a:xfrm>
        </p:spPr>
        <p:txBody>
          <a:bodyPr/>
          <a:lstStyle/>
          <a:p>
            <a:pPr algn="ctr">
              <a:lnSpc>
                <a:spcPct val="150000"/>
              </a:lnSpc>
            </a:pPr>
            <a:r>
              <a:rPr lang="en-GB" sz="3600" dirty="0" smtClean="0"/>
              <a:t>Location of proposed development</a:t>
            </a:r>
            <a:br>
              <a:rPr lang="en-GB" sz="3600" dirty="0" smtClean="0"/>
            </a:br>
            <a:r>
              <a:rPr lang="en-GB" sz="1600" dirty="0" smtClean="0">
                <a:solidFill>
                  <a:srgbClr val="111111"/>
                </a:solidFill>
              </a:rPr>
              <a:t>This </a:t>
            </a:r>
            <a:r>
              <a:rPr lang="en-GB" sz="1600" dirty="0">
                <a:solidFill>
                  <a:srgbClr val="111111"/>
                </a:solidFill>
              </a:rPr>
              <a:t>map shows the area of the site approved to provide  new Council homes</a:t>
            </a:r>
            <a:r>
              <a:rPr lang="en-GB" sz="1600" dirty="0"/>
              <a:t>. </a:t>
            </a:r>
            <a:br>
              <a:rPr lang="en-GB" sz="1600" dirty="0"/>
            </a:br>
            <a:r>
              <a:rPr lang="en-GB" sz="1600" dirty="0"/>
              <a:t/>
            </a:r>
            <a:br>
              <a:rPr lang="en-GB" sz="1600" dirty="0"/>
            </a:br>
            <a:endParaRPr lang="en-GB" sz="1600" dirty="0">
              <a:latin typeface="Calibri" panose="020F0502020204030204" pitchFamily="34" charset="0"/>
            </a:endParaRPr>
          </a:p>
        </p:txBody>
      </p:sp>
      <p:pic>
        <p:nvPicPr>
          <p:cNvPr id="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95736" y="2132856"/>
            <a:ext cx="4657725" cy="293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116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39048"/>
            <a:ext cx="7776864" cy="1800024"/>
          </a:xfrm>
        </p:spPr>
        <p:txBody>
          <a:bodyPr/>
          <a:lstStyle/>
          <a:p>
            <a:pPr algn="ctr"/>
            <a:r>
              <a:rPr lang="en-GB" sz="3600" dirty="0" smtClean="0"/>
              <a:t>Our Commitments </a:t>
            </a:r>
            <a:endParaRPr lang="en-GB" sz="3600" dirty="0"/>
          </a:p>
        </p:txBody>
      </p:sp>
      <p:sp>
        <p:nvSpPr>
          <p:cNvPr id="8" name="Rectangle 3"/>
          <p:cNvSpPr txBox="1">
            <a:spLocks noChangeArrowheads="1"/>
          </p:cNvSpPr>
          <p:nvPr/>
        </p:nvSpPr>
        <p:spPr>
          <a:xfrm>
            <a:off x="525103" y="1484784"/>
            <a:ext cx="4176465" cy="3412152"/>
          </a:xfrm>
          <a:prstGeom prst="rect">
            <a:avLst/>
          </a:prstGeom>
        </p:spPr>
        <p:txBody>
          <a:bodyPr vert="horz" lIns="0" tIns="0" rIns="0" bIns="0" rtlCol="0">
            <a:noAutofit/>
          </a:bodyPr>
          <a:lstStyle>
            <a:lvl1pPr marL="0" indent="0" algn="l" defTabSz="914400" rtl="0" eaLnBrk="1" latinLnBrk="0" hangingPunct="1">
              <a:lnSpc>
                <a:spcPts val="2800"/>
              </a:lnSpc>
              <a:spcBef>
                <a:spcPts val="0"/>
              </a:spcBef>
              <a:spcAft>
                <a:spcPts val="1134"/>
              </a:spcAft>
              <a:buFont typeface="Arial" panose="020B0604020202020204" pitchFamily="34" charset="0"/>
              <a:buNone/>
              <a:defRPr sz="2600" kern="1200">
                <a:solidFill>
                  <a:schemeClr val="tx2"/>
                </a:solidFill>
                <a:latin typeface="+mj-lt"/>
                <a:ea typeface="+mn-ea"/>
                <a:cs typeface="+mn-cs"/>
              </a:defRPr>
            </a:lvl1pPr>
            <a:lvl2pPr marL="4572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00000"/>
              </a:lnSpc>
              <a:spcAft>
                <a:spcPts val="600"/>
              </a:spcAft>
              <a:buFont typeface="Wingdings" panose="05000000000000000000" pitchFamily="2" charset="2"/>
              <a:buChar char="§"/>
            </a:pPr>
            <a:r>
              <a:rPr lang="en-GB" altLang="en-US" sz="1600" dirty="0" smtClean="0">
                <a:solidFill>
                  <a:srgbClr val="111111"/>
                </a:solidFill>
                <a:latin typeface="+mn-lt"/>
              </a:rPr>
              <a:t> We are committed </a:t>
            </a:r>
            <a:r>
              <a:rPr lang="en-GB" sz="1600" dirty="0" smtClean="0">
                <a:solidFill>
                  <a:srgbClr val="111111"/>
                </a:solidFill>
                <a:latin typeface="+mn-lt"/>
              </a:rPr>
              <a:t>to building 11,000 new council homes across Southwark by 2043 </a:t>
            </a:r>
          </a:p>
          <a:p>
            <a:pPr>
              <a:lnSpc>
                <a:spcPct val="100000"/>
              </a:lnSpc>
              <a:spcAft>
                <a:spcPts val="600"/>
              </a:spcAft>
              <a:buFont typeface="Wingdings" panose="05000000000000000000" pitchFamily="2" charset="2"/>
              <a:buChar char="§"/>
            </a:pPr>
            <a:r>
              <a:rPr lang="en-GB" altLang="en-US" sz="1600" dirty="0" smtClean="0">
                <a:solidFill>
                  <a:srgbClr val="111111"/>
                </a:solidFill>
                <a:latin typeface="+mn-lt"/>
              </a:rPr>
              <a:t> Of these, 2,500 will be delivered by 2022</a:t>
            </a:r>
          </a:p>
          <a:p>
            <a:pPr>
              <a:lnSpc>
                <a:spcPct val="100000"/>
              </a:lnSpc>
              <a:spcAft>
                <a:spcPts val="600"/>
              </a:spcAft>
              <a:buFont typeface="Wingdings" panose="05000000000000000000" pitchFamily="2" charset="2"/>
              <a:buChar char="§"/>
            </a:pPr>
            <a:r>
              <a:rPr lang="en-GB" altLang="en-US" sz="1600" dirty="0" smtClean="0">
                <a:solidFill>
                  <a:srgbClr val="111111"/>
                </a:solidFill>
                <a:latin typeface="+mn-lt"/>
              </a:rPr>
              <a:t> There are currently about 10,000 households on the housing waiting list and 2,000 families are in temporary accommodation</a:t>
            </a:r>
          </a:p>
          <a:p>
            <a:pPr>
              <a:lnSpc>
                <a:spcPct val="100000"/>
              </a:lnSpc>
              <a:spcAft>
                <a:spcPts val="600"/>
              </a:spcAft>
              <a:buFont typeface="Wingdings" panose="05000000000000000000" pitchFamily="2" charset="2"/>
              <a:buChar char="§"/>
            </a:pPr>
            <a:r>
              <a:rPr lang="en-GB" altLang="en-US" sz="1600" dirty="0" smtClean="0">
                <a:solidFill>
                  <a:srgbClr val="111111"/>
                </a:solidFill>
                <a:latin typeface="+mn-lt"/>
              </a:rPr>
              <a:t> Woodland Road is one of 80 sites across the borough that the council is currently developing for new council homes</a:t>
            </a:r>
          </a:p>
          <a:p>
            <a:pPr>
              <a:lnSpc>
                <a:spcPct val="100000"/>
              </a:lnSpc>
              <a:spcAft>
                <a:spcPts val="600"/>
              </a:spcAft>
              <a:buFont typeface="Wingdings" panose="05000000000000000000" pitchFamily="2" charset="2"/>
              <a:buChar char="§"/>
            </a:pPr>
            <a:r>
              <a:rPr lang="en-GB" altLang="en-US" sz="1600" dirty="0" smtClean="0">
                <a:solidFill>
                  <a:srgbClr val="111111"/>
                </a:solidFill>
                <a:latin typeface="+mn-lt"/>
              </a:rPr>
              <a:t> Under our local lettings policy, a minimum of 50% of the new council homes will be for local tenants in housing need</a:t>
            </a:r>
          </a:p>
          <a:p>
            <a:endParaRPr lang="en-GB" altLang="en-US" sz="1800" dirty="0" smtClean="0">
              <a:latin typeface="Calibri" panose="020F0502020204030204" pitchFamily="34" charset="0"/>
            </a:endParaRPr>
          </a:p>
        </p:txBody>
      </p:sp>
      <p:sp>
        <p:nvSpPr>
          <p:cNvPr id="9" name="Rectangle 72"/>
          <p:cNvSpPr>
            <a:spLocks noChangeArrowheads="1"/>
          </p:cNvSpPr>
          <p:nvPr/>
        </p:nvSpPr>
        <p:spPr bwMode="auto">
          <a:xfrm>
            <a:off x="4860032" y="1339060"/>
            <a:ext cx="3860095" cy="3451268"/>
          </a:xfrm>
          <a:prstGeom prst="rect">
            <a:avLst/>
          </a:prstGeom>
          <a:noFill/>
          <a:ln>
            <a:noFill/>
          </a:ln>
          <a:effectLs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buFontTx/>
              <a:buNone/>
            </a:pPr>
            <a:r>
              <a:rPr lang="en-GB" altLang="en-US" sz="1600" b="1" dirty="0" smtClean="0">
                <a:solidFill>
                  <a:prstClr val="black"/>
                </a:solidFill>
                <a:latin typeface="Calibri"/>
              </a:rPr>
              <a:t>Why we’re making them</a:t>
            </a:r>
          </a:p>
          <a:p>
            <a:pPr marL="0" indent="0">
              <a:buFontTx/>
              <a:buNone/>
            </a:pPr>
            <a:endParaRPr lang="en-GB" altLang="en-US" sz="1600" b="1" dirty="0" smtClean="0">
              <a:solidFill>
                <a:prstClr val="black"/>
              </a:solidFill>
              <a:latin typeface="Calibri"/>
            </a:endParaRPr>
          </a:p>
          <a:p>
            <a:pPr>
              <a:spcBef>
                <a:spcPts val="0"/>
              </a:spcBef>
              <a:spcAft>
                <a:spcPts val="600"/>
              </a:spcAft>
              <a:buFont typeface="Wingdings" panose="05000000000000000000" pitchFamily="2" charset="2"/>
              <a:buChar char="§"/>
            </a:pPr>
            <a:r>
              <a:rPr lang="en-GB" altLang="en-US" sz="1600" dirty="0" smtClean="0">
                <a:solidFill>
                  <a:prstClr val="black"/>
                </a:solidFill>
                <a:latin typeface="+mn-lt"/>
              </a:rPr>
              <a:t>A shortage of affordable housing is a top concern for our residents</a:t>
            </a:r>
          </a:p>
          <a:p>
            <a:pPr>
              <a:spcBef>
                <a:spcPts val="0"/>
              </a:spcBef>
              <a:spcAft>
                <a:spcPts val="600"/>
              </a:spcAft>
              <a:buFont typeface="Wingdings" panose="05000000000000000000" pitchFamily="2" charset="2"/>
              <a:buChar char="§"/>
            </a:pPr>
            <a:r>
              <a:rPr lang="en-GB" altLang="en-US" sz="1600" dirty="0" smtClean="0">
                <a:solidFill>
                  <a:prstClr val="black"/>
                </a:solidFill>
                <a:latin typeface="+mn-lt"/>
              </a:rPr>
              <a:t>The population of our borough is growing </a:t>
            </a:r>
          </a:p>
          <a:p>
            <a:pPr>
              <a:spcBef>
                <a:spcPts val="0"/>
              </a:spcBef>
              <a:spcAft>
                <a:spcPts val="600"/>
              </a:spcAft>
              <a:buFont typeface="Wingdings" panose="05000000000000000000" pitchFamily="2" charset="2"/>
              <a:buChar char="§"/>
            </a:pPr>
            <a:r>
              <a:rPr lang="en-GB" altLang="en-US" sz="1600" dirty="0" smtClean="0">
                <a:solidFill>
                  <a:prstClr val="black"/>
                </a:solidFill>
                <a:latin typeface="+mn-lt"/>
              </a:rPr>
              <a:t>To help meet the housing needs </a:t>
            </a:r>
            <a:r>
              <a:rPr lang="en-GB" altLang="en-US" sz="1600" dirty="0">
                <a:solidFill>
                  <a:prstClr val="black"/>
                </a:solidFill>
                <a:latin typeface="+mn-lt"/>
              </a:rPr>
              <a:t>of future generations </a:t>
            </a:r>
          </a:p>
          <a:p>
            <a:pPr>
              <a:spcBef>
                <a:spcPts val="0"/>
              </a:spcBef>
              <a:spcAft>
                <a:spcPts val="600"/>
              </a:spcAft>
              <a:buFont typeface="Wingdings" panose="05000000000000000000" pitchFamily="2" charset="2"/>
              <a:buChar char="§"/>
            </a:pPr>
            <a:r>
              <a:rPr lang="en-GB" altLang="en-US" sz="1600" dirty="0" smtClean="0">
                <a:solidFill>
                  <a:prstClr val="black"/>
                </a:solidFill>
                <a:latin typeface="+mn-lt"/>
              </a:rPr>
              <a:t>To provide </a:t>
            </a:r>
            <a:r>
              <a:rPr lang="en-GB" altLang="en-US" sz="1600" dirty="0">
                <a:solidFill>
                  <a:prstClr val="black"/>
                </a:solidFill>
                <a:latin typeface="+mn-lt"/>
              </a:rPr>
              <a:t>opportunities and </a:t>
            </a:r>
            <a:r>
              <a:rPr lang="en-GB" altLang="en-US" sz="1600" dirty="0" smtClean="0">
                <a:solidFill>
                  <a:prstClr val="black"/>
                </a:solidFill>
                <a:latin typeface="+mn-lt"/>
              </a:rPr>
              <a:t>strengthen </a:t>
            </a:r>
            <a:r>
              <a:rPr lang="en-GB" altLang="en-US" sz="1600" dirty="0">
                <a:solidFill>
                  <a:prstClr val="black"/>
                </a:solidFill>
                <a:latin typeface="+mn-lt"/>
              </a:rPr>
              <a:t>communities</a:t>
            </a:r>
          </a:p>
        </p:txBody>
      </p:sp>
    </p:spTree>
    <p:extLst>
      <p:ext uri="{BB962C8B-B14F-4D97-AF65-F5344CB8AC3E}">
        <p14:creationId xmlns:p14="http://schemas.microsoft.com/office/powerpoint/2010/main" val="2623757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48680"/>
            <a:ext cx="8064896" cy="1439984"/>
          </a:xfrm>
        </p:spPr>
        <p:txBody>
          <a:bodyPr/>
          <a:lstStyle/>
          <a:p>
            <a:pPr algn="ctr"/>
            <a:r>
              <a:rPr lang="en-GB" sz="3600" dirty="0" smtClean="0"/>
              <a:t>Your Feedback</a:t>
            </a:r>
            <a:endParaRPr lang="en-GB" sz="3600" dirty="0"/>
          </a:p>
        </p:txBody>
      </p:sp>
      <p:sp>
        <p:nvSpPr>
          <p:cNvPr id="7" name="Rectangle 3"/>
          <p:cNvSpPr txBox="1">
            <a:spLocks noChangeArrowheads="1"/>
          </p:cNvSpPr>
          <p:nvPr/>
        </p:nvSpPr>
        <p:spPr>
          <a:xfrm>
            <a:off x="611560" y="1988840"/>
            <a:ext cx="7907727" cy="2996952"/>
          </a:xfrm>
          <a:prstGeom prst="rect">
            <a:avLst/>
          </a:prstGeom>
        </p:spPr>
        <p:txBody>
          <a:bodyPr vert="horz" lIns="0" tIns="0" rIns="0" bIns="0" rtlCol="0">
            <a:noAutofit/>
          </a:bodyPr>
          <a:lstStyle>
            <a:lvl1pPr marL="0" indent="0" algn="l" defTabSz="914400" rtl="0" eaLnBrk="1" latinLnBrk="0" hangingPunct="1">
              <a:lnSpc>
                <a:spcPts val="2800"/>
              </a:lnSpc>
              <a:spcBef>
                <a:spcPts val="0"/>
              </a:spcBef>
              <a:spcAft>
                <a:spcPts val="1134"/>
              </a:spcAft>
              <a:buFont typeface="Arial" panose="020B0604020202020204" pitchFamily="34" charset="0"/>
              <a:buNone/>
              <a:defRPr sz="2600" kern="1200">
                <a:solidFill>
                  <a:schemeClr val="tx2"/>
                </a:solidFill>
                <a:latin typeface="+mj-lt"/>
                <a:ea typeface="+mn-ea"/>
                <a:cs typeface="+mn-cs"/>
              </a:defRPr>
            </a:lvl1pPr>
            <a:lvl2pPr marL="4572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00000"/>
              </a:lnSpc>
            </a:pPr>
            <a:r>
              <a:rPr lang="en-GB" altLang="en-US" sz="1600" dirty="0" smtClean="0">
                <a:solidFill>
                  <a:srgbClr val="111111"/>
                </a:solidFill>
                <a:latin typeface="+mn-lt"/>
              </a:rPr>
              <a:t>Consultation letters were sent out to all residents on 23 September 2019 </a:t>
            </a:r>
            <a:r>
              <a:rPr lang="en-GB" sz="1600" dirty="0" smtClean="0">
                <a:solidFill>
                  <a:srgbClr val="111111"/>
                </a:solidFill>
                <a:latin typeface="+mn-lt"/>
              </a:rPr>
              <a:t>asking for your views on the potential for building new council homes at Woodland Road and for your suggestions on we can improve the estate as part of the redevelopment. </a:t>
            </a:r>
          </a:p>
          <a:p>
            <a:pPr>
              <a:lnSpc>
                <a:spcPct val="100000"/>
              </a:lnSpc>
            </a:pPr>
            <a:r>
              <a:rPr lang="en-GB" sz="1600" dirty="0" smtClean="0">
                <a:solidFill>
                  <a:srgbClr val="111111"/>
                </a:solidFill>
                <a:latin typeface="+mn-lt"/>
              </a:rPr>
              <a:t>We confirmed to you on 13 February 2020 that the project had received approval to proceed to design development. The feedback that we received from you and our response is detailed below.</a:t>
            </a:r>
          </a:p>
          <a:p>
            <a:endParaRPr lang="en-GB" altLang="en-US" sz="1600" b="1" dirty="0">
              <a:solidFill>
                <a:srgbClr val="111111"/>
              </a:solidFill>
              <a:latin typeface="Calibri" panose="020F0502020204030204" pitchFamily="34" charset="0"/>
            </a:endParaRPr>
          </a:p>
        </p:txBody>
      </p:sp>
    </p:spTree>
    <p:extLst>
      <p:ext uri="{BB962C8B-B14F-4D97-AF65-F5344CB8AC3E}">
        <p14:creationId xmlns:p14="http://schemas.microsoft.com/office/powerpoint/2010/main" val="4129861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p:txBody>
          <a:bodyPr/>
          <a:lstStyle/>
          <a:p>
            <a:pPr algn="ctr"/>
            <a:r>
              <a:rPr lang="en-GB" sz="3600" dirty="0" smtClean="0"/>
              <a:t>Your Feedback </a:t>
            </a:r>
            <a:r>
              <a:rPr lang="en-GB" altLang="en-US" sz="3600" dirty="0"/>
              <a:t>(</a:t>
            </a:r>
            <a:r>
              <a:rPr lang="en-GB" altLang="en-US" sz="3600" dirty="0" smtClean="0"/>
              <a:t>continued</a:t>
            </a:r>
            <a:r>
              <a:rPr lang="en-GB" altLang="en-US" sz="3600" dirty="0"/>
              <a:t>)</a:t>
            </a:r>
            <a:r>
              <a:rPr lang="en-GB" altLang="en-US" sz="3600" b="1" dirty="0"/>
              <a:t/>
            </a:r>
            <a:br>
              <a:rPr lang="en-GB" altLang="en-US" sz="3600" b="1" dirty="0"/>
            </a:br>
            <a:endParaRPr lang="en-GB" sz="3600" dirty="0"/>
          </a:p>
        </p:txBody>
      </p:sp>
      <p:sp>
        <p:nvSpPr>
          <p:cNvPr id="9" name="Content Placeholder 2"/>
          <p:cNvSpPr txBox="1">
            <a:spLocks/>
          </p:cNvSpPr>
          <p:nvPr/>
        </p:nvSpPr>
        <p:spPr>
          <a:xfrm>
            <a:off x="611560" y="2060848"/>
            <a:ext cx="7467600" cy="3491136"/>
          </a:xfrm>
          <a:prstGeom prst="rect">
            <a:avLst/>
          </a:prstGeom>
        </p:spPr>
        <p:txBody>
          <a:bodyPr vert="horz" lIns="0" tIns="0" rIns="0" bIns="0" rtlCol="0">
            <a:noAutofit/>
          </a:bodyPr>
          <a:lstStyle>
            <a:lvl1pPr marL="0" indent="0" algn="l" defTabSz="914400" rtl="0" eaLnBrk="1" latinLnBrk="0" hangingPunct="1">
              <a:lnSpc>
                <a:spcPts val="2800"/>
              </a:lnSpc>
              <a:spcBef>
                <a:spcPts val="0"/>
              </a:spcBef>
              <a:spcAft>
                <a:spcPts val="1134"/>
              </a:spcAft>
              <a:buFont typeface="Arial" panose="020B0604020202020204" pitchFamily="34" charset="0"/>
              <a:buNone/>
              <a:defRPr sz="2600" kern="1200">
                <a:solidFill>
                  <a:schemeClr val="tx2"/>
                </a:solidFill>
                <a:latin typeface="+mj-lt"/>
                <a:ea typeface="+mn-ea"/>
                <a:cs typeface="+mn-cs"/>
              </a:defRPr>
            </a:lvl1pPr>
            <a:lvl2pPr marL="4572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00000"/>
              </a:lnSpc>
            </a:pPr>
            <a:r>
              <a:rPr lang="en-GB" sz="1600" b="1" dirty="0" smtClean="0">
                <a:solidFill>
                  <a:srgbClr val="111111"/>
                </a:solidFill>
                <a:latin typeface="+mn-lt"/>
              </a:rPr>
              <a:t>Question –  We asked how we could provide additional benefits for you, your neighbours and the local area at the same time?</a:t>
            </a:r>
          </a:p>
          <a:p>
            <a:pPr marL="285750" indent="-285750">
              <a:lnSpc>
                <a:spcPct val="100000"/>
              </a:lnSpc>
              <a:buFont typeface="Arial" panose="020B0604020202020204" pitchFamily="34" charset="0"/>
              <a:buChar char="•"/>
            </a:pPr>
            <a:r>
              <a:rPr lang="en-GB" sz="1600" dirty="0" smtClean="0">
                <a:solidFill>
                  <a:srgbClr val="111111"/>
                </a:solidFill>
                <a:latin typeface="+mn-lt"/>
              </a:rPr>
              <a:t>Provide dedicated parking for deliveries;</a:t>
            </a:r>
          </a:p>
          <a:p>
            <a:pPr marL="285750" indent="-285750">
              <a:lnSpc>
                <a:spcPct val="100000"/>
              </a:lnSpc>
              <a:buFont typeface="Arial" panose="020B0604020202020204" pitchFamily="34" charset="0"/>
              <a:buChar char="•"/>
            </a:pPr>
            <a:r>
              <a:rPr lang="en-GB" sz="1600" dirty="0" smtClean="0">
                <a:solidFill>
                  <a:srgbClr val="111111"/>
                </a:solidFill>
                <a:latin typeface="+mn-lt"/>
              </a:rPr>
              <a:t>Re-design the existing green space so that it is more inviting and accessible; </a:t>
            </a:r>
          </a:p>
          <a:p>
            <a:pPr marL="285750" indent="-285750">
              <a:lnSpc>
                <a:spcPct val="100000"/>
              </a:lnSpc>
              <a:buFont typeface="Arial" panose="020B0604020202020204" pitchFamily="34" charset="0"/>
              <a:buChar char="•"/>
            </a:pPr>
            <a:r>
              <a:rPr lang="en-GB" sz="1600" dirty="0" smtClean="0">
                <a:solidFill>
                  <a:srgbClr val="111111"/>
                </a:solidFill>
                <a:latin typeface="+mn-lt"/>
              </a:rPr>
              <a:t>Better refuse and recycling access and facilities;</a:t>
            </a:r>
          </a:p>
          <a:p>
            <a:pPr marL="285750" indent="-285750">
              <a:lnSpc>
                <a:spcPct val="100000"/>
              </a:lnSpc>
              <a:buFont typeface="Arial" panose="020B0604020202020204" pitchFamily="34" charset="0"/>
              <a:buChar char="•"/>
            </a:pPr>
            <a:r>
              <a:rPr lang="en-GB" sz="1600" dirty="0" smtClean="0">
                <a:solidFill>
                  <a:srgbClr val="111111"/>
                </a:solidFill>
                <a:latin typeface="+mn-lt"/>
              </a:rPr>
              <a:t>Improve the current estate parking;</a:t>
            </a:r>
          </a:p>
          <a:p>
            <a:pPr marL="285750" indent="-285750">
              <a:lnSpc>
                <a:spcPct val="100000"/>
              </a:lnSpc>
              <a:buFont typeface="Arial" panose="020B0604020202020204" pitchFamily="34" charset="0"/>
              <a:buChar char="•"/>
            </a:pPr>
            <a:r>
              <a:rPr lang="en-GB" sz="1600" dirty="0" smtClean="0">
                <a:solidFill>
                  <a:srgbClr val="111111"/>
                </a:solidFill>
                <a:latin typeface="+mn-lt"/>
              </a:rPr>
              <a:t>Retaining the trees, creating good landscaping;</a:t>
            </a:r>
          </a:p>
          <a:p>
            <a:pPr marL="285750" indent="-285750">
              <a:lnSpc>
                <a:spcPct val="100000"/>
              </a:lnSpc>
              <a:buFont typeface="Arial" panose="020B0604020202020204" pitchFamily="34" charset="0"/>
              <a:buChar char="•"/>
            </a:pPr>
            <a:r>
              <a:rPr lang="en-GB" sz="1600" dirty="0" smtClean="0">
                <a:solidFill>
                  <a:srgbClr val="111111"/>
                </a:solidFill>
                <a:latin typeface="+mn-lt"/>
              </a:rPr>
              <a:t>Create a development that reduces anti-social behaviour around the block.</a:t>
            </a:r>
          </a:p>
          <a:p>
            <a:endParaRPr lang="en-GB" dirty="0">
              <a:solidFill>
                <a:srgbClr val="111111"/>
              </a:solidFill>
              <a:latin typeface="Calibri" panose="020F0502020204030204" pitchFamily="34" charset="0"/>
            </a:endParaRPr>
          </a:p>
        </p:txBody>
      </p:sp>
    </p:spTree>
    <p:extLst>
      <p:ext uri="{BB962C8B-B14F-4D97-AF65-F5344CB8AC3E}">
        <p14:creationId xmlns:p14="http://schemas.microsoft.com/office/powerpoint/2010/main" val="166682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065760" y="476672"/>
            <a:ext cx="6559200" cy="1584000"/>
          </a:xfrm>
        </p:spPr>
        <p:txBody>
          <a:bodyPr/>
          <a:lstStyle/>
          <a:p>
            <a:pPr algn="ctr"/>
            <a:r>
              <a:rPr lang="en-GB" altLang="en-US" sz="3600" dirty="0"/>
              <a:t>Our response to your feedback</a:t>
            </a:r>
            <a:r>
              <a:rPr lang="en-GB" altLang="en-US" sz="3600" b="1" dirty="0"/>
              <a:t/>
            </a:r>
            <a:br>
              <a:rPr lang="en-GB" altLang="en-US" sz="3600" b="1" dirty="0"/>
            </a:br>
            <a:endParaRPr lang="en-GB" sz="3600" dirty="0"/>
          </a:p>
        </p:txBody>
      </p:sp>
      <p:sp>
        <p:nvSpPr>
          <p:cNvPr id="9" name="Content Placeholder 2"/>
          <p:cNvSpPr txBox="1">
            <a:spLocks/>
          </p:cNvSpPr>
          <p:nvPr/>
        </p:nvSpPr>
        <p:spPr>
          <a:xfrm>
            <a:off x="611560" y="1589584"/>
            <a:ext cx="7467600" cy="3962400"/>
          </a:xfrm>
          <a:prstGeom prst="rect">
            <a:avLst/>
          </a:prstGeom>
        </p:spPr>
        <p:txBody>
          <a:bodyPr vert="horz" lIns="0" tIns="0" rIns="0" bIns="0" rtlCol="0">
            <a:noAutofit/>
          </a:bodyPr>
          <a:lstStyle>
            <a:lvl1pPr marL="0" indent="0" algn="l" defTabSz="914400" rtl="0" eaLnBrk="1" latinLnBrk="0" hangingPunct="1">
              <a:lnSpc>
                <a:spcPts val="2800"/>
              </a:lnSpc>
              <a:spcBef>
                <a:spcPts val="0"/>
              </a:spcBef>
              <a:spcAft>
                <a:spcPts val="1134"/>
              </a:spcAft>
              <a:buFont typeface="Arial" panose="020B0604020202020204" pitchFamily="34" charset="0"/>
              <a:buNone/>
              <a:defRPr sz="2600" kern="1200">
                <a:solidFill>
                  <a:schemeClr val="tx2"/>
                </a:solidFill>
                <a:latin typeface="+mj-lt"/>
                <a:ea typeface="+mn-ea"/>
                <a:cs typeface="+mn-cs"/>
              </a:defRPr>
            </a:lvl1pPr>
            <a:lvl2pPr marL="4572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00000"/>
              </a:lnSpc>
            </a:pPr>
            <a:r>
              <a:rPr lang="en-GB" sz="1600" dirty="0" smtClean="0">
                <a:solidFill>
                  <a:srgbClr val="111111"/>
                </a:solidFill>
              </a:rPr>
              <a:t>.</a:t>
            </a:r>
          </a:p>
          <a:p>
            <a:endParaRPr lang="en-GB" dirty="0">
              <a:solidFill>
                <a:srgbClr val="111111"/>
              </a:solidFill>
            </a:endParaRPr>
          </a:p>
        </p:txBody>
      </p:sp>
      <p:sp>
        <p:nvSpPr>
          <p:cNvPr id="2" name="TextBox 1"/>
          <p:cNvSpPr txBox="1"/>
          <p:nvPr/>
        </p:nvSpPr>
        <p:spPr>
          <a:xfrm>
            <a:off x="611560" y="1589584"/>
            <a:ext cx="7920880" cy="3816429"/>
          </a:xfrm>
          <a:prstGeom prst="rect">
            <a:avLst/>
          </a:prstGeom>
          <a:noFill/>
        </p:spPr>
        <p:txBody>
          <a:bodyPr wrap="square" rtlCol="0">
            <a:spAutoFit/>
          </a:bodyPr>
          <a:lstStyle/>
          <a:p>
            <a:pPr>
              <a:lnSpc>
                <a:spcPct val="100000"/>
              </a:lnSpc>
            </a:pPr>
            <a:r>
              <a:rPr lang="en-GB" sz="1600" dirty="0">
                <a:solidFill>
                  <a:srgbClr val="111111"/>
                </a:solidFill>
              </a:rPr>
              <a:t>We value the comments we received from you and hope that our feedback below will  answer some of your questions</a:t>
            </a:r>
            <a:r>
              <a:rPr lang="en-GB" sz="1600" dirty="0" smtClean="0">
                <a:solidFill>
                  <a:srgbClr val="111111"/>
                </a:solidFill>
              </a:rPr>
              <a:t>.</a:t>
            </a:r>
          </a:p>
          <a:p>
            <a:pPr>
              <a:lnSpc>
                <a:spcPct val="100000"/>
              </a:lnSpc>
            </a:pPr>
            <a:endParaRPr lang="en-GB" sz="1600" dirty="0">
              <a:solidFill>
                <a:srgbClr val="111111"/>
              </a:solidFill>
            </a:endParaRPr>
          </a:p>
          <a:p>
            <a:pPr>
              <a:lnSpc>
                <a:spcPct val="100000"/>
              </a:lnSpc>
            </a:pPr>
            <a:r>
              <a:rPr lang="en-US" sz="1600" b="1" dirty="0">
                <a:solidFill>
                  <a:srgbClr val="111111"/>
                </a:solidFill>
              </a:rPr>
              <a:t>Design </a:t>
            </a:r>
            <a:endParaRPr lang="en-US" sz="1600" b="1" dirty="0" smtClean="0">
              <a:solidFill>
                <a:srgbClr val="111111"/>
              </a:solidFill>
            </a:endParaRPr>
          </a:p>
          <a:p>
            <a:pPr>
              <a:lnSpc>
                <a:spcPct val="100000"/>
              </a:lnSpc>
            </a:pPr>
            <a:endParaRPr lang="en-US" sz="1600" b="1" dirty="0">
              <a:solidFill>
                <a:srgbClr val="111111"/>
              </a:solidFill>
            </a:endParaRPr>
          </a:p>
          <a:p>
            <a:pPr>
              <a:lnSpc>
                <a:spcPct val="100000"/>
              </a:lnSpc>
            </a:pPr>
            <a:r>
              <a:rPr lang="en-US" altLang="en-US" sz="1600" dirty="0">
                <a:solidFill>
                  <a:srgbClr val="111111"/>
                </a:solidFill>
              </a:rPr>
              <a:t>Your concerns about overlooking, access to parking or turning of delivery vehicles, anti-social </a:t>
            </a:r>
            <a:r>
              <a:rPr lang="en-US" altLang="en-US" sz="1600" dirty="0" smtClean="0">
                <a:solidFill>
                  <a:srgbClr val="111111"/>
                </a:solidFill>
              </a:rPr>
              <a:t>behavior etc will </a:t>
            </a:r>
            <a:r>
              <a:rPr lang="en-US" altLang="en-US" sz="1600" dirty="0">
                <a:solidFill>
                  <a:srgbClr val="111111"/>
                </a:solidFill>
              </a:rPr>
              <a:t>be forwarded to our Architect for consideration in the development of the design. </a:t>
            </a:r>
          </a:p>
          <a:p>
            <a:pPr>
              <a:lnSpc>
                <a:spcPct val="100000"/>
              </a:lnSpc>
            </a:pPr>
            <a:r>
              <a:rPr lang="en-US" altLang="en-US" sz="1600" dirty="0">
                <a:solidFill>
                  <a:srgbClr val="111111"/>
                </a:solidFill>
              </a:rPr>
              <a:t>Where necessary the Architect will carry out surveys to establish the impact of these concerns and propose design solutions  to </a:t>
            </a:r>
            <a:r>
              <a:rPr lang="en-US" altLang="en-US" sz="1600" dirty="0" smtClean="0">
                <a:solidFill>
                  <a:srgbClr val="111111"/>
                </a:solidFill>
              </a:rPr>
              <a:t>minimize </a:t>
            </a:r>
            <a:r>
              <a:rPr lang="en-US" altLang="en-US" sz="1600" dirty="0">
                <a:solidFill>
                  <a:srgbClr val="111111"/>
                </a:solidFill>
              </a:rPr>
              <a:t>such impact. We will hold Project Group meetings for further consultation as we progress.</a:t>
            </a:r>
          </a:p>
          <a:p>
            <a:pPr>
              <a:lnSpc>
                <a:spcPct val="100000"/>
              </a:lnSpc>
            </a:pPr>
            <a:r>
              <a:rPr lang="en-US" altLang="en-US" sz="1600" dirty="0">
                <a:solidFill>
                  <a:srgbClr val="111111"/>
                </a:solidFill>
              </a:rPr>
              <a:t>Once we arrive at an acceptable design, we will make it available to residents and hold a final design meeting with the Project Group before submission to planning authorities. </a:t>
            </a:r>
          </a:p>
          <a:p>
            <a:endParaRPr lang="en-GB" dirty="0"/>
          </a:p>
        </p:txBody>
      </p:sp>
    </p:spTree>
    <p:extLst>
      <p:ext uri="{BB962C8B-B14F-4D97-AF65-F5344CB8AC3E}">
        <p14:creationId xmlns:p14="http://schemas.microsoft.com/office/powerpoint/2010/main" val="4233388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4"/>
          <p:cNvSpPr>
            <a:spLocks noGrp="1" noChangeArrowheads="1"/>
          </p:cNvSpPr>
          <p:nvPr>
            <p:ph type="ctrTitle"/>
          </p:nvPr>
        </p:nvSpPr>
        <p:spPr bwMode="auto">
          <a:xfrm>
            <a:off x="487641" y="476672"/>
            <a:ext cx="8100472" cy="1586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altLang="en-US" sz="3600" dirty="0">
                <a:latin typeface="+mj-lt"/>
              </a:rPr>
              <a:t>Our </a:t>
            </a:r>
            <a:r>
              <a:rPr lang="en-GB" altLang="en-US" sz="3600" dirty="0" smtClean="0">
                <a:latin typeface="+mj-lt"/>
              </a:rPr>
              <a:t>response </a:t>
            </a:r>
            <a:r>
              <a:rPr lang="en-GB" altLang="en-US" sz="3600" dirty="0">
                <a:latin typeface="+mj-lt"/>
              </a:rPr>
              <a:t>to your </a:t>
            </a:r>
            <a:r>
              <a:rPr lang="en-GB" altLang="en-US" sz="3600" dirty="0" smtClean="0">
                <a:latin typeface="+mj-lt"/>
              </a:rPr>
              <a:t>feedback </a:t>
            </a:r>
            <a:r>
              <a:rPr lang="en-GB" altLang="en-US" sz="3600" dirty="0" smtClean="0"/>
              <a:t>(cont’d</a:t>
            </a:r>
            <a:r>
              <a:rPr lang="en-GB" altLang="en-US" sz="3600" dirty="0"/>
              <a:t>)</a:t>
            </a:r>
            <a:r>
              <a:rPr lang="en-GB" altLang="en-US" sz="3600" b="1" dirty="0"/>
              <a:t/>
            </a:r>
            <a:br>
              <a:rPr lang="en-GB" altLang="en-US" sz="3600" b="1" dirty="0"/>
            </a:br>
            <a:endParaRPr lang="en-GB" altLang="en-US" sz="3600" dirty="0">
              <a:latin typeface="+mj-lt"/>
              <a:ea typeface="+mj-ea"/>
              <a:cs typeface="+mj-cs"/>
            </a:endParaRPr>
          </a:p>
        </p:txBody>
      </p:sp>
      <p:sp>
        <p:nvSpPr>
          <p:cNvPr id="8" name="Rectangle 3"/>
          <p:cNvSpPr txBox="1">
            <a:spLocks noChangeArrowheads="1"/>
          </p:cNvSpPr>
          <p:nvPr/>
        </p:nvSpPr>
        <p:spPr>
          <a:xfrm>
            <a:off x="487641" y="1412776"/>
            <a:ext cx="8199159" cy="3791635"/>
          </a:xfrm>
          <a:prstGeom prst="rect">
            <a:avLst/>
          </a:prstGeom>
        </p:spPr>
        <p:txBody>
          <a:bodyPr vert="horz" lIns="0" tIns="0" rIns="0" bIns="0" rtlCol="0">
            <a:noAutofit/>
          </a:bodyPr>
          <a:lstStyle>
            <a:lvl1pPr marL="0" indent="0" algn="l" defTabSz="914400" rtl="0" eaLnBrk="1" latinLnBrk="0" hangingPunct="1">
              <a:lnSpc>
                <a:spcPts val="2800"/>
              </a:lnSpc>
              <a:spcBef>
                <a:spcPts val="0"/>
              </a:spcBef>
              <a:spcAft>
                <a:spcPts val="1134"/>
              </a:spcAft>
              <a:buFont typeface="Arial" panose="020B0604020202020204" pitchFamily="34" charset="0"/>
              <a:buNone/>
              <a:defRPr sz="2600" kern="1200">
                <a:solidFill>
                  <a:schemeClr val="tx2"/>
                </a:solidFill>
                <a:latin typeface="+mj-lt"/>
                <a:ea typeface="+mn-ea"/>
                <a:cs typeface="+mn-cs"/>
              </a:defRPr>
            </a:lvl1pPr>
            <a:lvl2pPr marL="4572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2pPr>
            <a:lvl3pPr marL="9144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3pPr>
            <a:lvl4pPr marL="13716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4pPr>
            <a:lvl5pPr marL="1828800" indent="0" algn="ctr" defTabSz="914400" rtl="0" eaLnBrk="1" latinLnBrk="0" hangingPunct="1">
              <a:lnSpc>
                <a:spcPts val="1600"/>
              </a:lnSpc>
              <a:spcBef>
                <a:spcPts val="0"/>
              </a:spcBef>
              <a:spcAft>
                <a:spcPts val="1134"/>
              </a:spcAft>
              <a:buFont typeface="Arial" panose="020B0604020202020204" pitchFamily="34"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ct val="100000"/>
              </a:lnSpc>
            </a:pPr>
            <a:r>
              <a:rPr lang="en-US" sz="1600" b="1" dirty="0" smtClean="0">
                <a:solidFill>
                  <a:srgbClr val="111111"/>
                </a:solidFill>
                <a:latin typeface="+mn-lt"/>
              </a:rPr>
              <a:t>Benefits to the local area </a:t>
            </a:r>
          </a:p>
          <a:p>
            <a:pPr>
              <a:lnSpc>
                <a:spcPct val="100000"/>
              </a:lnSpc>
            </a:pPr>
            <a:r>
              <a:rPr lang="en-US" altLang="en-US" sz="1600" dirty="0" smtClean="0">
                <a:solidFill>
                  <a:srgbClr val="111111"/>
                </a:solidFill>
                <a:latin typeface="+mn-lt"/>
              </a:rPr>
              <a:t>The council is committed to improving the surrounding area on the estates that we provide new homes. As part of the proposed project groups and in conjunction with the architect we will work with you to find ways that we can improve the estate and </a:t>
            </a:r>
            <a:r>
              <a:rPr lang="en-US" altLang="en-US" sz="1600" dirty="0" smtClean="0">
                <a:solidFill>
                  <a:srgbClr val="111111"/>
                </a:solidFill>
                <a:latin typeface="+mn-lt"/>
              </a:rPr>
              <a:t>utilize </a:t>
            </a:r>
            <a:r>
              <a:rPr lang="en-US" altLang="en-US" sz="1600" dirty="0" smtClean="0">
                <a:solidFill>
                  <a:srgbClr val="111111"/>
                </a:solidFill>
                <a:latin typeface="+mn-lt"/>
              </a:rPr>
              <a:t>the site to make the amenity areas inviting for use. </a:t>
            </a:r>
          </a:p>
          <a:p>
            <a:pPr>
              <a:lnSpc>
                <a:spcPct val="100000"/>
              </a:lnSpc>
            </a:pPr>
            <a:r>
              <a:rPr lang="en-US" altLang="en-US" sz="1600" b="1" dirty="0" smtClean="0">
                <a:solidFill>
                  <a:srgbClr val="111111"/>
                </a:solidFill>
                <a:latin typeface="+mn-lt"/>
              </a:rPr>
              <a:t>Construction Activity </a:t>
            </a:r>
          </a:p>
          <a:p>
            <a:pPr>
              <a:lnSpc>
                <a:spcPct val="100000"/>
              </a:lnSpc>
            </a:pPr>
            <a:r>
              <a:rPr lang="en-US" altLang="en-US" sz="1600" dirty="0" smtClean="0">
                <a:solidFill>
                  <a:srgbClr val="111111"/>
                </a:solidFill>
                <a:latin typeface="+mn-lt"/>
              </a:rPr>
              <a:t>We are looking at innovative ways of developing the site that would reduce disruption to existing residents and take into account that </a:t>
            </a:r>
            <a:r>
              <a:rPr lang="en-US" altLang="en-US" sz="1600" dirty="0" smtClean="0">
                <a:solidFill>
                  <a:srgbClr val="111111"/>
                </a:solidFill>
                <a:latin typeface="+mn-lt"/>
              </a:rPr>
              <a:t>Gipsy </a:t>
            </a:r>
            <a:r>
              <a:rPr lang="en-US" altLang="en-US" sz="1600" dirty="0" smtClean="0">
                <a:solidFill>
                  <a:srgbClr val="111111"/>
                </a:solidFill>
                <a:latin typeface="+mn-lt"/>
              </a:rPr>
              <a:t>Hill is a busy main thoroughfare.  </a:t>
            </a:r>
          </a:p>
          <a:p>
            <a:pPr>
              <a:lnSpc>
                <a:spcPct val="100000"/>
              </a:lnSpc>
            </a:pPr>
            <a:r>
              <a:rPr lang="en-US" altLang="en-US" sz="1600" b="1" dirty="0" smtClean="0">
                <a:solidFill>
                  <a:srgbClr val="111111"/>
                </a:solidFill>
                <a:latin typeface="+mn-lt"/>
              </a:rPr>
              <a:t>Loss of the green </a:t>
            </a:r>
          </a:p>
          <a:p>
            <a:pPr>
              <a:lnSpc>
                <a:spcPct val="100000"/>
              </a:lnSpc>
            </a:pPr>
            <a:r>
              <a:rPr lang="en-US" altLang="en-US" sz="1600" dirty="0" smtClean="0">
                <a:solidFill>
                  <a:srgbClr val="111111"/>
                </a:solidFill>
                <a:latin typeface="+mn-lt"/>
              </a:rPr>
              <a:t>Through the Project Group and in conjunction with a Landscape Architect we will seek ways to use the recreation area around the blocks in a way that allows residents to continue to enjoy the outside space.  </a:t>
            </a:r>
            <a:endParaRPr lang="en-GB" altLang="en-US" sz="1600" dirty="0">
              <a:solidFill>
                <a:srgbClr val="111111"/>
              </a:solidFill>
              <a:latin typeface="+mn-lt"/>
            </a:endParaRPr>
          </a:p>
        </p:txBody>
      </p:sp>
    </p:spTree>
    <p:extLst>
      <p:ext uri="{BB962C8B-B14F-4D97-AF65-F5344CB8AC3E}">
        <p14:creationId xmlns:p14="http://schemas.microsoft.com/office/powerpoint/2010/main" val="3196184533"/>
      </p:ext>
    </p:extLst>
  </p:cSld>
  <p:clrMapOvr>
    <a:masterClrMapping/>
  </p:clrMapOvr>
</p:sld>
</file>

<file path=ppt/theme/theme1.xml><?xml version="1.0" encoding="utf-8"?>
<a:theme xmlns:a="http://schemas.openxmlformats.org/drawingml/2006/main" name="Southwark presentation">
  <a:themeElements>
    <a:clrScheme name="Southwark PwP Gold">
      <a:dk1>
        <a:srgbClr val="F0AB00"/>
      </a:dk1>
      <a:lt1>
        <a:srgbClr val="FFFFFF"/>
      </a:lt1>
      <a:dk2>
        <a:srgbClr val="CF0072"/>
      </a:dk2>
      <a:lt2>
        <a:srgbClr val="34B233"/>
      </a:lt2>
      <a:accent1>
        <a:srgbClr val="B6BF00"/>
      </a:accent1>
      <a:accent2>
        <a:srgbClr val="00C0B5"/>
      </a:accent2>
      <a:accent3>
        <a:srgbClr val="00A9E0"/>
      </a:accent3>
      <a:accent4>
        <a:srgbClr val="0065BD"/>
      </a:accent4>
      <a:accent5>
        <a:srgbClr val="80379B"/>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al">
  <a:themeElements>
    <a:clrScheme name="Southwark PwP Teal">
      <a:dk1>
        <a:srgbClr val="00C0B5"/>
      </a:dk1>
      <a:lt1>
        <a:srgbClr val="FFFFFF"/>
      </a:lt1>
      <a:dk2>
        <a:srgbClr val="FF6319"/>
      </a:dk2>
      <a:lt2>
        <a:srgbClr val="34B233"/>
      </a:lt2>
      <a:accent1>
        <a:srgbClr val="B6BF00"/>
      </a:accent1>
      <a:accent2>
        <a:srgbClr val="F0AB00"/>
      </a:accent2>
      <a:accent3>
        <a:srgbClr val="00A9E0"/>
      </a:accent3>
      <a:accent4>
        <a:srgbClr val="0065BD"/>
      </a:accent4>
      <a:accent5>
        <a:srgbClr val="80379B"/>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urple">
  <a:themeElements>
    <a:clrScheme name="Southwark PwP Purple">
      <a:dk1>
        <a:srgbClr val="80379B"/>
      </a:dk1>
      <a:lt1>
        <a:srgbClr val="FFFFFF"/>
      </a:lt1>
      <a:dk2>
        <a:srgbClr val="00A9E0"/>
      </a:dk2>
      <a:lt2>
        <a:srgbClr val="34B233"/>
      </a:lt2>
      <a:accent1>
        <a:srgbClr val="B6BF00"/>
      </a:accent1>
      <a:accent2>
        <a:srgbClr val="00C0B5"/>
      </a:accent2>
      <a:accent3>
        <a:srgbClr val="00A9E0"/>
      </a:accent3>
      <a:accent4>
        <a:srgbClr val="0065BD"/>
      </a:accent4>
      <a:accent5>
        <a:srgbClr val="F0AB00"/>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Dark Yellow">
  <a:themeElements>
    <a:clrScheme name="Southwark PwP Purple">
      <a:dk1>
        <a:srgbClr val="B6BF00"/>
      </a:dk1>
      <a:lt1>
        <a:srgbClr val="FFFFFF"/>
      </a:lt1>
      <a:dk2>
        <a:srgbClr val="CF0072"/>
      </a:dk2>
      <a:lt2>
        <a:srgbClr val="34B233"/>
      </a:lt2>
      <a:accent1>
        <a:srgbClr val="B6BF00"/>
      </a:accent1>
      <a:accent2>
        <a:srgbClr val="00C0B5"/>
      </a:accent2>
      <a:accent3>
        <a:srgbClr val="00A9E0"/>
      </a:accent3>
      <a:accent4>
        <a:srgbClr val="0065BD"/>
      </a:accent4>
      <a:accent5>
        <a:srgbClr val="F0AB00"/>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Southwark presentation</Template>
  <TotalTime>243</TotalTime>
  <Words>1153</Words>
  <Application>Microsoft Office PowerPoint</Application>
  <PresentationFormat>On-screen Show (4:3)</PresentationFormat>
  <Paragraphs>106</Paragraphs>
  <Slides>13</Slides>
  <Notes>7</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Southwark presentation</vt:lpstr>
      <vt:lpstr>Teal</vt:lpstr>
      <vt:lpstr>Purple</vt:lpstr>
      <vt:lpstr>Dark Yellow</vt:lpstr>
      <vt:lpstr> </vt:lpstr>
      <vt:lpstr>Contents</vt:lpstr>
      <vt:lpstr>Introduction </vt:lpstr>
      <vt:lpstr>Location of proposed development This map shows the area of the site approved to provide  new Council homes.   </vt:lpstr>
      <vt:lpstr>Our Commitments </vt:lpstr>
      <vt:lpstr>Your Feedback</vt:lpstr>
      <vt:lpstr>Your Feedback (continued) </vt:lpstr>
      <vt:lpstr>Our response to your feedback </vt:lpstr>
      <vt:lpstr>Our response to your feedback (cont’d) </vt:lpstr>
      <vt:lpstr>Community Brief </vt:lpstr>
      <vt:lpstr>What a Project Group involves</vt:lpstr>
      <vt:lpstr>How we will consult with you </vt:lpstr>
      <vt:lpstr>Indicative next steps</vt:lpstr>
    </vt:vector>
  </TitlesOfParts>
  <Company>Southwark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dc:title>
  <dc:creator>Roach, Lorraine</dc:creator>
  <cp:lastModifiedBy>Hill, Melanie</cp:lastModifiedBy>
  <cp:revision>28</cp:revision>
  <dcterms:created xsi:type="dcterms:W3CDTF">2020-05-14T11:46:14Z</dcterms:created>
  <dcterms:modified xsi:type="dcterms:W3CDTF">2020-06-29T11:00:52Z</dcterms:modified>
</cp:coreProperties>
</file>