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413" r:id="rId3"/>
    <p:sldId id="415" r:id="rId4"/>
    <p:sldId id="411" r:id="rId5"/>
    <p:sldId id="409" r:id="rId6"/>
    <p:sldId id="410" r:id="rId7"/>
    <p:sldId id="416" r:id="rId8"/>
    <p:sldId id="399" r:id="rId9"/>
  </p:sldIdLst>
  <p:sldSz cx="6858000" cy="9144000" type="screen4x3"/>
  <p:notesSz cx="9926638" cy="143557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4B756267-42F5-443D-AD0C-96C9AC57B47D}">
          <p14:sldIdLst>
            <p14:sldId id="256"/>
            <p14:sldId id="413"/>
            <p14:sldId id="415"/>
            <p14:sldId id="411"/>
            <p14:sldId id="409"/>
            <p14:sldId id="410"/>
            <p14:sldId id="416"/>
            <p14:sldId id="399"/>
          </p14:sldIdLst>
        </p14:section>
        <p14:section name="Untitled Section" id="{FE8A0688-FCD3-40E5-97F6-AD20F6CA6C4D}">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eeks, Mary" initials="MW"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79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776" autoAdjust="0"/>
    <p:restoredTop sz="94843" autoAdjust="0"/>
  </p:normalViewPr>
  <p:slideViewPr>
    <p:cSldViewPr>
      <p:cViewPr varScale="1">
        <p:scale>
          <a:sx n="62" d="100"/>
          <a:sy n="62" d="100"/>
        </p:scale>
        <p:origin x="-2904" y="-90"/>
      </p:cViewPr>
      <p:guideLst>
        <p:guide orient="horz" pos="2880"/>
        <p:guide pos="216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366" y="-108"/>
      </p:cViewPr>
      <p:guideLst>
        <p:guide orient="horz" pos="452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718592"/>
          </a:xfrm>
          <a:prstGeom prst="rect">
            <a:avLst/>
          </a:prstGeom>
        </p:spPr>
        <p:txBody>
          <a:bodyPr vert="horz" lIns="132752" tIns="66377" rIns="132752" bIns="66377" rtlCol="0"/>
          <a:lstStyle>
            <a:lvl1pPr algn="l">
              <a:defRPr sz="1700"/>
            </a:lvl1pPr>
          </a:lstStyle>
          <a:p>
            <a:endParaRPr lang="en-GB" dirty="0"/>
          </a:p>
        </p:txBody>
      </p:sp>
      <p:sp>
        <p:nvSpPr>
          <p:cNvPr id="3" name="Date Placeholder 2"/>
          <p:cNvSpPr>
            <a:spLocks noGrp="1"/>
          </p:cNvSpPr>
          <p:nvPr>
            <p:ph type="dt" idx="1"/>
          </p:nvPr>
        </p:nvSpPr>
        <p:spPr>
          <a:xfrm>
            <a:off x="5621697" y="0"/>
            <a:ext cx="4302625" cy="718592"/>
          </a:xfrm>
          <a:prstGeom prst="rect">
            <a:avLst/>
          </a:prstGeom>
        </p:spPr>
        <p:txBody>
          <a:bodyPr vert="horz" lIns="132752" tIns="66377" rIns="132752" bIns="66377" rtlCol="0"/>
          <a:lstStyle>
            <a:lvl1pPr algn="r">
              <a:defRPr sz="1700"/>
            </a:lvl1pPr>
          </a:lstStyle>
          <a:p>
            <a:fld id="{30FA0E73-0C1A-46F3-8063-4354060EFE55}" type="datetimeFigureOut">
              <a:rPr lang="en-GB" smtClean="0"/>
              <a:t>19/06/2020</a:t>
            </a:fld>
            <a:endParaRPr lang="en-GB" dirty="0"/>
          </a:p>
        </p:txBody>
      </p:sp>
      <p:sp>
        <p:nvSpPr>
          <p:cNvPr id="4" name="Slide Image Placeholder 3"/>
          <p:cNvSpPr>
            <a:spLocks noGrp="1" noRot="1" noChangeAspect="1"/>
          </p:cNvSpPr>
          <p:nvPr>
            <p:ph type="sldImg" idx="2"/>
          </p:nvPr>
        </p:nvSpPr>
        <p:spPr>
          <a:xfrm>
            <a:off x="2943225" y="1076325"/>
            <a:ext cx="4040188" cy="5384800"/>
          </a:xfrm>
          <a:prstGeom prst="rect">
            <a:avLst/>
          </a:prstGeom>
          <a:noFill/>
          <a:ln w="12700">
            <a:solidFill>
              <a:prstClr val="black"/>
            </a:solidFill>
          </a:ln>
        </p:spPr>
        <p:txBody>
          <a:bodyPr vert="horz" lIns="132752" tIns="66377" rIns="132752" bIns="66377" rtlCol="0" anchor="ctr"/>
          <a:lstStyle/>
          <a:p>
            <a:endParaRPr lang="en-GB" dirty="0"/>
          </a:p>
        </p:txBody>
      </p:sp>
      <p:sp>
        <p:nvSpPr>
          <p:cNvPr id="5" name="Notes Placeholder 4"/>
          <p:cNvSpPr>
            <a:spLocks noGrp="1"/>
          </p:cNvSpPr>
          <p:nvPr>
            <p:ph type="body" sz="quarter" idx="3"/>
          </p:nvPr>
        </p:nvSpPr>
        <p:spPr>
          <a:xfrm>
            <a:off x="992202" y="6818588"/>
            <a:ext cx="7942238" cy="6460437"/>
          </a:xfrm>
          <a:prstGeom prst="rect">
            <a:avLst/>
          </a:prstGeom>
        </p:spPr>
        <p:txBody>
          <a:bodyPr vert="horz" lIns="132752" tIns="66377" rIns="132752" bIns="663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13634878"/>
            <a:ext cx="4302625" cy="718591"/>
          </a:xfrm>
          <a:prstGeom prst="rect">
            <a:avLst/>
          </a:prstGeom>
        </p:spPr>
        <p:txBody>
          <a:bodyPr vert="horz" lIns="132752" tIns="66377" rIns="132752" bIns="66377" rtlCol="0" anchor="b"/>
          <a:lstStyle>
            <a:lvl1pPr algn="l">
              <a:defRPr sz="1700"/>
            </a:lvl1pPr>
          </a:lstStyle>
          <a:p>
            <a:endParaRPr lang="en-GB" dirty="0"/>
          </a:p>
        </p:txBody>
      </p:sp>
      <p:sp>
        <p:nvSpPr>
          <p:cNvPr id="7" name="Slide Number Placeholder 6"/>
          <p:cNvSpPr>
            <a:spLocks noGrp="1"/>
          </p:cNvSpPr>
          <p:nvPr>
            <p:ph type="sldNum" sz="quarter" idx="5"/>
          </p:nvPr>
        </p:nvSpPr>
        <p:spPr>
          <a:xfrm>
            <a:off x="5621697" y="13634878"/>
            <a:ext cx="4302625" cy="718591"/>
          </a:xfrm>
          <a:prstGeom prst="rect">
            <a:avLst/>
          </a:prstGeom>
        </p:spPr>
        <p:txBody>
          <a:bodyPr vert="horz" lIns="132752" tIns="66377" rIns="132752" bIns="66377" rtlCol="0" anchor="b"/>
          <a:lstStyle>
            <a:lvl1pPr algn="r">
              <a:defRPr sz="1700"/>
            </a:lvl1pPr>
          </a:lstStyle>
          <a:p>
            <a:fld id="{C2E49F72-6E7E-4AF0-B235-56FC02F5A9D5}" type="slidenum">
              <a:rPr lang="en-GB" smtClean="0"/>
              <a:t>‹#›</a:t>
            </a:fld>
            <a:endParaRPr lang="en-GB" dirty="0"/>
          </a:p>
        </p:txBody>
      </p:sp>
    </p:spTree>
    <p:extLst>
      <p:ext uri="{BB962C8B-B14F-4D97-AF65-F5344CB8AC3E}">
        <p14:creationId xmlns:p14="http://schemas.microsoft.com/office/powerpoint/2010/main" val="287458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2E49F72-6E7E-4AF0-B235-56FC02F5A9D5}" type="slidenum">
              <a:rPr lang="en-GB" smtClean="0"/>
              <a:t>1</a:t>
            </a:fld>
            <a:endParaRPr lang="en-GB" dirty="0"/>
          </a:p>
        </p:txBody>
      </p:sp>
    </p:spTree>
    <p:extLst>
      <p:ext uri="{BB962C8B-B14F-4D97-AF65-F5344CB8AC3E}">
        <p14:creationId xmlns:p14="http://schemas.microsoft.com/office/powerpoint/2010/main" val="3864019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3</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5</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6</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8</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E45341E-9DF0-4D2D-A9BA-7167A2473550}"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FE85EA-6732-4AA8-A840-CB205BED199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A66AE3-0BE5-4067-A2EB-8CC1B99E11FC}"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CDD79B-B66A-4247-8F8A-3FF93AE035C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3094F8-DA22-4BB3-9E68-50B08A21FA76}"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F7488F1-0DEC-4D81-84AF-489A5D555D8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42900" y="2133601"/>
            <a:ext cx="5372100" cy="603461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3"/>
          </p:nvPr>
        </p:nvSpPr>
        <p:spPr>
          <a:xfrm>
            <a:off x="5791200" y="8001000"/>
            <a:ext cx="914400" cy="91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Date Placeholder 8"/>
          <p:cNvSpPr>
            <a:spLocks noGrp="1"/>
          </p:cNvSpPr>
          <p:nvPr>
            <p:ph type="dt" sz="half" idx="14"/>
          </p:nvPr>
        </p:nvSpPr>
        <p:spPr/>
        <p:txBody>
          <a:bodyPr/>
          <a:lstStyle/>
          <a:p>
            <a:pPr>
              <a:defRPr/>
            </a:pPr>
            <a:fld id="{53D824CE-5244-4993-83D3-C7CF96620CCB}" type="datetimeFigureOut">
              <a:rPr lang="en-US" smtClean="0"/>
              <a:pPr>
                <a:defRPr/>
              </a:pPr>
              <a:t>6/19/2020</a:t>
            </a:fld>
            <a:endParaRPr lang="en-US" dirty="0"/>
          </a:p>
        </p:txBody>
      </p:sp>
      <p:sp>
        <p:nvSpPr>
          <p:cNvPr id="10" name="Footer Placeholder 9"/>
          <p:cNvSpPr>
            <a:spLocks noGrp="1"/>
          </p:cNvSpPr>
          <p:nvPr>
            <p:ph type="ftr" sz="quarter" idx="15"/>
          </p:nvPr>
        </p:nvSpPr>
        <p:spPr/>
        <p:txBody>
          <a:bodyPr/>
          <a:lstStyle/>
          <a:p>
            <a:pPr>
              <a:defRPr/>
            </a:pPr>
            <a:endParaRPr lang="en-US" dirty="0"/>
          </a:p>
        </p:txBody>
      </p:sp>
      <p:sp>
        <p:nvSpPr>
          <p:cNvPr id="11" name="Slide Number Placeholder 10"/>
          <p:cNvSpPr>
            <a:spLocks noGrp="1"/>
          </p:cNvSpPr>
          <p:nvPr>
            <p:ph type="sldNum" sz="quarter" idx="16"/>
          </p:nvPr>
        </p:nvSpPr>
        <p:spPr/>
        <p:txBody>
          <a:bodyPr/>
          <a:lstStyle/>
          <a:p>
            <a:pPr>
              <a:defRPr/>
            </a:pPr>
            <a:fld id="{02DCF33C-47B9-4F24-A608-5EC885AC4E1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9E48452-52EE-4B4F-8404-27D90F115AC4}"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B37CCFE-7DA1-4269-8237-5F470C55736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F2F3E2F-26B8-4F04-88DE-5588D8733488}" type="datetimeFigureOut">
              <a:rPr lang="en-US"/>
              <a:pPr>
                <a:defRPr/>
              </a:pPr>
              <a:t>6/19/2020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A945E1D-6754-4F8D-A317-027EA479A43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362A3CF-A90F-4118-955C-CF18496A8BC1}" type="datetimeFigureOut">
              <a:rPr lang="en-US"/>
              <a:pPr>
                <a:defRPr/>
              </a:pPr>
              <a:t>6/19/2020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28957FF-E252-40A8-ADA9-418A5A892C1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DF4AFD-0445-4EAA-B98A-0AFF59A3637F}" type="datetimeFigureOut">
              <a:rPr lang="en-US"/>
              <a:pPr>
                <a:defRPr/>
              </a:pPr>
              <a:t>6/19/2020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8781240-EF12-44B1-A974-6429D9F7422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68E8ED-538E-4463-A907-FA00DE2FD967}" type="datetimeFigureOut">
              <a:rPr lang="en-US"/>
              <a:pPr>
                <a:defRPr/>
              </a:pPr>
              <a:t>6/19/2020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C92CE76-E005-4A84-84EA-DEE106AEB2A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1FFACF-C298-4A67-9F69-FFC478D0FEE0}" type="datetimeFigureOut">
              <a:rPr lang="en-US"/>
              <a:pPr>
                <a:defRPr/>
              </a:pPr>
              <a:t>6/19/2020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DA41280-490A-4D28-B031-5D529A89578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50DCF1-382C-4D9D-8D58-9CFF05824BD4}" type="datetimeFigureOut">
              <a:rPr lang="en-US"/>
              <a:pPr>
                <a:defRPr/>
              </a:pPr>
              <a:t>6/19/2020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F6AFC18-3364-43C1-A0C0-DA08FE00E39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9000" b="-1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184"/>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342900" y="2133601"/>
            <a:ext cx="6172200" cy="25907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3D824CE-5244-4993-83D3-C7CF96620CCB}" type="datetimeFigureOut">
              <a:rPr lang="en-US"/>
              <a:pPr>
                <a:defRPr/>
              </a:pPr>
              <a:t>6/19/2020</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2DCF33C-47B9-4F24-A608-5EC885AC4E1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www.southwark.gov.uk/Kingstonestateimprovemen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NHDTPhase5consultation@southwark.gov.uk" TargetMode="Externa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8000"/>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r="64341" b="27485"/>
          <a:stretch/>
        </p:blipFill>
        <p:spPr>
          <a:xfrm>
            <a:off x="0" y="1"/>
            <a:ext cx="1564375" cy="1450401"/>
          </a:xfrm>
          <a:prstGeom prst="rect">
            <a:avLst/>
          </a:prstGeom>
        </p:spPr>
      </p:pic>
      <p:sp>
        <p:nvSpPr>
          <p:cNvPr id="8" name="Title 7"/>
          <p:cNvSpPr>
            <a:spLocks noGrp="1"/>
          </p:cNvSpPr>
          <p:nvPr>
            <p:ph type="title"/>
          </p:nvPr>
        </p:nvSpPr>
        <p:spPr>
          <a:xfrm>
            <a:off x="782187" y="1096735"/>
            <a:ext cx="4610100" cy="533400"/>
          </a:xfrm>
          <a:solidFill>
            <a:schemeClr val="bg1"/>
          </a:solidFill>
        </p:spPr>
        <p:txBody>
          <a:bodyPr/>
          <a:lstStyle/>
          <a:p>
            <a:pPr algn="ctr"/>
            <a:r>
              <a:rPr lang="en-GB" sz="2800" dirty="0" smtClean="0"/>
              <a:t>Kingston</a:t>
            </a:r>
            <a:r>
              <a:rPr lang="en-GB" sz="2800" dirty="0" smtClean="0">
                <a:solidFill>
                  <a:schemeClr val="accent5"/>
                </a:solidFill>
              </a:rPr>
              <a:t> </a:t>
            </a:r>
            <a:r>
              <a:rPr lang="en-GB" sz="2800" dirty="0" smtClean="0"/>
              <a:t>Estate</a:t>
            </a:r>
            <a:r>
              <a:rPr lang="en-GB" sz="2800" dirty="0" smtClean="0">
                <a:solidFill>
                  <a:schemeClr val="accent5"/>
                </a:solidFill>
              </a:rPr>
              <a:t> </a:t>
            </a:r>
            <a:endParaRPr lang="en-GB" sz="2800"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76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09600" y="1752600"/>
            <a:ext cx="5535554" cy="4401205"/>
          </a:xfrm>
          <a:prstGeom prst="rect">
            <a:avLst/>
          </a:prstGeom>
          <a:noFill/>
        </p:spPr>
        <p:txBody>
          <a:bodyPr wrap="none" rtlCol="0">
            <a:spAutoFit/>
          </a:bodyPr>
          <a:lstStyle/>
          <a:p>
            <a:r>
              <a:rPr lang="en-GB" sz="2800" dirty="0" smtClean="0">
                <a:latin typeface="+mn-lt"/>
              </a:rPr>
              <a:t>Southwark Council is proposing to </a:t>
            </a:r>
          </a:p>
          <a:p>
            <a:r>
              <a:rPr lang="en-GB" sz="2800" dirty="0" smtClean="0">
                <a:latin typeface="+mn-lt"/>
              </a:rPr>
              <a:t>build new homes  for local people </a:t>
            </a:r>
          </a:p>
          <a:p>
            <a:r>
              <a:rPr lang="en-GB" sz="2800" dirty="0" smtClean="0">
                <a:latin typeface="+mn-lt"/>
              </a:rPr>
              <a:t>on the Kingston Estate.</a:t>
            </a:r>
          </a:p>
          <a:p>
            <a:endParaRPr lang="en-GB" sz="2800" dirty="0">
              <a:latin typeface="+mn-lt"/>
            </a:endParaRPr>
          </a:p>
          <a:p>
            <a:r>
              <a:rPr lang="en-GB" sz="2800" dirty="0" smtClean="0">
                <a:latin typeface="+mn-lt"/>
              </a:rPr>
              <a:t>It is proposed to build 8 new homes</a:t>
            </a:r>
          </a:p>
          <a:p>
            <a:r>
              <a:rPr lang="en-GB" sz="2800" dirty="0" smtClean="0">
                <a:latin typeface="+mn-lt"/>
              </a:rPr>
              <a:t>for rent (subject to planning) as part </a:t>
            </a:r>
          </a:p>
          <a:p>
            <a:r>
              <a:rPr lang="en-GB" sz="2800" dirty="0" smtClean="0">
                <a:latin typeface="+mn-lt"/>
              </a:rPr>
              <a:t>of the Council’s programme to build</a:t>
            </a:r>
          </a:p>
          <a:p>
            <a:r>
              <a:rPr lang="en-GB" sz="2800" dirty="0" smtClean="0">
                <a:latin typeface="+mn-lt"/>
              </a:rPr>
              <a:t>11,000 new council homes.  The site</a:t>
            </a:r>
          </a:p>
          <a:p>
            <a:r>
              <a:rPr lang="en-GB" sz="2800" dirty="0" smtClean="0">
                <a:latin typeface="+mn-lt"/>
              </a:rPr>
              <a:t>is made up of a small block of </a:t>
            </a:r>
          </a:p>
          <a:p>
            <a:r>
              <a:rPr lang="en-GB" sz="2800" dirty="0" smtClean="0">
                <a:latin typeface="+mn-lt"/>
              </a:rPr>
              <a:t>garages situated off Dawes Street.</a:t>
            </a:r>
          </a:p>
        </p:txBody>
      </p:sp>
      <p:sp>
        <p:nvSpPr>
          <p:cNvPr id="11" name="TextBox 10"/>
          <p:cNvSpPr txBox="1"/>
          <p:nvPr/>
        </p:nvSpPr>
        <p:spPr>
          <a:xfrm>
            <a:off x="1143000" y="696625"/>
            <a:ext cx="3453189" cy="400110"/>
          </a:xfrm>
          <a:prstGeom prst="rect">
            <a:avLst/>
          </a:prstGeom>
          <a:noFill/>
        </p:spPr>
        <p:txBody>
          <a:bodyPr wrap="none" rtlCol="0">
            <a:spAutoFit/>
          </a:bodyPr>
          <a:lstStyle/>
          <a:p>
            <a:r>
              <a:rPr lang="en-GB" dirty="0" smtClean="0">
                <a:solidFill>
                  <a:schemeClr val="accent5"/>
                </a:solidFill>
              </a:rPr>
              <a:t>1</a:t>
            </a:r>
            <a:r>
              <a:rPr lang="en-GB" sz="2000" b="1" dirty="0" smtClean="0">
                <a:solidFill>
                  <a:schemeClr val="accent5"/>
                </a:solidFill>
              </a:rPr>
              <a:t>1,000 new council homes</a:t>
            </a:r>
            <a:r>
              <a:rPr lang="en-GB" dirty="0" smtClean="0"/>
              <a:t>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7"/>
          <p:cNvSpPr txBox="1">
            <a:spLocks/>
          </p:cNvSpPr>
          <p:nvPr/>
        </p:nvSpPr>
        <p:spPr>
          <a:xfrm>
            <a:off x="365730" y="1143000"/>
            <a:ext cx="3749070" cy="325819"/>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dirty="0" smtClean="0">
                <a:solidFill>
                  <a:schemeClr val="accent5"/>
                </a:solidFill>
              </a:rPr>
              <a:t>11,000 new council homes</a:t>
            </a:r>
            <a:endParaRPr lang="en-GB" sz="2000" dirty="0"/>
          </a:p>
        </p:txBody>
      </p:sp>
      <p:pic>
        <p:nvPicPr>
          <p:cNvPr id="9" name="Picture 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8640" y="2667000"/>
            <a:ext cx="5574665" cy="3582352"/>
          </a:xfrm>
          <a:prstGeom prst="rect">
            <a:avLst/>
          </a:prstGeom>
          <a:noFill/>
          <a:ln>
            <a:noFill/>
          </a:ln>
        </p:spPr>
      </p:pic>
      <p:sp>
        <p:nvSpPr>
          <p:cNvPr id="4" name="Rectangle 3"/>
          <p:cNvSpPr/>
          <p:nvPr/>
        </p:nvSpPr>
        <p:spPr>
          <a:xfrm>
            <a:off x="1295401" y="1981200"/>
            <a:ext cx="3886200" cy="400110"/>
          </a:xfrm>
          <a:prstGeom prst="rect">
            <a:avLst/>
          </a:prstGeom>
        </p:spPr>
        <p:txBody>
          <a:bodyPr wrap="square">
            <a:spAutoFit/>
          </a:bodyPr>
          <a:lstStyle/>
          <a:p>
            <a:pPr algn="ctr" eaLnBrk="1" hangingPunct="1"/>
            <a:r>
              <a:rPr lang="en-GB" altLang="en-US" sz="2000" b="1" dirty="0" smtClean="0"/>
              <a:t>Proposed Site </a:t>
            </a:r>
            <a:endParaRPr lang="en-GB" altLang="en-US" sz="2200" b="1" dirty="0"/>
          </a:p>
        </p:txBody>
      </p:sp>
    </p:spTree>
    <p:extLst>
      <p:ext uri="{BB962C8B-B14F-4D97-AF65-F5344CB8AC3E}">
        <p14:creationId xmlns:p14="http://schemas.microsoft.com/office/powerpoint/2010/main" val="1466325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84063" y="1460184"/>
            <a:ext cx="6131037" cy="4486455"/>
          </a:xfrm>
        </p:spPr>
        <p:txBody>
          <a:bodyPr/>
          <a:lstStyle/>
          <a:p>
            <a:pPr marL="0" lvl="0" indent="0">
              <a:buNone/>
            </a:pPr>
            <a:endParaRPr lang="en-GB" sz="1800" dirty="0" smtClean="0"/>
          </a:p>
          <a:p>
            <a:pPr marL="0" lvl="0" indent="0">
              <a:buNone/>
            </a:pPr>
            <a:endParaRPr lang="en-GB" sz="1600" dirty="0" smtClean="0"/>
          </a:p>
          <a:p>
            <a:pPr marL="0" lvl="0" indent="0">
              <a:buNone/>
            </a:pPr>
            <a:r>
              <a:rPr lang="en-GB" sz="1800" dirty="0" smtClean="0"/>
              <a:t>We value the comments we received from you and hope that our feedback below will  answer some of your questions.</a:t>
            </a:r>
          </a:p>
          <a:p>
            <a:pPr marL="0" lvl="0" indent="0">
              <a:buNone/>
            </a:pPr>
            <a:endParaRPr lang="en-GB" sz="1800" dirty="0" smtClean="0"/>
          </a:p>
          <a:p>
            <a:pPr lvl="0">
              <a:buAutoNum type="arabicPeriod"/>
            </a:pPr>
            <a:r>
              <a:rPr lang="en-US" sz="1800" b="1" dirty="0" smtClean="0"/>
              <a:t>Security</a:t>
            </a:r>
          </a:p>
          <a:p>
            <a:pPr marL="0" lvl="0" indent="0">
              <a:buNone/>
            </a:pPr>
            <a:r>
              <a:rPr lang="en-US" sz="1800" dirty="0" smtClean="0"/>
              <a:t>All our new homes will be built to the Secure By Design Standards. In addition the Police and the Fire Brigade are also consulted during the planning process, so that they can comment on the design proposed. </a:t>
            </a:r>
          </a:p>
          <a:p>
            <a:pPr marL="0" lvl="0" indent="0">
              <a:buNone/>
            </a:pPr>
            <a:r>
              <a:rPr lang="en-US" sz="1800" dirty="0" smtClean="0"/>
              <a:t>Improving the security of the estate will be included in  the brief for the architect to work to.  In particular entrances to the estate which are closest to East Street Market will be looked at during the design.  </a:t>
            </a:r>
          </a:p>
          <a:p>
            <a:pPr marL="0" lvl="0" indent="0">
              <a:buNone/>
            </a:pPr>
            <a:endParaRPr lang="en-US" sz="1800" b="1" dirty="0" smtClean="0"/>
          </a:p>
          <a:p>
            <a:pPr lvl="0">
              <a:buAutoNum type="arabicPeriod" startAt="2"/>
            </a:pPr>
            <a:r>
              <a:rPr lang="en-US" sz="1800" b="1" dirty="0" smtClean="0"/>
              <a:t>Refuse Improvements</a:t>
            </a:r>
          </a:p>
          <a:p>
            <a:pPr marL="0" lvl="0" indent="0">
              <a:buNone/>
            </a:pPr>
            <a:r>
              <a:rPr lang="en-US" sz="1800" dirty="0" smtClean="0"/>
              <a:t>Arrangements will be made for the refuse for the new homes.  The Council wants to hear suggestions from residents on how litter could be reduced in the area.</a:t>
            </a:r>
            <a:endParaRPr lang="en-US" altLang="en-US" sz="1800" dirty="0" smtClean="0">
              <a:solidFill>
                <a:srgbClr val="FF0000"/>
              </a:solidFill>
            </a:endParaRPr>
          </a:p>
          <a:p>
            <a:pPr marL="0" lvl="0" indent="0">
              <a:buNone/>
            </a:pPr>
            <a:endParaRPr lang="en-US" altLang="en-US" sz="1800" dirty="0" smtClean="0">
              <a:solidFill>
                <a:srgbClr val="FF0000"/>
              </a:solidFill>
            </a:endParaRPr>
          </a:p>
          <a:p>
            <a:pPr marL="0" lvl="0" indent="0">
              <a:buNone/>
            </a:pPr>
            <a:r>
              <a:rPr lang="en-US" altLang="en-US" sz="1800" dirty="0" smtClean="0">
                <a:solidFill>
                  <a:srgbClr val="FF0000"/>
                </a:solidFill>
              </a:rPr>
              <a:t> </a:t>
            </a:r>
            <a:endParaRPr lang="en-US" altLang="en-US" sz="1800" dirty="0">
              <a:solidFill>
                <a:srgbClr val="FF0000"/>
              </a:solidFill>
            </a:endParaRPr>
          </a:p>
          <a:p>
            <a:pPr marL="0" indent="0">
              <a:buNone/>
            </a:pPr>
            <a:endParaRPr lang="en-GB" altLang="en-US" sz="1600" dirty="0" smtClean="0"/>
          </a:p>
          <a:p>
            <a:endParaRPr lang="en-GB" altLang="en-US" sz="1600" dirty="0" smtClean="0"/>
          </a:p>
          <a:p>
            <a:endParaRPr lang="en-GB" altLang="en-US" sz="1600" dirty="0" smtClean="0"/>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560633" y="1462786"/>
            <a:ext cx="525005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200" b="1" dirty="0" smtClean="0">
                <a:latin typeface="+mj-lt"/>
              </a:rPr>
              <a:t>Our Feedback to your Comments</a:t>
            </a:r>
            <a:endParaRPr lang="en-GB" altLang="en-US" sz="2200" b="1" dirty="0">
              <a:latin typeface="+mj-lt"/>
            </a:endParaRPr>
          </a:p>
        </p:txBody>
      </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dirty="0">
                <a:solidFill>
                  <a:schemeClr val="accent5"/>
                </a:solidFill>
              </a:rPr>
              <a:t>11,000 new council </a:t>
            </a:r>
            <a:r>
              <a:rPr lang="en-GB" altLang="en-US" sz="2000" dirty="0" smtClean="0">
                <a:solidFill>
                  <a:schemeClr val="accent5"/>
                </a:solidFill>
              </a:rPr>
              <a:t>homes</a:t>
            </a:r>
            <a:endParaRPr lang="en-GB" sz="2000" dirty="0"/>
          </a:p>
        </p:txBody>
      </p:sp>
    </p:spTree>
    <p:extLst>
      <p:ext uri="{BB962C8B-B14F-4D97-AF65-F5344CB8AC3E}">
        <p14:creationId xmlns:p14="http://schemas.microsoft.com/office/powerpoint/2010/main" val="1433174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Kingston Estate</a:t>
            </a:r>
            <a:endParaRPr lang="en-GB" dirty="0"/>
          </a:p>
        </p:txBody>
      </p:sp>
      <p:sp>
        <p:nvSpPr>
          <p:cNvPr id="3" name="Content Placeholder 2"/>
          <p:cNvSpPr>
            <a:spLocks noGrp="1"/>
          </p:cNvSpPr>
          <p:nvPr>
            <p:ph idx="1"/>
          </p:nvPr>
        </p:nvSpPr>
        <p:spPr>
          <a:xfrm>
            <a:off x="491427" y="1673651"/>
            <a:ext cx="5791200" cy="6034617"/>
          </a:xfrm>
        </p:spPr>
        <p:txBody>
          <a:bodyPr/>
          <a:lstStyle/>
          <a:p>
            <a:pPr marL="0" indent="0" algn="ctr">
              <a:buNone/>
            </a:pPr>
            <a:endParaRPr lang="en-GB" sz="1800" dirty="0"/>
          </a:p>
          <a:p>
            <a:pPr marL="514350" indent="-514350">
              <a:buAutoNum type="arabicPeriod" startAt="3"/>
            </a:pPr>
            <a:r>
              <a:rPr lang="en-GB" sz="1800" b="1" dirty="0" smtClean="0"/>
              <a:t>Design </a:t>
            </a:r>
          </a:p>
          <a:p>
            <a:pPr marL="0" indent="0">
              <a:buNone/>
            </a:pPr>
            <a:r>
              <a:rPr lang="en-GB" sz="1800" dirty="0" smtClean="0"/>
              <a:t>The work on the design of the new homes will be done jointly with local residents – this will include:</a:t>
            </a:r>
          </a:p>
          <a:p>
            <a:pPr marL="0" indent="0">
              <a:buNone/>
            </a:pPr>
            <a:r>
              <a:rPr lang="en-GB" sz="1800" i="1" dirty="0" smtClean="0"/>
              <a:t>How high the building will be</a:t>
            </a:r>
          </a:p>
          <a:p>
            <a:pPr marL="0" indent="0">
              <a:buNone/>
            </a:pPr>
            <a:r>
              <a:rPr lang="en-GB" sz="1800" i="1" dirty="0" smtClean="0"/>
              <a:t>Overlooking Issues</a:t>
            </a:r>
          </a:p>
          <a:p>
            <a:pPr marL="0" indent="0">
              <a:buNone/>
            </a:pPr>
            <a:r>
              <a:rPr lang="en-GB" sz="1800" i="1" dirty="0" smtClean="0"/>
              <a:t>Landscaping</a:t>
            </a:r>
          </a:p>
          <a:p>
            <a:pPr marL="0" indent="0">
              <a:buNone/>
            </a:pPr>
            <a:r>
              <a:rPr lang="en-GB" sz="1800" i="1" dirty="0" smtClean="0"/>
              <a:t>Dealing with Anti Social Behaviour</a:t>
            </a:r>
          </a:p>
          <a:p>
            <a:pPr marL="0" indent="0">
              <a:buNone/>
            </a:pPr>
            <a:endParaRPr lang="en-GB" sz="1800" i="1" dirty="0"/>
          </a:p>
          <a:p>
            <a:pPr lvl="0">
              <a:buAutoNum type="arabicPeriod" startAt="4"/>
            </a:pPr>
            <a:r>
              <a:rPr lang="en-US" sz="1800" b="1" dirty="0"/>
              <a:t>The Construction Period</a:t>
            </a:r>
          </a:p>
          <a:p>
            <a:pPr marL="0" lvl="0" indent="0">
              <a:buNone/>
            </a:pPr>
            <a:r>
              <a:rPr lang="en-US" altLang="en-US" sz="1800" b="1" dirty="0"/>
              <a:t>The garages </a:t>
            </a:r>
            <a:r>
              <a:rPr lang="en-US" altLang="en-US" sz="1800" dirty="0"/>
              <a:t>will be demolished – during this period, the contractor  will make every effort to  </a:t>
            </a:r>
            <a:r>
              <a:rPr lang="en-US" altLang="en-US" sz="1800" dirty="0" smtClean="0"/>
              <a:t>minimize  </a:t>
            </a:r>
            <a:r>
              <a:rPr lang="en-US" altLang="en-US" sz="1800" dirty="0"/>
              <a:t>any noise, disruption and pollution from the building works.  </a:t>
            </a:r>
          </a:p>
          <a:p>
            <a:pPr marL="0" lvl="0" indent="0">
              <a:buNone/>
            </a:pPr>
            <a:r>
              <a:rPr lang="en-US" sz="1800" dirty="0"/>
              <a:t>Site meetings and site inspections will be carried out regularly.</a:t>
            </a:r>
            <a:endParaRPr lang="en-GB" sz="1800" dirty="0"/>
          </a:p>
          <a:p>
            <a:pPr marL="0" lvl="0" indent="0">
              <a:buNone/>
            </a:pPr>
            <a:r>
              <a:rPr lang="en-GB" sz="1800" dirty="0"/>
              <a:t> </a:t>
            </a:r>
            <a:endParaRPr lang="en-US" altLang="en-US" sz="1800" dirty="0"/>
          </a:p>
          <a:p>
            <a:pPr marL="0" indent="0">
              <a:buNone/>
            </a:pPr>
            <a:endParaRPr lang="en-GB" sz="1800" i="1" dirty="0"/>
          </a:p>
        </p:txBody>
      </p:sp>
      <p:sp>
        <p:nvSpPr>
          <p:cNvPr id="4" name="Rectangle 74"/>
          <p:cNvSpPr>
            <a:spLocks noChangeArrowheads="1"/>
          </p:cNvSpPr>
          <p:nvPr/>
        </p:nvSpPr>
        <p:spPr bwMode="auto">
          <a:xfrm>
            <a:off x="762000" y="1468244"/>
            <a:ext cx="525005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200" b="1" dirty="0">
                <a:latin typeface="+mj-lt"/>
              </a:rPr>
              <a:t>Our </a:t>
            </a:r>
            <a:r>
              <a:rPr lang="en-GB" altLang="en-US" sz="2200" b="1" dirty="0" smtClean="0">
                <a:latin typeface="+mj-lt"/>
              </a:rPr>
              <a:t> feedback to your comments (cont’d</a:t>
            </a:r>
            <a:r>
              <a:rPr lang="en-GB" altLang="en-US" sz="2000" b="1" dirty="0"/>
              <a:t>)</a:t>
            </a:r>
          </a:p>
        </p:txBody>
      </p:sp>
    </p:spTree>
    <p:extLst>
      <p:ext uri="{BB962C8B-B14F-4D97-AF65-F5344CB8AC3E}">
        <p14:creationId xmlns:p14="http://schemas.microsoft.com/office/powerpoint/2010/main" val="117456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206995" y="1835272"/>
            <a:ext cx="6545198" cy="5055513"/>
          </a:xfrm>
        </p:spPr>
        <p:txBody>
          <a:bodyPr/>
          <a:lstStyle/>
          <a:p>
            <a:pPr marL="0" lvl="0" indent="0">
              <a:buNone/>
            </a:pPr>
            <a:r>
              <a:rPr lang="en-US" altLang="en-US" sz="1800" b="1" dirty="0" smtClean="0"/>
              <a:t>5.     Proximity to the development</a:t>
            </a:r>
          </a:p>
          <a:p>
            <a:pPr marL="0" lvl="0" indent="0">
              <a:buNone/>
            </a:pPr>
            <a:r>
              <a:rPr lang="en-US" altLang="en-US" sz="1800" dirty="0" smtClean="0"/>
              <a:t>Residents whose homes are close to the development  site will  have the opportunity to discuss  their issues and concerns  at planning stage and during the construction </a:t>
            </a:r>
            <a:r>
              <a:rPr lang="en-US" altLang="en-US" sz="1800" dirty="0"/>
              <a:t> </a:t>
            </a:r>
            <a:r>
              <a:rPr lang="en-US" altLang="en-US" sz="1800" dirty="0" smtClean="0"/>
              <a:t>period.  We will give you every help and assistance  we can to  minimize any  disruption and address your concerns wherever possible. </a:t>
            </a:r>
          </a:p>
          <a:p>
            <a:pPr marL="0" lvl="0" indent="0">
              <a:spcBef>
                <a:spcPts val="0"/>
              </a:spcBef>
              <a:buNone/>
            </a:pPr>
            <a:endParaRPr lang="en-US" altLang="en-US" sz="1800" dirty="0"/>
          </a:p>
          <a:p>
            <a:pPr lvl="0">
              <a:buAutoNum type="arabicPeriod" startAt="6"/>
            </a:pPr>
            <a:r>
              <a:rPr lang="en-US" sz="1800" b="1" dirty="0" smtClean="0"/>
              <a:t>Great Estates Consultation</a:t>
            </a:r>
            <a:endParaRPr lang="en-GB" sz="2200" dirty="0"/>
          </a:p>
          <a:p>
            <a:pPr marL="0" indent="0">
              <a:buNone/>
            </a:pPr>
            <a:r>
              <a:rPr lang="en-GB" sz="1800" dirty="0"/>
              <a:t>During the consultation period you will have the opportunity to tell us what local improvements would make your estate a great place to live.  We will then agree an agreed plan with residents for their delivery (subject to available funds finance and planning approval</a:t>
            </a:r>
            <a:r>
              <a:rPr lang="en-GB" sz="1800" dirty="0" smtClean="0"/>
              <a:t>).</a:t>
            </a:r>
          </a:p>
          <a:p>
            <a:pPr marL="0" indent="0">
              <a:buNone/>
            </a:pPr>
            <a:endParaRPr lang="en-GB" sz="1800" dirty="0"/>
          </a:p>
          <a:p>
            <a:pPr marL="0" indent="0">
              <a:buNone/>
            </a:pPr>
            <a:r>
              <a:rPr lang="en-GB" sz="1800" dirty="0"/>
              <a:t>Our consultation process will continue throughout the design and development  stages of the new council homes. You will be  </a:t>
            </a:r>
            <a:endParaRPr lang="en-GB" sz="1800" dirty="0" smtClean="0"/>
          </a:p>
          <a:p>
            <a:pPr marL="0" indent="0">
              <a:buNone/>
            </a:pPr>
            <a:r>
              <a:rPr lang="en-GB" sz="1800" smtClean="0"/>
              <a:t>involved </a:t>
            </a:r>
            <a:r>
              <a:rPr lang="en-GB" sz="1800" dirty="0"/>
              <a:t>in the most important decisions as we progress.</a:t>
            </a:r>
            <a:endParaRPr lang="en-US" sz="1800" b="1" dirty="0"/>
          </a:p>
          <a:p>
            <a:pPr marL="0" indent="0">
              <a:buNone/>
            </a:pPr>
            <a:endParaRPr lang="en-GB" altLang="en-US" sz="1800" dirty="0" smtClean="0"/>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dirty="0">
                <a:solidFill>
                  <a:schemeClr val="accent5"/>
                </a:solidFill>
              </a:rPr>
              <a:t>11,000 new council </a:t>
            </a:r>
            <a:r>
              <a:rPr lang="en-GB" altLang="en-US" sz="2000" dirty="0" smtClean="0">
                <a:solidFill>
                  <a:schemeClr val="accent5"/>
                </a:solidFill>
              </a:rPr>
              <a:t>homes</a:t>
            </a:r>
            <a:endParaRPr lang="en-GB" sz="2000" dirty="0"/>
          </a:p>
        </p:txBody>
      </p:sp>
      <p:sp>
        <p:nvSpPr>
          <p:cNvPr id="52" name="Rectangle 74"/>
          <p:cNvSpPr>
            <a:spLocks noChangeArrowheads="1"/>
          </p:cNvSpPr>
          <p:nvPr/>
        </p:nvSpPr>
        <p:spPr bwMode="auto">
          <a:xfrm>
            <a:off x="464945" y="1450402"/>
            <a:ext cx="525005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200" b="1" dirty="0">
                <a:latin typeface="+mj-lt"/>
              </a:rPr>
              <a:t>Our </a:t>
            </a:r>
            <a:r>
              <a:rPr lang="en-GB" altLang="en-US" sz="2200" b="1" dirty="0" smtClean="0">
                <a:latin typeface="+mj-lt"/>
              </a:rPr>
              <a:t>feedback to your comments (cont’d</a:t>
            </a:r>
            <a:r>
              <a:rPr lang="en-GB" altLang="en-US" sz="2000" b="1" dirty="0"/>
              <a:t>)</a:t>
            </a:r>
          </a:p>
        </p:txBody>
      </p:sp>
    </p:spTree>
    <p:extLst>
      <p:ext uri="{BB962C8B-B14F-4D97-AF65-F5344CB8AC3E}">
        <p14:creationId xmlns:p14="http://schemas.microsoft.com/office/powerpoint/2010/main" val="1720661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286337" y="1600200"/>
            <a:ext cx="6140018" cy="5172255"/>
          </a:xfrm>
        </p:spPr>
        <p:txBody>
          <a:bodyPr/>
          <a:lstStyle/>
          <a:p>
            <a:pPr marL="0" indent="0" algn="ctr">
              <a:buNone/>
            </a:pPr>
            <a:r>
              <a:rPr lang="en-GB" sz="2400" dirty="0" smtClean="0">
                <a:latin typeface="+mj-lt"/>
              </a:rPr>
              <a:t>K</a:t>
            </a:r>
            <a:r>
              <a:rPr lang="en-GB" sz="2400" b="1" dirty="0" smtClean="0">
                <a:latin typeface="+mj-lt"/>
              </a:rPr>
              <a:t>eeping in Touch </a:t>
            </a:r>
            <a:endParaRPr lang="en-GB" sz="2400" b="1" dirty="0">
              <a:latin typeface="+mj-lt"/>
            </a:endParaRPr>
          </a:p>
          <a:p>
            <a:pPr marL="0" indent="0">
              <a:buNone/>
            </a:pPr>
            <a:r>
              <a:rPr lang="en-GB" sz="1800" dirty="0"/>
              <a:t>For the time being as a result of the Covid-19 situation, we are following the social distancing directive from Central Government and plan to carry out consultation online and via our consultation hub at: </a:t>
            </a:r>
            <a:endParaRPr lang="en-GB" sz="1800" b="1" dirty="0"/>
          </a:p>
          <a:p>
            <a:pPr marL="0" indent="0">
              <a:buNone/>
            </a:pPr>
            <a:r>
              <a:rPr lang="en-GB" sz="1800" dirty="0"/>
              <a:t> </a:t>
            </a:r>
            <a:r>
              <a:rPr lang="en-GB" sz="1800" u="sng" dirty="0" smtClean="0">
                <a:hlinkClick r:id="rId3"/>
              </a:rPr>
              <a:t>www.southwark.gov.uk/Kingstonestateimprovements</a:t>
            </a:r>
            <a:endParaRPr lang="en-GB" sz="1800" u="sng" dirty="0" smtClean="0"/>
          </a:p>
          <a:p>
            <a:pPr marL="0" indent="0">
              <a:buNone/>
            </a:pPr>
            <a:endParaRPr lang="en-US" sz="1800" b="1" dirty="0"/>
          </a:p>
          <a:p>
            <a:pPr marL="0" lvl="0" indent="0">
              <a:buNone/>
            </a:pPr>
            <a:r>
              <a:rPr lang="en-US" sz="1800" b="1" dirty="0"/>
              <a:t>From now on, we will keep the hub permanently open and all</a:t>
            </a:r>
          </a:p>
          <a:p>
            <a:pPr marL="0" lvl="0" indent="0">
              <a:buNone/>
            </a:pPr>
            <a:r>
              <a:rPr lang="en-US" sz="1800" b="1" dirty="0"/>
              <a:t> our newsletters, general notification and updates on this </a:t>
            </a:r>
          </a:p>
          <a:p>
            <a:pPr marL="0" lvl="0" indent="0">
              <a:buNone/>
            </a:pPr>
            <a:r>
              <a:rPr lang="en-US" sz="1800" b="1" dirty="0"/>
              <a:t>project  will now be posted on the hub</a:t>
            </a:r>
            <a:endParaRPr lang="en-GB" sz="1800" dirty="0"/>
          </a:p>
          <a:p>
            <a:pPr marL="0" indent="0">
              <a:buNone/>
            </a:pPr>
            <a:endParaRPr lang="en-US" sz="1800" dirty="0" smtClean="0">
              <a:solidFill>
                <a:srgbClr val="FF0000"/>
              </a:solidFill>
            </a:endParaRPr>
          </a:p>
          <a:p>
            <a:pPr marL="0" indent="0">
              <a:buNone/>
            </a:pPr>
            <a:endParaRPr lang="en-US" sz="1800" dirty="0">
              <a:solidFill>
                <a:srgbClr val="FF0000"/>
              </a:solidFill>
            </a:endParaRPr>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pic>
        <p:nvPicPr>
          <p:cNvPr id="50" name="Picture 49"/>
          <p:cNvPicPr>
            <a:picLocks noChangeAspect="1"/>
          </p:cNvPicPr>
          <p:nvPr/>
        </p:nvPicPr>
        <p:blipFill rotWithShape="1">
          <a:blip r:embed="rId4">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536575"/>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dirty="0">
                <a:solidFill>
                  <a:schemeClr val="accent5"/>
                </a:solidFill>
              </a:rPr>
              <a:t>11,000 new council </a:t>
            </a:r>
            <a:r>
              <a:rPr lang="en-GB" altLang="en-US" sz="2000" dirty="0" smtClean="0">
                <a:solidFill>
                  <a:schemeClr val="accent5"/>
                </a:solidFill>
              </a:rPr>
              <a:t>homes</a:t>
            </a:r>
            <a:endParaRPr lang="en-GB" sz="2000" dirty="0"/>
          </a:p>
        </p:txBody>
      </p:sp>
    </p:spTree>
    <p:extLst>
      <p:ext uri="{BB962C8B-B14F-4D97-AF65-F5344CB8AC3E}">
        <p14:creationId xmlns:p14="http://schemas.microsoft.com/office/powerpoint/2010/main" val="37262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2590800"/>
            <a:ext cx="5829300" cy="2000249"/>
          </a:xfrm>
        </p:spPr>
        <p:txBody>
          <a:bodyPr/>
          <a:lstStyle/>
          <a:p>
            <a:pPr algn="ctr"/>
            <a:endParaRPr lang="en-US" sz="2400" b="1" dirty="0" smtClean="0">
              <a:solidFill>
                <a:schemeClr val="tx1"/>
              </a:solidFill>
            </a:endParaRPr>
          </a:p>
          <a:p>
            <a:pPr algn="ctr"/>
            <a:endParaRPr lang="en-US" sz="2400" b="1" dirty="0">
              <a:solidFill>
                <a:schemeClr val="tx1"/>
              </a:solidFill>
            </a:endParaRPr>
          </a:p>
          <a:p>
            <a:pPr algn="ctr"/>
            <a:r>
              <a:rPr lang="en-US" sz="2400" b="1" dirty="0" smtClean="0">
                <a:solidFill>
                  <a:schemeClr val="tx1"/>
                </a:solidFill>
              </a:rPr>
              <a:t>Keeping </a:t>
            </a:r>
            <a:r>
              <a:rPr lang="en-US" sz="2400" b="1" dirty="0">
                <a:solidFill>
                  <a:schemeClr val="tx1"/>
                </a:solidFill>
              </a:rPr>
              <a:t>in contact with us </a:t>
            </a:r>
            <a:endParaRPr lang="en-GB" dirty="0">
              <a:solidFill>
                <a:schemeClr val="tx1"/>
              </a:solidFill>
            </a:endParaRPr>
          </a:p>
          <a:p>
            <a:r>
              <a:rPr lang="en-GB" dirty="0">
                <a:solidFill>
                  <a:schemeClr val="tx1"/>
                </a:solidFill>
              </a:rPr>
              <a:t>A dedicated New Homes consultation mailbox has been created for you to contact us if you have any queries; please use this mailbox  to contact us rather than our individual email addresses. </a:t>
            </a:r>
            <a:r>
              <a:rPr lang="en-GB" b="1" dirty="0" smtClean="0">
                <a:solidFill>
                  <a:schemeClr val="tx1"/>
                </a:solidFill>
                <a:hlinkClick r:id="rId2"/>
              </a:rPr>
              <a:t>NHDTPhase5consultation@southwark.gov.uk</a:t>
            </a:r>
            <a:endParaRPr lang="en-GB" b="1" dirty="0" smtClean="0">
              <a:solidFill>
                <a:schemeClr val="tx1"/>
              </a:solidFill>
            </a:endParaRPr>
          </a:p>
          <a:p>
            <a:endParaRPr lang="en-GB" b="1" dirty="0">
              <a:solidFill>
                <a:schemeClr val="tx1"/>
              </a:solidFill>
            </a:endParaRPr>
          </a:p>
          <a:p>
            <a:pPr lvl="0"/>
            <a:endParaRPr lang="en-GB" altLang="en-US" sz="1800" dirty="0"/>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sp>
        <p:nvSpPr>
          <p:cNvPr id="12" name="Rectangle 11"/>
          <p:cNvSpPr/>
          <p:nvPr/>
        </p:nvSpPr>
        <p:spPr>
          <a:xfrm>
            <a:off x="381000" y="1107559"/>
            <a:ext cx="2899063" cy="369332"/>
          </a:xfrm>
          <a:prstGeom prst="rect">
            <a:avLst/>
          </a:prstGeom>
        </p:spPr>
        <p:txBody>
          <a:bodyPr wrap="none">
            <a:spAutoFit/>
          </a:bodyPr>
          <a:lstStyle/>
          <a:p>
            <a:r>
              <a:rPr lang="en-GB" altLang="en-US" dirty="0">
                <a:solidFill>
                  <a:schemeClr val="accent5"/>
                </a:solidFill>
              </a:rPr>
              <a:t>11,000 new council homes</a:t>
            </a:r>
            <a:endParaRPr lang="en-GB" dirty="0"/>
          </a:p>
        </p:txBody>
      </p:sp>
    </p:spTree>
    <p:extLst>
      <p:ext uri="{BB962C8B-B14F-4D97-AF65-F5344CB8AC3E}">
        <p14:creationId xmlns:p14="http://schemas.microsoft.com/office/powerpoint/2010/main" val="397285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7"/>
          <p:cNvSpPr>
            <a:spLocks noGrp="1"/>
          </p:cNvSpPr>
          <p:nvPr>
            <p:ph type="title"/>
          </p:nvPr>
        </p:nvSpPr>
        <p:spPr>
          <a:xfrm>
            <a:off x="307366" y="1066800"/>
            <a:ext cx="4076700" cy="685800"/>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graphicFrame>
        <p:nvGraphicFramePr>
          <p:cNvPr id="5" name="Content Placeholder 4"/>
          <p:cNvGraphicFramePr>
            <a:graphicFrameLocks noGrp="1"/>
          </p:cNvGraphicFramePr>
          <p:nvPr>
            <p:ph sz="quarter" idx="4"/>
            <p:extLst>
              <p:ext uri="{D42A27DB-BD31-4B8C-83A1-F6EECF244321}">
                <p14:modId xmlns:p14="http://schemas.microsoft.com/office/powerpoint/2010/main" val="2122008904"/>
              </p:ext>
            </p:extLst>
          </p:nvPr>
        </p:nvGraphicFramePr>
        <p:xfrm>
          <a:off x="792797" y="2362200"/>
          <a:ext cx="5459168" cy="4362688"/>
        </p:xfrm>
        <a:graphic>
          <a:graphicData uri="http://schemas.openxmlformats.org/drawingml/2006/table">
            <a:tbl>
              <a:tblPr firstRow="1" bandRow="1">
                <a:tableStyleId>{5C22544A-7EE6-4342-B048-85BDC9FD1C3A}</a:tableStyleId>
              </a:tblPr>
              <a:tblGrid>
                <a:gridCol w="1569403"/>
                <a:gridCol w="3889765"/>
              </a:tblGrid>
              <a:tr h="278190">
                <a:tc>
                  <a:txBody>
                    <a:bodyPr/>
                    <a:lstStyle/>
                    <a:p>
                      <a:r>
                        <a:rPr lang="en-GB" sz="1800" b="0" dirty="0" smtClean="0">
                          <a:solidFill>
                            <a:schemeClr val="tx1"/>
                          </a:solidFill>
                        </a:rPr>
                        <a:t>May</a:t>
                      </a:r>
                      <a:r>
                        <a:rPr lang="en-GB" sz="1800" b="0" baseline="0" dirty="0" smtClean="0">
                          <a:solidFill>
                            <a:schemeClr val="tx1"/>
                          </a:solidFill>
                        </a:rPr>
                        <a:t> </a:t>
                      </a:r>
                      <a:r>
                        <a:rPr lang="en-GB" sz="1800" b="0" dirty="0" smtClean="0">
                          <a:solidFill>
                            <a:schemeClr val="tx1"/>
                          </a:solidFill>
                        </a:rPr>
                        <a:t>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smtClean="0">
                          <a:solidFill>
                            <a:schemeClr val="tx1"/>
                          </a:solidFill>
                        </a:rPr>
                        <a:t>Resident Project Group</a:t>
                      </a:r>
                      <a:r>
                        <a:rPr lang="en-GB" sz="1800" b="0" baseline="0" dirty="0" smtClean="0">
                          <a:solidFill>
                            <a:schemeClr val="tx1"/>
                          </a:solidFill>
                        </a:rPr>
                        <a:t> is set up </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903">
                <a:tc>
                  <a:txBody>
                    <a:bodyPr/>
                    <a:lstStyle/>
                    <a:p>
                      <a:r>
                        <a:rPr lang="en-GB" sz="1800" b="0" dirty="0" smtClean="0">
                          <a:solidFill>
                            <a:schemeClr val="tx1"/>
                          </a:solidFill>
                        </a:rPr>
                        <a:t>June 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smtClean="0">
                          <a:solidFill>
                            <a:schemeClr val="tx1"/>
                          </a:solidFill>
                        </a:rPr>
                        <a:t>Council</a:t>
                      </a:r>
                      <a:r>
                        <a:rPr lang="en-GB" sz="1800" b="0" baseline="0" dirty="0" smtClean="0">
                          <a:solidFill>
                            <a:schemeClr val="tx1"/>
                          </a:solidFill>
                        </a:rPr>
                        <a:t> appoints  </a:t>
                      </a:r>
                      <a:r>
                        <a:rPr lang="en-GB" sz="1800" b="0" dirty="0" smtClean="0">
                          <a:solidFill>
                            <a:schemeClr val="tx1"/>
                          </a:solidFill>
                        </a:rPr>
                        <a:t>Design Consultants / architects</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903">
                <a:tc>
                  <a:txBody>
                    <a:bodyPr/>
                    <a:lstStyle/>
                    <a:p>
                      <a:r>
                        <a:rPr lang="en-GB" sz="1800" b="0" baseline="0" dirty="0" smtClean="0">
                          <a:solidFill>
                            <a:schemeClr val="tx1"/>
                          </a:solidFill>
                        </a:rPr>
                        <a:t>Summer - Winter 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smtClean="0">
                          <a:solidFill>
                            <a:schemeClr val="tx1"/>
                          </a:solidFill>
                        </a:rPr>
                        <a:t>Local Residents ,</a:t>
                      </a:r>
                      <a:r>
                        <a:rPr lang="en-GB" sz="1800" b="0" baseline="0" dirty="0" smtClean="0">
                          <a:solidFill>
                            <a:schemeClr val="tx1"/>
                          </a:solidFill>
                        </a:rPr>
                        <a:t> Architects and the Council</a:t>
                      </a:r>
                      <a:r>
                        <a:rPr lang="en-GB" sz="1800" b="0" dirty="0" smtClean="0">
                          <a:solidFill>
                            <a:schemeClr val="tx1"/>
                          </a:solidFill>
                        </a:rPr>
                        <a:t> work together to develop the design of the development </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7610">
                <a:tc>
                  <a:txBody>
                    <a:bodyPr/>
                    <a:lstStyle/>
                    <a:p>
                      <a:r>
                        <a:rPr lang="en-GB" sz="1800" b="0" dirty="0" smtClean="0">
                          <a:solidFill>
                            <a:schemeClr val="tx1"/>
                          </a:solidFill>
                        </a:rPr>
                        <a:t>Winter 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kern="1200" dirty="0" smtClean="0">
                          <a:solidFill>
                            <a:schemeClr val="tx1"/>
                          </a:solidFill>
                          <a:effectLst/>
                          <a:latin typeface="+mn-lt"/>
                          <a:ea typeface="+mn-ea"/>
                          <a:cs typeface="+mn-cs"/>
                        </a:rPr>
                        <a:t>Application for Planning </a:t>
                      </a:r>
                      <a:r>
                        <a:rPr lang="en-GB" sz="1800" b="0" kern="1200" baseline="0" dirty="0" smtClean="0">
                          <a:solidFill>
                            <a:schemeClr val="tx1"/>
                          </a:solidFill>
                          <a:effectLst/>
                          <a:latin typeface="+mn-lt"/>
                          <a:ea typeface="+mn-ea"/>
                          <a:cs typeface="+mn-cs"/>
                        </a:rPr>
                        <a:t> Permission </a:t>
                      </a:r>
                      <a:endParaRPr lang="en-GB" sz="1800" b="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8918">
                <a:tc>
                  <a:txBody>
                    <a:bodyPr/>
                    <a:lstStyle/>
                    <a:p>
                      <a:r>
                        <a:rPr lang="en-GB" sz="1800" b="0" dirty="0" smtClean="0"/>
                        <a:t>Spring 2021</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Planning Approval is obtained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533">
                <a:tc>
                  <a:txBody>
                    <a:bodyPr/>
                    <a:lstStyle/>
                    <a:p>
                      <a:r>
                        <a:rPr lang="en-GB" sz="1800" b="0" dirty="0" smtClean="0">
                          <a:solidFill>
                            <a:schemeClr val="tx1"/>
                          </a:solidFill>
                        </a:rPr>
                        <a:t>Winter 2022</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Council appoints</a:t>
                      </a:r>
                      <a:r>
                        <a:rPr lang="en-GB" sz="1800" b="0" baseline="0" dirty="0" smtClean="0"/>
                        <a:t> Contractor</a:t>
                      </a:r>
                      <a:endParaRPr lang="en-GB" sz="18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4932">
                <a:tc>
                  <a:txBody>
                    <a:bodyPr/>
                    <a:lstStyle/>
                    <a:p>
                      <a:r>
                        <a:rPr lang="en-GB" sz="1800" b="0" dirty="0" smtClean="0"/>
                        <a:t>Winter 2022</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Meet The</a:t>
                      </a:r>
                      <a:r>
                        <a:rPr lang="en-GB" sz="1800" b="0" baseline="0" dirty="0" smtClean="0"/>
                        <a:t> Contractor Event for Residents </a:t>
                      </a:r>
                      <a:endParaRPr lang="en-GB" sz="18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3013">
                <a:tc>
                  <a:txBody>
                    <a:bodyPr/>
                    <a:lstStyle/>
                    <a:p>
                      <a:r>
                        <a:rPr lang="en-GB" sz="1800" b="0" dirty="0" smtClean="0"/>
                        <a:t>Winter 2023</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End</a:t>
                      </a:r>
                      <a:r>
                        <a:rPr lang="en-GB" sz="1800" b="0" baseline="0" dirty="0" smtClean="0"/>
                        <a:t> of th</a:t>
                      </a:r>
                      <a:r>
                        <a:rPr lang="en-GB" sz="1800" b="0" dirty="0" smtClean="0"/>
                        <a:t>e construction of</a:t>
                      </a:r>
                      <a:r>
                        <a:rPr lang="en-GB" sz="1800" b="0" baseline="0" dirty="0" smtClean="0"/>
                        <a:t> the new Council Homes – Tenants move in.</a:t>
                      </a:r>
                      <a:endParaRPr lang="en-GB" sz="18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2"/>
            <a:ext cx="1832836" cy="1219198"/>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TextBox 52"/>
          <p:cNvSpPr txBox="1"/>
          <p:nvPr/>
        </p:nvSpPr>
        <p:spPr>
          <a:xfrm>
            <a:off x="209258" y="1766397"/>
            <a:ext cx="6400800" cy="430887"/>
          </a:xfrm>
          <a:prstGeom prst="rect">
            <a:avLst/>
          </a:prstGeom>
          <a:noFill/>
        </p:spPr>
        <p:txBody>
          <a:bodyPr wrap="square" rtlCol="0">
            <a:spAutoFit/>
          </a:bodyPr>
          <a:lstStyle/>
          <a:p>
            <a:pPr algn="ctr"/>
            <a:r>
              <a:rPr lang="en-GB" sz="2000" b="1" dirty="0" smtClean="0">
                <a:latin typeface="+mj-lt"/>
              </a:rPr>
              <a:t>Indicative</a:t>
            </a:r>
            <a:r>
              <a:rPr lang="en-GB" sz="2200" b="1" dirty="0" smtClean="0">
                <a:latin typeface="+mj-lt"/>
              </a:rPr>
              <a:t> Next Steps</a:t>
            </a:r>
          </a:p>
        </p:txBody>
      </p:sp>
    </p:spTree>
    <p:extLst>
      <p:ext uri="{BB962C8B-B14F-4D97-AF65-F5344CB8AC3E}">
        <p14:creationId xmlns:p14="http://schemas.microsoft.com/office/powerpoint/2010/main" val="3077075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6696</TotalTime>
  <Words>614</Words>
  <Application>Microsoft Office PowerPoint</Application>
  <PresentationFormat>On-screen Show (4:3)</PresentationFormat>
  <Paragraphs>94</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Kingston Estate </vt:lpstr>
      <vt:lpstr>PowerPoint Presentation</vt:lpstr>
      <vt:lpstr>11,000 new council homes</vt:lpstr>
      <vt:lpstr>Kingston Estate</vt:lpstr>
      <vt:lpstr>11,000 new council homes</vt:lpstr>
      <vt:lpstr>11,000 new council homes</vt:lpstr>
      <vt:lpstr>PowerPoint Presentation</vt:lpstr>
      <vt:lpstr>11,000 new council homes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Nanhoo, Fariah</dc:creator>
  <cp:lastModifiedBy>Baugh, Kemi</cp:lastModifiedBy>
  <cp:revision>421</cp:revision>
  <cp:lastPrinted>2020-02-06T10:12:54Z</cp:lastPrinted>
  <dcterms:created xsi:type="dcterms:W3CDTF">2006-08-16T00:00:00Z</dcterms:created>
  <dcterms:modified xsi:type="dcterms:W3CDTF">2020-06-19T12:39:54Z</dcterms:modified>
</cp:coreProperties>
</file>