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00" r:id="rId2"/>
    <p:sldId id="413" r:id="rId3"/>
    <p:sldId id="414" r:id="rId4"/>
    <p:sldId id="415" r:id="rId5"/>
    <p:sldId id="423" r:id="rId6"/>
    <p:sldId id="425" r:id="rId7"/>
    <p:sldId id="416" r:id="rId8"/>
    <p:sldId id="426" r:id="rId9"/>
    <p:sldId id="417" r:id="rId10"/>
    <p:sldId id="418" r:id="rId11"/>
    <p:sldId id="424" r:id="rId12"/>
    <p:sldId id="419" r:id="rId13"/>
    <p:sldId id="422" r:id="rId14"/>
    <p:sldId id="420" r:id="rId15"/>
    <p:sldId id="421" r:id="rId16"/>
  </p:sldIdLst>
  <p:sldSz cx="6858000" cy="9144000" type="screen4x3"/>
  <p:notesSz cx="9926638" cy="143557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4B756267-42F5-443D-AD0C-96C9AC57B47D}">
          <p14:sldIdLst>
            <p14:sldId id="400"/>
            <p14:sldId id="413"/>
            <p14:sldId id="414"/>
            <p14:sldId id="415"/>
            <p14:sldId id="423"/>
            <p14:sldId id="425"/>
            <p14:sldId id="416"/>
            <p14:sldId id="426"/>
            <p14:sldId id="417"/>
            <p14:sldId id="418"/>
            <p14:sldId id="424"/>
            <p14:sldId id="419"/>
            <p14:sldId id="422"/>
            <p14:sldId id="420"/>
            <p14:sldId id="421"/>
          </p14:sldIdLst>
        </p14:section>
        <p14:section name="Untitled Section" id="{FE8A0688-FCD3-40E5-97F6-AD20F6CA6C4D}">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eks, Mary" initials="MW"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79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6758" autoAdjust="0"/>
    <p:restoredTop sz="94850" autoAdjust="0"/>
  </p:normalViewPr>
  <p:slideViewPr>
    <p:cSldViewPr>
      <p:cViewPr>
        <p:scale>
          <a:sx n="50" d="100"/>
          <a:sy n="50" d="100"/>
        </p:scale>
        <p:origin x="-2484" y="-354"/>
      </p:cViewPr>
      <p:guideLst>
        <p:guide orient="horz" pos="2880"/>
        <p:guide pos="2160"/>
      </p:guideLst>
    </p:cSldViewPr>
  </p:slideViewPr>
  <p:outlineViewPr>
    <p:cViewPr>
      <p:scale>
        <a:sx n="33" d="100"/>
        <a:sy n="33" d="100"/>
      </p:scale>
      <p:origin x="0" y="4456"/>
    </p:cViewPr>
  </p:outlineViewPr>
  <p:notesTextViewPr>
    <p:cViewPr>
      <p:scale>
        <a:sx n="100" d="100"/>
        <a:sy n="100" d="100"/>
      </p:scale>
      <p:origin x="0" y="0"/>
    </p:cViewPr>
  </p:notesTextViewPr>
  <p:sorterViewPr>
    <p:cViewPr>
      <p:scale>
        <a:sx n="66" d="100"/>
        <a:sy n="66" d="100"/>
      </p:scale>
      <p:origin x="0" y="750"/>
    </p:cViewPr>
  </p:sorterViewPr>
  <p:notesViewPr>
    <p:cSldViewPr>
      <p:cViewPr varScale="1">
        <p:scale>
          <a:sx n="51" d="100"/>
          <a:sy n="51" d="100"/>
        </p:scale>
        <p:origin x="-3808" y="-136"/>
      </p:cViewPr>
      <p:guideLst>
        <p:guide orient="horz" pos="452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718592"/>
          </a:xfrm>
          <a:prstGeom prst="rect">
            <a:avLst/>
          </a:prstGeom>
        </p:spPr>
        <p:txBody>
          <a:bodyPr vert="horz" lIns="132752" tIns="66377" rIns="132752" bIns="66377" rtlCol="0"/>
          <a:lstStyle>
            <a:lvl1pPr algn="l">
              <a:defRPr sz="1700"/>
            </a:lvl1pPr>
          </a:lstStyle>
          <a:p>
            <a:endParaRPr lang="en-GB" dirty="0"/>
          </a:p>
        </p:txBody>
      </p:sp>
      <p:sp>
        <p:nvSpPr>
          <p:cNvPr id="3" name="Date Placeholder 2"/>
          <p:cNvSpPr>
            <a:spLocks noGrp="1"/>
          </p:cNvSpPr>
          <p:nvPr>
            <p:ph type="dt" idx="1"/>
          </p:nvPr>
        </p:nvSpPr>
        <p:spPr>
          <a:xfrm>
            <a:off x="5621697" y="0"/>
            <a:ext cx="4302625" cy="718592"/>
          </a:xfrm>
          <a:prstGeom prst="rect">
            <a:avLst/>
          </a:prstGeom>
        </p:spPr>
        <p:txBody>
          <a:bodyPr vert="horz" lIns="132752" tIns="66377" rIns="132752" bIns="66377" rtlCol="0"/>
          <a:lstStyle>
            <a:lvl1pPr algn="r">
              <a:defRPr sz="1700"/>
            </a:lvl1pPr>
          </a:lstStyle>
          <a:p>
            <a:fld id="{30FA0E73-0C1A-46F3-8063-4354060EFE55}" type="datetimeFigureOut">
              <a:rPr lang="en-GB" smtClean="0"/>
              <a:t>19/06/2020</a:t>
            </a:fld>
            <a:endParaRPr lang="en-GB" dirty="0"/>
          </a:p>
        </p:txBody>
      </p:sp>
      <p:sp>
        <p:nvSpPr>
          <p:cNvPr id="4" name="Slide Image Placeholder 3"/>
          <p:cNvSpPr>
            <a:spLocks noGrp="1" noRot="1" noChangeAspect="1"/>
          </p:cNvSpPr>
          <p:nvPr>
            <p:ph type="sldImg" idx="2"/>
          </p:nvPr>
        </p:nvSpPr>
        <p:spPr>
          <a:xfrm>
            <a:off x="2943225" y="1076325"/>
            <a:ext cx="4040188" cy="5384800"/>
          </a:xfrm>
          <a:prstGeom prst="rect">
            <a:avLst/>
          </a:prstGeom>
          <a:noFill/>
          <a:ln w="12700">
            <a:solidFill>
              <a:prstClr val="black"/>
            </a:solidFill>
          </a:ln>
        </p:spPr>
        <p:txBody>
          <a:bodyPr vert="horz" lIns="132752" tIns="66377" rIns="132752" bIns="66377" rtlCol="0" anchor="ctr"/>
          <a:lstStyle/>
          <a:p>
            <a:endParaRPr lang="en-GB" dirty="0"/>
          </a:p>
        </p:txBody>
      </p:sp>
      <p:sp>
        <p:nvSpPr>
          <p:cNvPr id="5" name="Notes Placeholder 4"/>
          <p:cNvSpPr>
            <a:spLocks noGrp="1"/>
          </p:cNvSpPr>
          <p:nvPr>
            <p:ph type="body" sz="quarter" idx="3"/>
          </p:nvPr>
        </p:nvSpPr>
        <p:spPr>
          <a:xfrm>
            <a:off x="992202" y="6818588"/>
            <a:ext cx="7942238" cy="6460437"/>
          </a:xfrm>
          <a:prstGeom prst="rect">
            <a:avLst/>
          </a:prstGeom>
        </p:spPr>
        <p:txBody>
          <a:bodyPr vert="horz" lIns="132752" tIns="66377" rIns="132752" bIns="663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13634878"/>
            <a:ext cx="4302625" cy="718591"/>
          </a:xfrm>
          <a:prstGeom prst="rect">
            <a:avLst/>
          </a:prstGeom>
        </p:spPr>
        <p:txBody>
          <a:bodyPr vert="horz" lIns="132752" tIns="66377" rIns="132752" bIns="66377" rtlCol="0" anchor="b"/>
          <a:lstStyle>
            <a:lvl1pPr algn="l">
              <a:defRPr sz="1700"/>
            </a:lvl1pPr>
          </a:lstStyle>
          <a:p>
            <a:endParaRPr lang="en-GB" dirty="0"/>
          </a:p>
        </p:txBody>
      </p:sp>
      <p:sp>
        <p:nvSpPr>
          <p:cNvPr id="7" name="Slide Number Placeholder 6"/>
          <p:cNvSpPr>
            <a:spLocks noGrp="1"/>
          </p:cNvSpPr>
          <p:nvPr>
            <p:ph type="sldNum" sz="quarter" idx="5"/>
          </p:nvPr>
        </p:nvSpPr>
        <p:spPr>
          <a:xfrm>
            <a:off x="5621697" y="13634878"/>
            <a:ext cx="4302625" cy="718591"/>
          </a:xfrm>
          <a:prstGeom prst="rect">
            <a:avLst/>
          </a:prstGeom>
        </p:spPr>
        <p:txBody>
          <a:bodyPr vert="horz" lIns="132752" tIns="66377" rIns="132752" bIns="66377" rtlCol="0" anchor="b"/>
          <a:lstStyle>
            <a:lvl1pPr algn="r">
              <a:defRPr sz="1700"/>
            </a:lvl1pPr>
          </a:lstStyle>
          <a:p>
            <a:fld id="{C2E49F72-6E7E-4AF0-B235-56FC02F5A9D5}" type="slidenum">
              <a:rPr lang="en-GB" smtClean="0"/>
              <a:t>‹#›</a:t>
            </a:fld>
            <a:endParaRPr lang="en-GB" dirty="0"/>
          </a:p>
        </p:txBody>
      </p:sp>
    </p:spTree>
    <p:extLst>
      <p:ext uri="{BB962C8B-B14F-4D97-AF65-F5344CB8AC3E}">
        <p14:creationId xmlns:p14="http://schemas.microsoft.com/office/powerpoint/2010/main" val="287458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3</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4</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E49F72-6E7E-4AF0-B235-56FC02F5A9D5}" type="slidenum">
              <a:rPr lang="en-GB" smtClean="0"/>
              <a:t>5</a:t>
            </a:fld>
            <a:endParaRPr lang="en-GB" dirty="0"/>
          </a:p>
        </p:txBody>
      </p:sp>
    </p:spTree>
    <p:extLst>
      <p:ext uri="{BB962C8B-B14F-4D97-AF65-F5344CB8AC3E}">
        <p14:creationId xmlns:p14="http://schemas.microsoft.com/office/powerpoint/2010/main" val="272060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7</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10</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12</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14</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1078606" indent="-414848" eaLnBrk="0" hangingPunct="0">
              <a:defRPr>
                <a:solidFill>
                  <a:schemeClr val="tx1"/>
                </a:solidFill>
                <a:latin typeface="Arial" charset="0"/>
              </a:defRPr>
            </a:lvl2pPr>
            <a:lvl3pPr marL="1659395" indent="-331878" eaLnBrk="0" hangingPunct="0">
              <a:defRPr>
                <a:solidFill>
                  <a:schemeClr val="tx1"/>
                </a:solidFill>
                <a:latin typeface="Arial" charset="0"/>
              </a:defRPr>
            </a:lvl3pPr>
            <a:lvl4pPr marL="2323152" indent="-331878" eaLnBrk="0" hangingPunct="0">
              <a:defRPr>
                <a:solidFill>
                  <a:schemeClr val="tx1"/>
                </a:solidFill>
                <a:latin typeface="Arial" charset="0"/>
              </a:defRPr>
            </a:lvl4pPr>
            <a:lvl5pPr marL="2986911" indent="-331878" eaLnBrk="0" hangingPunct="0">
              <a:defRPr>
                <a:solidFill>
                  <a:schemeClr val="tx1"/>
                </a:solidFill>
                <a:latin typeface="Arial" charset="0"/>
              </a:defRPr>
            </a:lvl5pPr>
            <a:lvl6pPr marL="3650669" indent="-331878" eaLnBrk="0" fontAlgn="base" hangingPunct="0">
              <a:spcBef>
                <a:spcPct val="0"/>
              </a:spcBef>
              <a:spcAft>
                <a:spcPct val="0"/>
              </a:spcAft>
              <a:defRPr>
                <a:solidFill>
                  <a:schemeClr val="tx1"/>
                </a:solidFill>
                <a:latin typeface="Arial" charset="0"/>
              </a:defRPr>
            </a:lvl6pPr>
            <a:lvl7pPr marL="4314425" indent="-331878" eaLnBrk="0" fontAlgn="base" hangingPunct="0">
              <a:spcBef>
                <a:spcPct val="0"/>
              </a:spcBef>
              <a:spcAft>
                <a:spcPct val="0"/>
              </a:spcAft>
              <a:defRPr>
                <a:solidFill>
                  <a:schemeClr val="tx1"/>
                </a:solidFill>
                <a:latin typeface="Arial" charset="0"/>
              </a:defRPr>
            </a:lvl7pPr>
            <a:lvl8pPr marL="4978185" indent="-331878" eaLnBrk="0" fontAlgn="base" hangingPunct="0">
              <a:spcBef>
                <a:spcPct val="0"/>
              </a:spcBef>
              <a:spcAft>
                <a:spcPct val="0"/>
              </a:spcAft>
              <a:defRPr>
                <a:solidFill>
                  <a:schemeClr val="tx1"/>
                </a:solidFill>
                <a:latin typeface="Arial" charset="0"/>
              </a:defRPr>
            </a:lvl8pPr>
            <a:lvl9pPr marL="5641943" indent="-331878" eaLnBrk="0" fontAlgn="base" hangingPunct="0">
              <a:spcBef>
                <a:spcPct val="0"/>
              </a:spcBef>
              <a:spcAft>
                <a:spcPct val="0"/>
              </a:spcAft>
              <a:defRPr>
                <a:solidFill>
                  <a:schemeClr val="tx1"/>
                </a:solidFill>
                <a:latin typeface="Arial" charset="0"/>
              </a:defRPr>
            </a:lvl9pPr>
          </a:lstStyle>
          <a:p>
            <a:pPr eaLnBrk="1" hangingPunct="1"/>
            <a:fld id="{36CE44FB-B5DD-45F4-B034-4CBB061C88A8}" type="slidenum">
              <a:rPr lang="en-US" altLang="en-US"/>
              <a:pPr eaLnBrk="1" hangingPunct="1"/>
              <a:t>15</a:t>
            </a:fld>
            <a:endParaRPr lang="en-US" altLang="en-US" dirty="0"/>
          </a:p>
        </p:txBody>
      </p:sp>
      <p:sp>
        <p:nvSpPr>
          <p:cNvPr id="22531" name="Rectangle 2"/>
          <p:cNvSpPr>
            <a:spLocks noGrp="1" noRot="1" noChangeAspect="1" noChangeArrowheads="1" noTextEdit="1"/>
          </p:cNvSpPr>
          <p:nvPr>
            <p:ph type="sldImg"/>
          </p:nvPr>
        </p:nvSpPr>
        <p:spPr>
          <a:xfrm>
            <a:off x="2943225" y="1076325"/>
            <a:ext cx="4040188" cy="5384800"/>
          </a:xfrm>
          <a:ln/>
        </p:spPr>
      </p:sp>
      <p:sp>
        <p:nvSpPr>
          <p:cNvPr id="22532" name="Rectangle 3"/>
          <p:cNvSpPr>
            <a:spLocks noGrp="1" noChangeArrowheads="1"/>
          </p:cNvSpPr>
          <p:nvPr>
            <p:ph type="body" idx="1"/>
          </p:nvPr>
        </p:nvSpPr>
        <p:spPr>
          <a:noFill/>
        </p:spPr>
        <p:txBody>
          <a:bodyPr/>
          <a:lstStyle/>
          <a:p>
            <a:pPr eaLnBrk="1" hangingPunct="1"/>
            <a:endParaRPr lang="en-GB" altLang="en-US" sz="2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E45341E-9DF0-4D2D-A9BA-7167A2473550}"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FE85EA-6732-4AA8-A840-CB205BED199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A66AE3-0BE5-4067-A2EB-8CC1B99E11FC}"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CDD79B-B66A-4247-8F8A-3FF93AE035C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3094F8-DA22-4BB3-9E68-50B08A21FA76}"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F7488F1-0DEC-4D81-84AF-489A5D555D8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42900" y="2133601"/>
            <a:ext cx="3028950" cy="60346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E83988-D0AF-48F0-9F25-9046B20188BB}" type="slidenum">
              <a:rPr lang="en-US" altLang="en-US"/>
              <a:pPr>
                <a:defRPr/>
              </a:pPr>
              <a:t>‹#›</a:t>
            </a:fld>
            <a:endParaRPr lang="en-US" altLang="en-US" dirty="0"/>
          </a:p>
        </p:txBody>
      </p:sp>
    </p:spTree>
    <p:extLst>
      <p:ext uri="{BB962C8B-B14F-4D97-AF65-F5344CB8AC3E}">
        <p14:creationId xmlns:p14="http://schemas.microsoft.com/office/powerpoint/2010/main" val="239507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42900" y="2133601"/>
            <a:ext cx="5372100" cy="603461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3"/>
          </p:nvPr>
        </p:nvSpPr>
        <p:spPr>
          <a:xfrm>
            <a:off x="5791200" y="8001000"/>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Date Placeholder 8"/>
          <p:cNvSpPr>
            <a:spLocks noGrp="1"/>
          </p:cNvSpPr>
          <p:nvPr>
            <p:ph type="dt" sz="half" idx="14"/>
          </p:nvPr>
        </p:nvSpPr>
        <p:spPr/>
        <p:txBody>
          <a:bodyPr/>
          <a:lstStyle/>
          <a:p>
            <a:pPr>
              <a:defRPr/>
            </a:pPr>
            <a:fld id="{53D824CE-5244-4993-83D3-C7CF96620CCB}" type="datetimeFigureOut">
              <a:rPr lang="en-US" smtClean="0"/>
              <a:pPr>
                <a:defRPr/>
              </a:pPr>
              <a:t>6/19/2020</a:t>
            </a:fld>
            <a:endParaRPr lang="en-US" dirty="0"/>
          </a:p>
        </p:txBody>
      </p:sp>
      <p:sp>
        <p:nvSpPr>
          <p:cNvPr id="10" name="Footer Placeholder 9"/>
          <p:cNvSpPr>
            <a:spLocks noGrp="1"/>
          </p:cNvSpPr>
          <p:nvPr>
            <p:ph type="ftr" sz="quarter" idx="15"/>
          </p:nvPr>
        </p:nvSpPr>
        <p:spPr/>
        <p:txBody>
          <a:bodyPr/>
          <a:lstStyle/>
          <a:p>
            <a:pPr>
              <a:defRPr/>
            </a:pPr>
            <a:endParaRPr lang="en-US" dirty="0"/>
          </a:p>
        </p:txBody>
      </p:sp>
      <p:sp>
        <p:nvSpPr>
          <p:cNvPr id="11" name="Slide Number Placeholder 10"/>
          <p:cNvSpPr>
            <a:spLocks noGrp="1"/>
          </p:cNvSpPr>
          <p:nvPr>
            <p:ph type="sldNum" sz="quarter" idx="16"/>
          </p:nvPr>
        </p:nvSpPr>
        <p:spPr/>
        <p:txBody>
          <a:bodyPr/>
          <a:lstStyle/>
          <a:p>
            <a:pPr>
              <a:defRPr/>
            </a:pPr>
            <a:fld id="{02DCF33C-47B9-4F24-A608-5EC885AC4E1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9E48452-52EE-4B4F-8404-27D90F115AC4}" type="datetimeFigureOut">
              <a:rPr lang="en-US"/>
              <a:pPr>
                <a:defRPr/>
              </a:pPr>
              <a:t>6/19/2020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B37CCFE-7DA1-4269-8237-5F470C55736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F2F3E2F-26B8-4F04-88DE-5588D8733488}"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A945E1D-6754-4F8D-A317-027EA479A43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362A3CF-A90F-4118-955C-CF18496A8BC1}" type="datetimeFigureOut">
              <a:rPr lang="en-US"/>
              <a:pPr>
                <a:defRPr/>
              </a:pPr>
              <a:t>6/19/2020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28957FF-E252-40A8-ADA9-418A5A892C1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DF4AFD-0445-4EAA-B98A-0AFF59A3637F}" type="datetimeFigureOut">
              <a:rPr lang="en-US"/>
              <a:pPr>
                <a:defRPr/>
              </a:pPr>
              <a:t>6/19/2020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8781240-EF12-44B1-A974-6429D9F7422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68E8ED-538E-4463-A907-FA00DE2FD967}" type="datetimeFigureOut">
              <a:rPr lang="en-US"/>
              <a:pPr>
                <a:defRPr/>
              </a:pPr>
              <a:t>6/19/2020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C92CE76-E005-4A84-84EA-DEE106AEB2A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1FFACF-C298-4A67-9F69-FFC478D0FEE0}"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DA41280-490A-4D28-B031-5D529A89578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50DCF1-382C-4D9D-8D58-9CFF05824BD4}" type="datetimeFigureOut">
              <a:rPr lang="en-US"/>
              <a:pPr>
                <a:defRPr/>
              </a:pPr>
              <a:t>6/19/2020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F6AFC18-3364-43C1-A0C0-DA08FE00E39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49000" b="-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184"/>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342900" y="2133601"/>
            <a:ext cx="6172200" cy="25907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3D824CE-5244-4993-83D3-C7CF96620CCB}" type="datetimeFigureOut">
              <a:rPr lang="en-US"/>
              <a:pPr>
                <a:defRPr/>
              </a:pPr>
              <a:t>6/19/2020</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2DCF33C-47B9-4F24-A608-5EC885AC4E1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outhwark.gov.uk/Pynfoldsestatedevelopm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1"/>
          </p:nvPr>
        </p:nvSpPr>
        <p:spPr>
          <a:xfrm>
            <a:off x="335280" y="2438400"/>
            <a:ext cx="6362700" cy="5946245"/>
          </a:xfrm>
          <a:prstGeom prst="rect">
            <a:avLst/>
          </a:prstGeom>
        </p:spPr>
        <p:txBody>
          <a:bodyPr wrap="square">
            <a:spAutoFit/>
          </a:bodyPr>
          <a:lstStyle/>
          <a:p>
            <a:pPr marL="0" indent="0">
              <a:buNone/>
            </a:pPr>
            <a:endParaRPr lang="en-US" sz="1800" dirty="0" smtClean="0">
              <a:cs typeface="Arial" panose="020B0604020202020204" pitchFamily="34" charset="0"/>
            </a:endParaRPr>
          </a:p>
          <a:p>
            <a:pPr marL="0" indent="0" algn="ctr">
              <a:buNone/>
            </a:pPr>
            <a:r>
              <a:rPr lang="en-US" sz="1800" dirty="0" err="1" smtClean="0">
                <a:cs typeface="Arial" panose="020B0604020202020204" pitchFamily="34" charset="0"/>
              </a:rPr>
              <a:t>Southwark</a:t>
            </a:r>
            <a:r>
              <a:rPr lang="en-US" sz="1800" dirty="0" smtClean="0">
                <a:cs typeface="Arial" panose="020B0604020202020204" pitchFamily="34" charset="0"/>
              </a:rPr>
              <a:t> </a:t>
            </a:r>
            <a:r>
              <a:rPr lang="en-US" sz="1800" dirty="0">
                <a:cs typeface="Arial" panose="020B0604020202020204" pitchFamily="34" charset="0"/>
              </a:rPr>
              <a:t>C</a:t>
            </a:r>
            <a:r>
              <a:rPr lang="en-US" sz="1800" dirty="0" smtClean="0">
                <a:cs typeface="Arial" panose="020B0604020202020204" pitchFamily="34" charset="0"/>
              </a:rPr>
              <a:t>ouncil proposes to develop </a:t>
            </a:r>
            <a:r>
              <a:rPr lang="en-GB" sz="1800" dirty="0" smtClean="0"/>
              <a:t>approximately </a:t>
            </a:r>
          </a:p>
          <a:p>
            <a:pPr marL="0" indent="0" algn="ctr">
              <a:buNone/>
            </a:pPr>
            <a:r>
              <a:rPr lang="en-GB" sz="1800" b="1" dirty="0" smtClean="0"/>
              <a:t>Eight </a:t>
            </a:r>
            <a:r>
              <a:rPr lang="en-GB" sz="1800" b="1" dirty="0"/>
              <a:t>N</a:t>
            </a:r>
            <a:r>
              <a:rPr lang="en-GB" sz="1800" b="1" dirty="0" smtClean="0"/>
              <a:t>ew Council Homes </a:t>
            </a:r>
          </a:p>
          <a:p>
            <a:pPr marL="0" indent="0" algn="ctr">
              <a:buNone/>
            </a:pPr>
            <a:r>
              <a:rPr lang="en-GB" sz="1800" b="1" dirty="0" smtClean="0"/>
              <a:t>For rent</a:t>
            </a:r>
          </a:p>
          <a:p>
            <a:pPr marL="0" indent="0" algn="ctr">
              <a:buNone/>
            </a:pPr>
            <a:r>
              <a:rPr lang="en-GB" sz="1800" dirty="0" smtClean="0"/>
              <a:t>on </a:t>
            </a:r>
          </a:p>
          <a:p>
            <a:pPr marL="0" indent="0" algn="ctr">
              <a:buNone/>
            </a:pPr>
            <a:r>
              <a:rPr lang="en-GB" sz="1800" b="1" dirty="0" smtClean="0"/>
              <a:t>Pynfolds Estate. </a:t>
            </a:r>
          </a:p>
          <a:p>
            <a:pPr marL="0" indent="0" algn="ctr">
              <a:buNone/>
            </a:pPr>
            <a:endParaRPr lang="en-GB" sz="1800" dirty="0" smtClean="0"/>
          </a:p>
          <a:p>
            <a:pPr marL="0" indent="0">
              <a:buNone/>
            </a:pPr>
            <a:r>
              <a:rPr lang="en-GB" sz="1800" dirty="0" smtClean="0"/>
              <a:t>This </a:t>
            </a:r>
            <a:r>
              <a:rPr lang="en-GB" sz="1800" dirty="0"/>
              <a:t>is part of our commitment to help make lives better in the borough by building 11,000 new council homes by 2043</a:t>
            </a:r>
            <a:r>
              <a:rPr lang="en-GB" sz="1800" dirty="0" smtClean="0"/>
              <a:t>.</a:t>
            </a:r>
          </a:p>
          <a:p>
            <a:pPr marL="0" indent="0">
              <a:buNone/>
            </a:pPr>
            <a:endParaRPr lang="en-GB" sz="1800" dirty="0" smtClean="0"/>
          </a:p>
          <a:p>
            <a:pPr marL="0" indent="0">
              <a:buNone/>
            </a:pPr>
            <a:r>
              <a:rPr lang="en-GB" sz="1800" dirty="0" smtClean="0">
                <a:cs typeface="Arial" panose="020B0604020202020204" pitchFamily="34" charset="0"/>
              </a:rPr>
              <a:t>The </a:t>
            </a:r>
            <a:r>
              <a:rPr lang="en-GB" sz="1800" dirty="0">
                <a:cs typeface="Arial" panose="020B0604020202020204" pitchFamily="34" charset="0"/>
              </a:rPr>
              <a:t>area is located in the corner of Cathay Street and Paradise </a:t>
            </a:r>
            <a:r>
              <a:rPr lang="en-GB" sz="1800" dirty="0" smtClean="0">
                <a:cs typeface="Arial" panose="020B0604020202020204" pitchFamily="34" charset="0"/>
              </a:rPr>
              <a:t>Street where there is currently a parking court. </a:t>
            </a:r>
            <a:r>
              <a:rPr lang="en-GB" sz="1800" dirty="0">
                <a:cs typeface="Arial" panose="020B0604020202020204" pitchFamily="34" charset="0"/>
              </a:rPr>
              <a:t>It currently contains approximately 16 bays which provides off site parking </a:t>
            </a:r>
            <a:endParaRPr lang="en-GB" sz="1800" dirty="0" smtClean="0">
              <a:cs typeface="Arial" panose="020B0604020202020204" pitchFamily="34" charset="0"/>
            </a:endParaRPr>
          </a:p>
          <a:p>
            <a:pPr marL="0" indent="0">
              <a:buNone/>
            </a:pPr>
            <a:r>
              <a:rPr lang="en-GB" sz="1800" dirty="0" smtClean="0">
                <a:cs typeface="Arial" panose="020B0604020202020204" pitchFamily="34" charset="0"/>
              </a:rPr>
              <a:t>for </a:t>
            </a:r>
            <a:r>
              <a:rPr lang="en-GB" sz="1800" dirty="0">
                <a:cs typeface="Arial" panose="020B0604020202020204" pitchFamily="34" charset="0"/>
              </a:rPr>
              <a:t>permit holders.</a:t>
            </a:r>
            <a:endParaRPr lang="en-GB" sz="1800" dirty="0"/>
          </a:p>
          <a:p>
            <a:endParaRPr lang="en-GB" sz="1600" dirty="0" smtClean="0">
              <a:cs typeface="Arial" panose="020B0604020202020204" pitchFamily="34" charset="0"/>
            </a:endParaRPr>
          </a:p>
          <a:p>
            <a:endParaRPr lang="en-US" sz="1600" dirty="0">
              <a:cs typeface="Arial" panose="020B0604020202020204" pitchFamily="34" charset="0"/>
            </a:endParaRPr>
          </a:p>
          <a:p>
            <a:pPr>
              <a:buFont typeface="Arial" panose="020B0604020202020204" pitchFamily="34" charset="0"/>
              <a:buChar char="•"/>
            </a:pPr>
            <a:endParaRPr lang="en-GB" sz="1600" dirty="0" smtClean="0">
              <a:cs typeface="Arial" panose="020B0604020202020204" pitchFamily="34" charset="0"/>
            </a:endParaRPr>
          </a:p>
          <a:p>
            <a:endParaRPr lang="en-US" altLang="en-US" sz="1600" dirty="0">
              <a:solidFill>
                <a:srgbClr val="FF0000"/>
              </a:solidFill>
              <a:cs typeface="Arial" panose="020B0604020202020204" pitchFamily="34" charset="0"/>
            </a:endParaRPr>
          </a:p>
          <a:p>
            <a:pPr marL="0" indent="0">
              <a:buNone/>
            </a:pPr>
            <a:endParaRPr lang="en-GB" altLang="en-US" sz="1600" dirty="0" smtClean="0">
              <a:solidFill>
                <a:srgbClr val="FF0000"/>
              </a:solidFill>
              <a:cs typeface="Arial" panose="020B0604020202020204" pitchFamily="34" charset="0"/>
            </a:endParaRP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01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35825" y="0"/>
            <a:ext cx="1564375" cy="1450401"/>
          </a:xfrm>
          <a:prstGeom prst="rect">
            <a:avLst/>
          </a:prstGeom>
        </p:spPr>
      </p:pic>
      <p:sp>
        <p:nvSpPr>
          <p:cNvPr id="8" name="Title 7"/>
          <p:cNvSpPr>
            <a:spLocks noGrp="1"/>
          </p:cNvSpPr>
          <p:nvPr>
            <p:ph type="title"/>
          </p:nvPr>
        </p:nvSpPr>
        <p:spPr>
          <a:xfrm>
            <a:off x="363671" y="987425"/>
            <a:ext cx="3619500" cy="609600"/>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sp>
        <p:nvSpPr>
          <p:cNvPr id="9" name="TextBox 8"/>
          <p:cNvSpPr txBox="1"/>
          <p:nvPr/>
        </p:nvSpPr>
        <p:spPr>
          <a:xfrm>
            <a:off x="304800" y="1828800"/>
            <a:ext cx="6400800" cy="830997"/>
          </a:xfrm>
          <a:prstGeom prst="rect">
            <a:avLst/>
          </a:prstGeom>
          <a:noFill/>
        </p:spPr>
        <p:txBody>
          <a:bodyPr wrap="square" rtlCol="0">
            <a:spAutoFit/>
          </a:bodyPr>
          <a:lstStyle/>
          <a:p>
            <a:pPr algn="ctr"/>
            <a:r>
              <a:rPr lang="en-GB" sz="2800" b="1" dirty="0"/>
              <a:t>Pynfolds </a:t>
            </a:r>
            <a:r>
              <a:rPr lang="en-GB" sz="2800" b="1" dirty="0" smtClean="0"/>
              <a:t>Estate</a:t>
            </a:r>
          </a:p>
          <a:p>
            <a:pPr algn="ctr"/>
            <a:endParaRPr lang="en-GB" sz="2000" b="1" dirty="0"/>
          </a:p>
        </p:txBody>
      </p:sp>
      <p:sp>
        <p:nvSpPr>
          <p:cNvPr id="11"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spTree>
    <p:extLst>
      <p:ext uri="{BB962C8B-B14F-4D97-AF65-F5344CB8AC3E}">
        <p14:creationId xmlns:p14="http://schemas.microsoft.com/office/powerpoint/2010/main" val="1482090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84063" y="1914345"/>
            <a:ext cx="6092938" cy="4638855"/>
          </a:xfrm>
        </p:spPr>
        <p:txBody>
          <a:bodyPr/>
          <a:lstStyle/>
          <a:p>
            <a:endParaRPr lang="en-GB" altLang="en-US" sz="1600" dirty="0" smtClean="0"/>
          </a:p>
          <a:p>
            <a:pPr>
              <a:buFont typeface="+mj-lt"/>
              <a:buAutoNum type="arabicPeriod" startAt="6"/>
            </a:pPr>
            <a:r>
              <a:rPr lang="en-GB" sz="1600" b="1" dirty="0"/>
              <a:t>We would like the balconies on the ground floor to be replaced with gardens or patios. Would this be possible?</a:t>
            </a:r>
          </a:p>
          <a:p>
            <a:pPr marL="400050" lvl="1" indent="0">
              <a:buNone/>
            </a:pPr>
            <a:r>
              <a:rPr lang="en-US" sz="1600" i="1" dirty="0" smtClean="0"/>
              <a:t>Balconies are designed for the sole use of the household living in the property. Should  gardens be created on what is now land for general use, they will not be personal gardens but gardens for the enjoyment of all residents. The possibility can be discussed during the resident Project Group meetings with the design team in terms of feasibility and planning. We cannot promise that this will be possible and we will need to consult with all residents.</a:t>
            </a:r>
            <a:endParaRPr lang="en-US" sz="1600" i="1" dirty="0"/>
          </a:p>
          <a:p>
            <a:pPr marL="0" indent="0">
              <a:buNone/>
            </a:pPr>
            <a:endParaRPr lang="en-US" sz="1600" i="1" dirty="0"/>
          </a:p>
          <a:p>
            <a:pPr>
              <a:buFont typeface="+mj-lt"/>
              <a:buAutoNum type="arabicPeriod" startAt="7"/>
            </a:pPr>
            <a:r>
              <a:rPr lang="en-US" sz="1600" b="1" dirty="0" smtClean="0">
                <a:solidFill>
                  <a:srgbClr val="000000"/>
                </a:solidFill>
              </a:rPr>
              <a:t>Would you be able to provide a bicycle storage area?</a:t>
            </a:r>
          </a:p>
          <a:p>
            <a:pPr marL="400050" lvl="1" indent="0">
              <a:buNone/>
            </a:pPr>
            <a:r>
              <a:rPr lang="en-US" sz="1600" i="1" dirty="0" smtClean="0">
                <a:solidFill>
                  <a:srgbClr val="000000"/>
                </a:solidFill>
              </a:rPr>
              <a:t>Absolutely, bicycle storage can be part of the planning application. </a:t>
            </a:r>
            <a:endParaRPr lang="en-US" sz="1600" i="1" dirty="0"/>
          </a:p>
          <a:p>
            <a:pPr marL="400050" lvl="1" indent="0">
              <a:buNone/>
            </a:pPr>
            <a:endParaRPr lang="en-US" sz="1600" b="1" dirty="0">
              <a:solidFill>
                <a:srgbClr val="000000"/>
              </a:solidFill>
            </a:endParaRPr>
          </a:p>
          <a:p>
            <a:endParaRPr lang="en-GB" sz="1600" dirty="0">
              <a:solidFill>
                <a:srgbClr val="000000"/>
              </a:solidFill>
            </a:endParaRPr>
          </a:p>
          <a:p>
            <a:endParaRPr lang="en-GB" sz="1600" dirty="0"/>
          </a:p>
          <a:p>
            <a:pPr marL="0" indent="0">
              <a:buNone/>
            </a:pPr>
            <a:endParaRPr lang="en-GB" altLang="en-US" sz="1600" dirty="0"/>
          </a:p>
          <a:p>
            <a:pPr marL="0" indent="0">
              <a:buNone/>
            </a:pPr>
            <a:endParaRPr lang="en-GB" altLang="en-US" sz="1600" dirty="0" smtClean="0"/>
          </a:p>
          <a:p>
            <a:endParaRPr lang="en-GB" altLang="en-US" sz="1600" dirty="0" smtClean="0"/>
          </a:p>
          <a:p>
            <a:endParaRPr lang="en-GB" altLang="en-US" sz="1600" dirty="0" smtClean="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1814322" y="1468819"/>
            <a:ext cx="336190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000" b="1" dirty="0">
                <a:latin typeface="+mj-lt"/>
              </a:rPr>
              <a:t>O</a:t>
            </a:r>
            <a:r>
              <a:rPr lang="en-GB" altLang="en-US" sz="2000" b="1" dirty="0" smtClean="0">
                <a:latin typeface="+mj-lt"/>
              </a:rPr>
              <a:t>ur</a:t>
            </a:r>
            <a:r>
              <a:rPr lang="en-GB" altLang="en-US" sz="2200" b="1" dirty="0" smtClean="0">
                <a:latin typeface="+mj-lt"/>
              </a:rPr>
              <a:t> </a:t>
            </a:r>
            <a:r>
              <a:rPr lang="en-GB" altLang="en-US" sz="2000" b="1" dirty="0" smtClean="0">
                <a:latin typeface="+mj-lt"/>
              </a:rPr>
              <a:t>feedback</a:t>
            </a:r>
            <a:r>
              <a:rPr lang="en-GB" altLang="en-US" sz="2200" b="1" dirty="0" smtClean="0">
                <a:latin typeface="+mj-lt"/>
              </a:rPr>
              <a:t> (cont’d)</a:t>
            </a:r>
            <a:endParaRPr lang="en-GB" altLang="en-US" sz="2200" b="1" dirty="0">
              <a:latin typeface="+mj-lt"/>
            </a:endParaRP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dirty="0">
                <a:solidFill>
                  <a:schemeClr val="accent5"/>
                </a:solidFill>
              </a:rPr>
              <a:t>11,000 new council </a:t>
            </a:r>
            <a:r>
              <a:rPr lang="en-GB" altLang="en-US" sz="2000" dirty="0" smtClean="0">
                <a:solidFill>
                  <a:schemeClr val="accent5"/>
                </a:solidFill>
              </a:rPr>
              <a:t>homes</a:t>
            </a:r>
            <a:endParaRPr lang="en-GB" sz="2000" dirty="0"/>
          </a:p>
        </p:txBody>
      </p:sp>
    </p:spTree>
    <p:extLst>
      <p:ext uri="{BB962C8B-B14F-4D97-AF65-F5344CB8AC3E}">
        <p14:creationId xmlns:p14="http://schemas.microsoft.com/office/powerpoint/2010/main" val="2158922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447800"/>
            <a:ext cx="3886200" cy="609600"/>
          </a:xfrm>
        </p:spPr>
        <p:txBody>
          <a:bodyPr/>
          <a:lstStyle/>
          <a:p>
            <a:r>
              <a:rPr lang="en-GB" altLang="en-US" sz="1800" b="1" dirty="0"/>
              <a:t>O</a:t>
            </a:r>
            <a:r>
              <a:rPr lang="en-GB" altLang="en-US" sz="1800" b="1" dirty="0" smtClean="0"/>
              <a:t>ur</a:t>
            </a:r>
            <a:r>
              <a:rPr lang="en-GB" altLang="en-US" sz="2000" b="1" dirty="0" smtClean="0"/>
              <a:t> </a:t>
            </a:r>
            <a:r>
              <a:rPr lang="en-GB" altLang="en-US" sz="1800" b="1" dirty="0"/>
              <a:t>feedback</a:t>
            </a:r>
            <a:r>
              <a:rPr lang="en-GB" altLang="en-US" sz="2000" b="1" dirty="0"/>
              <a:t> (cont’d)</a:t>
            </a:r>
            <a:br>
              <a:rPr lang="en-GB" altLang="en-US" sz="2000" b="1" dirty="0"/>
            </a:br>
            <a:endParaRPr lang="en-GB" sz="1800" dirty="0"/>
          </a:p>
        </p:txBody>
      </p:sp>
      <p:sp>
        <p:nvSpPr>
          <p:cNvPr id="3" name="Content Placeholder 2"/>
          <p:cNvSpPr>
            <a:spLocks noGrp="1"/>
          </p:cNvSpPr>
          <p:nvPr>
            <p:ph idx="1"/>
          </p:nvPr>
        </p:nvSpPr>
        <p:spPr>
          <a:xfrm>
            <a:off x="342900" y="2133601"/>
            <a:ext cx="5829300" cy="6034617"/>
          </a:xfrm>
        </p:spPr>
        <p:txBody>
          <a:bodyPr/>
          <a:lstStyle/>
          <a:p>
            <a:pPr>
              <a:buFont typeface="+mj-lt"/>
              <a:buAutoNum type="arabicPeriod" startAt="8"/>
            </a:pPr>
            <a:r>
              <a:rPr lang="en-US" sz="1600" b="1" dirty="0">
                <a:solidFill>
                  <a:srgbClr val="000000"/>
                </a:solidFill>
              </a:rPr>
              <a:t>Would you be able to provide refurbishment to the back of the shop’s on West lane as </a:t>
            </a:r>
            <a:r>
              <a:rPr lang="en-US" sz="1600" b="1" dirty="0" smtClean="0">
                <a:solidFill>
                  <a:srgbClr val="000000"/>
                </a:solidFill>
              </a:rPr>
              <a:t>the windows </a:t>
            </a:r>
            <a:r>
              <a:rPr lang="en-US" sz="1600" b="1" dirty="0">
                <a:solidFill>
                  <a:srgbClr val="000000"/>
                </a:solidFill>
              </a:rPr>
              <a:t>and </a:t>
            </a:r>
            <a:r>
              <a:rPr lang="en-US" sz="1600" b="1" dirty="0" smtClean="0">
                <a:solidFill>
                  <a:srgbClr val="000000"/>
                </a:solidFill>
              </a:rPr>
              <a:t>doors are </a:t>
            </a:r>
            <a:r>
              <a:rPr lang="en-US" sz="1600" b="1" dirty="0">
                <a:solidFill>
                  <a:srgbClr val="000000"/>
                </a:solidFill>
              </a:rPr>
              <a:t>broken</a:t>
            </a:r>
            <a:r>
              <a:rPr lang="en-US" sz="1600" b="1" dirty="0" smtClean="0">
                <a:solidFill>
                  <a:srgbClr val="000000"/>
                </a:solidFill>
              </a:rPr>
              <a:t>?</a:t>
            </a:r>
            <a:endParaRPr lang="en-US" sz="1600" b="1" dirty="0">
              <a:solidFill>
                <a:srgbClr val="000000"/>
              </a:solidFill>
            </a:endParaRPr>
          </a:p>
          <a:p>
            <a:pPr marL="400050" lvl="1" indent="0">
              <a:buNone/>
            </a:pPr>
            <a:r>
              <a:rPr lang="en-US" sz="1600" i="1" dirty="0" smtClean="0">
                <a:solidFill>
                  <a:srgbClr val="000000"/>
                </a:solidFill>
              </a:rPr>
              <a:t>The shops should report this to the Property Services Team        who are responsible for repairs to shop premises. </a:t>
            </a:r>
            <a:r>
              <a:rPr lang="en-US" sz="1600" i="1" dirty="0">
                <a:solidFill>
                  <a:srgbClr val="000000"/>
                </a:solidFill>
              </a:rPr>
              <a:t> </a:t>
            </a:r>
            <a:r>
              <a:rPr lang="en-US" sz="1600" i="1" dirty="0" smtClean="0">
                <a:solidFill>
                  <a:srgbClr val="000000"/>
                </a:solidFill>
              </a:rPr>
              <a:t>This appears to be a simple repair matter that does not require to wait for the new homes to be built or for the planning application.  If the shops have reported the repairs and have had difficulties in getting them done, they can contact the phone number at the end of this document and we will assist and advise.</a:t>
            </a:r>
          </a:p>
          <a:p>
            <a:pPr marL="0" indent="0">
              <a:buNone/>
            </a:pPr>
            <a:endParaRPr lang="en-US" sz="1600" i="1" dirty="0">
              <a:solidFill>
                <a:srgbClr val="000000"/>
              </a:solidFill>
            </a:endParaRPr>
          </a:p>
          <a:p>
            <a:pPr>
              <a:buFont typeface="+mj-lt"/>
              <a:buAutoNum type="arabicPeriod" startAt="9"/>
            </a:pPr>
            <a:r>
              <a:rPr lang="en-US" sz="1600" b="1" dirty="0" smtClean="0">
                <a:solidFill>
                  <a:srgbClr val="000000"/>
                </a:solidFill>
              </a:rPr>
              <a:t>Would </a:t>
            </a:r>
            <a:r>
              <a:rPr lang="en-US" sz="1600" b="1" dirty="0">
                <a:solidFill>
                  <a:srgbClr val="000000"/>
                </a:solidFill>
              </a:rPr>
              <a:t>it be possible to have a vehicle drop </a:t>
            </a:r>
            <a:r>
              <a:rPr lang="en-US" sz="1600" b="1" dirty="0" smtClean="0">
                <a:solidFill>
                  <a:srgbClr val="000000"/>
                </a:solidFill>
              </a:rPr>
              <a:t>off point </a:t>
            </a:r>
            <a:r>
              <a:rPr lang="en-US" sz="1600" b="1" dirty="0">
                <a:solidFill>
                  <a:srgbClr val="000000"/>
                </a:solidFill>
              </a:rPr>
              <a:t>for </a:t>
            </a:r>
            <a:r>
              <a:rPr lang="en-US" sz="1600" b="1" dirty="0" smtClean="0">
                <a:solidFill>
                  <a:srgbClr val="000000"/>
                </a:solidFill>
              </a:rPr>
              <a:t>residents </a:t>
            </a:r>
            <a:r>
              <a:rPr lang="en-US" sz="1600" b="1" dirty="0">
                <a:solidFill>
                  <a:srgbClr val="000000"/>
                </a:solidFill>
              </a:rPr>
              <a:t>that have mobility needs</a:t>
            </a:r>
            <a:r>
              <a:rPr lang="en-US" sz="1600" b="1" dirty="0" smtClean="0">
                <a:solidFill>
                  <a:srgbClr val="000000"/>
                </a:solidFill>
              </a:rPr>
              <a:t>?</a:t>
            </a:r>
          </a:p>
          <a:p>
            <a:pPr marL="0" indent="0">
              <a:buNone/>
            </a:pPr>
            <a:r>
              <a:rPr lang="en-US" sz="1600" b="1" dirty="0">
                <a:solidFill>
                  <a:srgbClr val="000000"/>
                </a:solidFill>
              </a:rPr>
              <a:t> </a:t>
            </a:r>
            <a:r>
              <a:rPr lang="en-US" sz="1600" b="1" dirty="0" smtClean="0">
                <a:solidFill>
                  <a:srgbClr val="000000"/>
                </a:solidFill>
              </a:rPr>
              <a:t>      </a:t>
            </a:r>
            <a:r>
              <a:rPr lang="en-US" sz="1600" i="1" dirty="0" smtClean="0"/>
              <a:t>Of course. </a:t>
            </a:r>
            <a:endParaRPr lang="en-US" sz="1600" i="1" dirty="0"/>
          </a:p>
          <a:p>
            <a:pPr>
              <a:buFont typeface="+mj-lt"/>
              <a:buAutoNum type="arabicPeriod" startAt="9"/>
            </a:pPr>
            <a:endParaRPr lang="en-US" sz="1600" b="1" dirty="0">
              <a:solidFill>
                <a:srgbClr val="000000"/>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sp>
        <p:nvSpPr>
          <p:cNvPr id="8" name="Title 7"/>
          <p:cNvSpPr txBox="1">
            <a:spLocks/>
          </p:cNvSpPr>
          <p:nvPr/>
        </p:nvSpPr>
        <p:spPr bwMode="auto">
          <a:xfrm>
            <a:off x="365730" y="1143000"/>
            <a:ext cx="3749070" cy="3258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smtClean="0">
                <a:solidFill>
                  <a:schemeClr val="accent5"/>
                </a:solidFill>
              </a:rPr>
              <a:t>11,000 new council homes</a:t>
            </a:r>
            <a:endParaRPr lang="en-GB" sz="2000" dirty="0"/>
          </a:p>
        </p:txBody>
      </p:sp>
      <p:sp>
        <p:nvSpPr>
          <p:cNvPr id="9"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spTree>
    <p:extLst>
      <p:ext uri="{BB962C8B-B14F-4D97-AF65-F5344CB8AC3E}">
        <p14:creationId xmlns:p14="http://schemas.microsoft.com/office/powerpoint/2010/main" val="4075026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65730" y="1914345"/>
            <a:ext cx="6149369" cy="5172255"/>
          </a:xfrm>
        </p:spPr>
        <p:txBody>
          <a:bodyPr/>
          <a:lstStyle/>
          <a:p>
            <a:pPr marL="0" indent="0">
              <a:buNone/>
            </a:pPr>
            <a:endParaRPr lang="en-GB" sz="1600" dirty="0" smtClean="0"/>
          </a:p>
          <a:p>
            <a:pPr marL="0" indent="0">
              <a:buNone/>
            </a:pPr>
            <a:r>
              <a:rPr lang="en-GB" sz="1600" dirty="0" smtClean="0"/>
              <a:t>As promised our consultation process will continue throughout </a:t>
            </a:r>
            <a:r>
              <a:rPr lang="en-GB" sz="1600" dirty="0"/>
              <a:t>the design and development </a:t>
            </a:r>
            <a:r>
              <a:rPr lang="en-GB" sz="1600" dirty="0" smtClean="0"/>
              <a:t> stages of </a:t>
            </a:r>
            <a:r>
              <a:rPr lang="en-GB" sz="1600" dirty="0"/>
              <a:t>the new council </a:t>
            </a:r>
            <a:r>
              <a:rPr lang="en-GB" sz="1600" dirty="0" smtClean="0"/>
              <a:t>homes. We want to make </a:t>
            </a:r>
            <a:r>
              <a:rPr lang="en-GB" sz="1600" dirty="0"/>
              <a:t>sure </a:t>
            </a:r>
            <a:r>
              <a:rPr lang="en-GB" sz="1600" dirty="0" smtClean="0"/>
              <a:t>of you are involved in </a:t>
            </a:r>
            <a:r>
              <a:rPr lang="en-GB" sz="1600" dirty="0"/>
              <a:t>the most important </a:t>
            </a:r>
            <a:r>
              <a:rPr lang="en-GB" sz="1600" dirty="0" smtClean="0"/>
              <a:t>decisions as we progress.</a:t>
            </a:r>
          </a:p>
          <a:p>
            <a:pPr marL="0" indent="0">
              <a:buNone/>
            </a:pPr>
            <a:r>
              <a:rPr lang="en-GB" sz="1600" dirty="0"/>
              <a:t>For the time being as a result of the current Covid-19 situation, we are following the social distancing directive from Central Government and plan to carry out our consultation online and via </a:t>
            </a:r>
            <a:r>
              <a:rPr lang="en-GB" sz="1600" dirty="0" smtClean="0"/>
              <a:t>our consultation hub at:</a:t>
            </a:r>
          </a:p>
          <a:p>
            <a:pPr marL="0" indent="0">
              <a:buNone/>
            </a:pPr>
            <a:r>
              <a:rPr lang="en-GB" sz="1600" dirty="0" smtClean="0"/>
              <a:t> </a:t>
            </a:r>
            <a:r>
              <a:rPr lang="en-GB" sz="1600" u="sng" dirty="0" smtClean="0">
                <a:hlinkClick r:id="rId3"/>
              </a:rPr>
              <a:t>www.southwark.gov.uk/Pynfoldsestatedevelopment</a:t>
            </a:r>
            <a:r>
              <a:rPr lang="en-GB" sz="1600" dirty="0" smtClean="0"/>
              <a:t> </a:t>
            </a:r>
            <a:endParaRPr lang="en-GB" sz="1600" dirty="0"/>
          </a:p>
          <a:p>
            <a:pPr marL="0" indent="0">
              <a:buNone/>
            </a:pPr>
            <a:r>
              <a:rPr lang="en-US" sz="1600" dirty="0" smtClean="0"/>
              <a:t>From now on, we will keep the hub permanently open and all our newsletters, general notification and updates on this project will now be posted on the hub.</a:t>
            </a:r>
          </a:p>
          <a:p>
            <a:pPr marL="0" indent="0">
              <a:buNone/>
            </a:pPr>
            <a:endParaRPr lang="en-US" altLang="en-US" sz="1600" dirty="0"/>
          </a:p>
          <a:p>
            <a:pPr marL="0" indent="0">
              <a:buNone/>
            </a:pPr>
            <a:endParaRPr lang="en-GB" sz="1600" dirty="0"/>
          </a:p>
          <a:p>
            <a:pPr marL="0" indent="0">
              <a:buNone/>
            </a:pPr>
            <a:r>
              <a:rPr lang="en-GB" sz="1600" dirty="0" smtClean="0"/>
              <a:t>  </a:t>
            </a:r>
            <a:endParaRPr lang="en-GB" sz="1600" dirty="0"/>
          </a:p>
          <a:p>
            <a:pPr marL="0" lvl="0" indent="0">
              <a:buNone/>
            </a:pPr>
            <a:r>
              <a:rPr lang="en-US" altLang="en-US" sz="1600" dirty="0" smtClean="0"/>
              <a:t> </a:t>
            </a:r>
          </a:p>
          <a:p>
            <a:pPr marL="0" lvl="0" indent="0">
              <a:buNone/>
            </a:pPr>
            <a:endParaRPr lang="en-GB" altLang="en-US" sz="1600" dirty="0" smtClean="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1814322" y="1468819"/>
            <a:ext cx="336190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200" b="1" dirty="0" smtClean="0">
                <a:latin typeface="+mj-lt"/>
              </a:rPr>
              <a:t>Consultation</a:t>
            </a:r>
            <a:endParaRPr lang="en-GB" altLang="en-US" sz="2200" b="1" dirty="0">
              <a:latin typeface="+mj-lt"/>
            </a:endParaRPr>
          </a:p>
        </p:txBody>
      </p:sp>
      <p:pic>
        <p:nvPicPr>
          <p:cNvPr id="50" name="Picture 49"/>
          <p:cNvPicPr>
            <a:picLocks noChangeAspect="1"/>
          </p:cNvPicPr>
          <p:nvPr/>
        </p:nvPicPr>
        <p:blipFill rotWithShape="1">
          <a:blip r:embed="rId4">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dirty="0">
                <a:solidFill>
                  <a:schemeClr val="accent5"/>
                </a:solidFill>
              </a:rPr>
              <a:t>11,000 new council </a:t>
            </a:r>
            <a:r>
              <a:rPr lang="en-GB" altLang="en-US" sz="2000" dirty="0" smtClean="0">
                <a:solidFill>
                  <a:schemeClr val="accent5"/>
                </a:solidFill>
              </a:rPr>
              <a:t>homes</a:t>
            </a:r>
            <a:endParaRPr lang="en-GB" sz="2000" dirty="0"/>
          </a:p>
        </p:txBody>
      </p:sp>
    </p:spTree>
    <p:extLst>
      <p:ext uri="{BB962C8B-B14F-4D97-AF65-F5344CB8AC3E}">
        <p14:creationId xmlns:p14="http://schemas.microsoft.com/office/powerpoint/2010/main" val="211961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032844"/>
            <a:ext cx="4572000" cy="2031325"/>
          </a:xfrm>
          <a:prstGeom prst="rect">
            <a:avLst/>
          </a:prstGeom>
        </p:spPr>
        <p:txBody>
          <a:bodyPr wrap="square">
            <a:spAutoFit/>
          </a:bodyPr>
          <a:lstStyle/>
          <a:p>
            <a:pPr marL="0" indent="0">
              <a:buNone/>
            </a:pPr>
            <a:endParaRPr lang="en-GB" b="1" dirty="0"/>
          </a:p>
          <a:p>
            <a:pPr marL="0" indent="0">
              <a:buNone/>
            </a:pPr>
            <a:r>
              <a:rPr lang="en-GB" dirty="0"/>
              <a:t>A dedicated New Homes consultation mailbox has been created for you to contact us if you have any queries; please use this mailbox  to contact us rather than our individual email addresses.</a:t>
            </a:r>
          </a:p>
          <a:p>
            <a:pPr marL="0" indent="0">
              <a:buNone/>
            </a:pPr>
            <a:endParaRPr lang="en-GB" dirty="0"/>
          </a:p>
        </p:txBody>
      </p:sp>
      <p:sp>
        <p:nvSpPr>
          <p:cNvPr id="3" name="TextBox 2"/>
          <p:cNvSpPr txBox="1"/>
          <p:nvPr/>
        </p:nvSpPr>
        <p:spPr>
          <a:xfrm>
            <a:off x="1600200" y="1219200"/>
            <a:ext cx="4859022" cy="830997"/>
          </a:xfrm>
          <a:prstGeom prst="rect">
            <a:avLst/>
          </a:prstGeom>
          <a:noFill/>
        </p:spPr>
        <p:txBody>
          <a:bodyPr wrap="none" rtlCol="0">
            <a:spAutoFit/>
          </a:bodyPr>
          <a:lstStyle/>
          <a:p>
            <a:r>
              <a:rPr lang="en-GB" dirty="0" smtClean="0"/>
              <a:t>    </a:t>
            </a:r>
            <a:r>
              <a:rPr lang="en-GB" sz="2400" b="1" dirty="0" smtClean="0"/>
              <a:t>                                                    </a:t>
            </a:r>
          </a:p>
          <a:p>
            <a:r>
              <a:rPr lang="en-GB" sz="2400" b="1" dirty="0" smtClean="0"/>
              <a:t>Keeping in contact with us </a:t>
            </a:r>
            <a:endParaRPr lang="en-GB" b="1" dirty="0"/>
          </a:p>
        </p:txBody>
      </p:sp>
      <p:sp>
        <p:nvSpPr>
          <p:cNvPr id="6" name="TextBox 5"/>
          <p:cNvSpPr txBox="1"/>
          <p:nvPr/>
        </p:nvSpPr>
        <p:spPr>
          <a:xfrm>
            <a:off x="1371600" y="5638800"/>
            <a:ext cx="3967753" cy="369332"/>
          </a:xfrm>
          <a:prstGeom prst="rect">
            <a:avLst/>
          </a:prstGeom>
          <a:noFill/>
        </p:spPr>
        <p:txBody>
          <a:bodyPr wrap="none" rtlCol="0">
            <a:spAutoFit/>
          </a:bodyPr>
          <a:lstStyle/>
          <a:p>
            <a:r>
              <a:rPr lang="en-GB" dirty="0" smtClean="0"/>
              <a:t>                                                           </a:t>
            </a:r>
            <a:endParaRPr lang="en-GB" dirty="0"/>
          </a:p>
        </p:txBody>
      </p:sp>
      <p:sp>
        <p:nvSpPr>
          <p:cNvPr id="8" name="TextBox 7"/>
          <p:cNvSpPr txBox="1"/>
          <p:nvPr/>
        </p:nvSpPr>
        <p:spPr>
          <a:xfrm>
            <a:off x="685800" y="4876800"/>
            <a:ext cx="5175328" cy="369332"/>
          </a:xfrm>
          <a:prstGeom prst="rect">
            <a:avLst/>
          </a:prstGeom>
          <a:noFill/>
        </p:spPr>
        <p:txBody>
          <a:bodyPr wrap="none" rtlCol="0">
            <a:spAutoFit/>
          </a:bodyPr>
          <a:lstStyle/>
          <a:p>
            <a:r>
              <a:rPr lang="en-GB" b="1" dirty="0"/>
              <a:t>NHDTPhase5consultation@southwark.gov.uk</a:t>
            </a:r>
            <a:endParaRPr lang="en-GB" dirty="0"/>
          </a:p>
        </p:txBody>
      </p:sp>
      <p:sp>
        <p:nvSpPr>
          <p:cNvPr id="7"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2"/>
            <a:ext cx="1832836" cy="1219198"/>
          </a:xfrm>
          <a:prstGeom prst="rect">
            <a:avLst/>
          </a:prstGeom>
        </p:spPr>
      </p:pic>
      <p:sp>
        <p:nvSpPr>
          <p:cNvPr id="12" name="Title 7"/>
          <p:cNvSpPr txBox="1">
            <a:spLocks/>
          </p:cNvSpPr>
          <p:nvPr/>
        </p:nvSpPr>
        <p:spPr>
          <a:xfrm>
            <a:off x="307366" y="1066800"/>
            <a:ext cx="4076700" cy="685800"/>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b="1" smtClean="0">
                <a:solidFill>
                  <a:schemeClr val="accent5"/>
                </a:solidFill>
              </a:rPr>
              <a:t>11,000 new council homes</a:t>
            </a:r>
            <a:endParaRPr lang="en-GB" sz="2000" b="1" dirty="0"/>
          </a:p>
        </p:txBody>
      </p:sp>
    </p:spTree>
    <p:extLst>
      <p:ext uri="{BB962C8B-B14F-4D97-AF65-F5344CB8AC3E}">
        <p14:creationId xmlns:p14="http://schemas.microsoft.com/office/powerpoint/2010/main" val="4014368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7"/>
          <p:cNvSpPr>
            <a:spLocks noGrp="1"/>
          </p:cNvSpPr>
          <p:nvPr>
            <p:ph type="title"/>
          </p:nvPr>
        </p:nvSpPr>
        <p:spPr>
          <a:xfrm>
            <a:off x="307366" y="1066800"/>
            <a:ext cx="4076700" cy="685800"/>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graphicFrame>
        <p:nvGraphicFramePr>
          <p:cNvPr id="5" name="Content Placeholder 4"/>
          <p:cNvGraphicFramePr>
            <a:graphicFrameLocks noGrp="1"/>
          </p:cNvGraphicFramePr>
          <p:nvPr>
            <p:ph sz="quarter" idx="4"/>
            <p:extLst>
              <p:ext uri="{D42A27DB-BD31-4B8C-83A1-F6EECF244321}">
                <p14:modId xmlns:p14="http://schemas.microsoft.com/office/powerpoint/2010/main" val="3114322647"/>
              </p:ext>
            </p:extLst>
          </p:nvPr>
        </p:nvGraphicFramePr>
        <p:xfrm>
          <a:off x="792797" y="2305110"/>
          <a:ext cx="5459168" cy="4320838"/>
        </p:xfrm>
        <a:graphic>
          <a:graphicData uri="http://schemas.openxmlformats.org/drawingml/2006/table">
            <a:tbl>
              <a:tblPr firstRow="1" bandRow="1">
                <a:tableStyleId>{5C22544A-7EE6-4342-B048-85BDC9FD1C3A}</a:tableStyleId>
              </a:tblPr>
              <a:tblGrid>
                <a:gridCol w="1569403"/>
                <a:gridCol w="3889765"/>
              </a:tblGrid>
              <a:tr h="320903">
                <a:tc>
                  <a:txBody>
                    <a:bodyPr/>
                    <a:lstStyle/>
                    <a:p>
                      <a:r>
                        <a:rPr lang="en-GB" sz="1800" b="0" dirty="0" smtClean="0">
                          <a:solidFill>
                            <a:schemeClr val="tx1"/>
                          </a:solidFill>
                        </a:rPr>
                        <a:t>May</a:t>
                      </a:r>
                      <a:r>
                        <a:rPr lang="en-GB" sz="1800" b="0" baseline="0" dirty="0" smtClean="0">
                          <a:solidFill>
                            <a:schemeClr val="tx1"/>
                          </a:solidFill>
                        </a:rPr>
                        <a:t> </a:t>
                      </a:r>
                      <a:r>
                        <a:rPr lang="en-GB" sz="1800" b="0" dirty="0" smtClean="0">
                          <a:solidFill>
                            <a:schemeClr val="tx1"/>
                          </a:solidFill>
                        </a:rPr>
                        <a:t>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Resident Project Group</a:t>
                      </a:r>
                      <a:r>
                        <a:rPr lang="en-GB" sz="1800" b="0" baseline="0" dirty="0" smtClean="0">
                          <a:solidFill>
                            <a:schemeClr val="tx1"/>
                          </a:solidFill>
                        </a:rPr>
                        <a:t> is set up </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903">
                <a:tc>
                  <a:txBody>
                    <a:bodyPr/>
                    <a:lstStyle/>
                    <a:p>
                      <a:r>
                        <a:rPr lang="en-GB" sz="1800" b="0" dirty="0" smtClean="0">
                          <a:solidFill>
                            <a:schemeClr val="tx1"/>
                          </a:solidFill>
                        </a:rPr>
                        <a:t>June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Council</a:t>
                      </a:r>
                      <a:r>
                        <a:rPr lang="en-GB" sz="1800" b="0" baseline="0" dirty="0" smtClean="0">
                          <a:solidFill>
                            <a:schemeClr val="tx1"/>
                          </a:solidFill>
                        </a:rPr>
                        <a:t> appoints  </a:t>
                      </a:r>
                      <a:r>
                        <a:rPr lang="en-GB" sz="1800" b="0" dirty="0" smtClean="0">
                          <a:solidFill>
                            <a:schemeClr val="tx1"/>
                          </a:solidFill>
                        </a:rPr>
                        <a:t>Design Consultants / architects</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903">
                <a:tc>
                  <a:txBody>
                    <a:bodyPr/>
                    <a:lstStyle/>
                    <a:p>
                      <a:r>
                        <a:rPr lang="en-GB" sz="1800" b="0" baseline="0" dirty="0" smtClean="0">
                          <a:solidFill>
                            <a:schemeClr val="tx1"/>
                          </a:solidFill>
                        </a:rPr>
                        <a:t>Summer - Winter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dirty="0" smtClean="0">
                          <a:solidFill>
                            <a:schemeClr val="tx1"/>
                          </a:solidFill>
                        </a:rPr>
                        <a:t>Local Residents ,</a:t>
                      </a:r>
                      <a:r>
                        <a:rPr lang="en-GB" sz="1800" b="0" baseline="0" dirty="0" smtClean="0">
                          <a:solidFill>
                            <a:schemeClr val="tx1"/>
                          </a:solidFill>
                        </a:rPr>
                        <a:t> Architects and the Council</a:t>
                      </a:r>
                      <a:r>
                        <a:rPr lang="en-GB" sz="1800" b="0" dirty="0" smtClean="0">
                          <a:solidFill>
                            <a:schemeClr val="tx1"/>
                          </a:solidFill>
                        </a:rPr>
                        <a:t> work together to develop the design of the development </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903">
                <a:tc>
                  <a:txBody>
                    <a:bodyPr/>
                    <a:lstStyle/>
                    <a:p>
                      <a:r>
                        <a:rPr lang="en-GB" sz="1800" b="0" dirty="0" smtClean="0">
                          <a:solidFill>
                            <a:schemeClr val="tx1"/>
                          </a:solidFill>
                        </a:rPr>
                        <a:t>Winter 2020</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b="0" kern="1200" dirty="0" smtClean="0">
                          <a:solidFill>
                            <a:schemeClr val="tx1"/>
                          </a:solidFill>
                          <a:effectLst/>
                          <a:latin typeface="+mn-lt"/>
                          <a:ea typeface="+mn-ea"/>
                          <a:cs typeface="+mn-cs"/>
                        </a:rPr>
                        <a:t>Application for Planning </a:t>
                      </a:r>
                      <a:r>
                        <a:rPr lang="en-GB" sz="1800" b="0" kern="1200" baseline="0" dirty="0" smtClean="0">
                          <a:solidFill>
                            <a:schemeClr val="tx1"/>
                          </a:solidFill>
                          <a:effectLst/>
                          <a:latin typeface="+mn-lt"/>
                          <a:ea typeface="+mn-ea"/>
                          <a:cs typeface="+mn-cs"/>
                        </a:rPr>
                        <a:t> Permission </a:t>
                      </a:r>
                      <a:endParaRPr lang="en-GB" sz="1800" b="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8918">
                <a:tc>
                  <a:txBody>
                    <a:bodyPr/>
                    <a:lstStyle/>
                    <a:p>
                      <a:r>
                        <a:rPr lang="en-GB" sz="1800" b="0" dirty="0" smtClean="0"/>
                        <a:t>Spring 2021</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Planning Approval is obtained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533">
                <a:tc>
                  <a:txBody>
                    <a:bodyPr/>
                    <a:lstStyle/>
                    <a:p>
                      <a:r>
                        <a:rPr lang="en-GB" sz="1800" b="0" dirty="0" smtClean="0">
                          <a:solidFill>
                            <a:schemeClr val="tx1"/>
                          </a:solidFill>
                        </a:rPr>
                        <a:t>Winter 2022</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Council appoints</a:t>
                      </a:r>
                      <a:r>
                        <a:rPr lang="en-GB" sz="1800" b="0" baseline="0" dirty="0" smtClean="0"/>
                        <a:t> Contractor</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4932">
                <a:tc>
                  <a:txBody>
                    <a:bodyPr/>
                    <a:lstStyle/>
                    <a:p>
                      <a:r>
                        <a:rPr lang="en-GB" sz="1800" b="0" dirty="0" smtClean="0"/>
                        <a:t>Winter 2022</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Meet The</a:t>
                      </a:r>
                      <a:r>
                        <a:rPr lang="en-GB" sz="1800" b="0" baseline="0" dirty="0" smtClean="0"/>
                        <a:t> Contractor Event for Residents </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3013">
                <a:tc>
                  <a:txBody>
                    <a:bodyPr/>
                    <a:lstStyle/>
                    <a:p>
                      <a:r>
                        <a:rPr lang="en-GB" sz="1800" b="0" dirty="0" smtClean="0"/>
                        <a:t>Winter 2023</a:t>
                      </a:r>
                      <a:endParaRPr lang="en-GB"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t>End</a:t>
                      </a:r>
                      <a:r>
                        <a:rPr lang="en-GB" sz="1800" b="0" baseline="0" dirty="0" smtClean="0"/>
                        <a:t> of th</a:t>
                      </a:r>
                      <a:r>
                        <a:rPr lang="en-GB" sz="1800" b="0" dirty="0" smtClean="0"/>
                        <a:t>e construction of</a:t>
                      </a:r>
                      <a:r>
                        <a:rPr lang="en-GB" sz="1800" b="0" baseline="0" dirty="0" smtClean="0"/>
                        <a:t> the new Council Homes – Tenants move in.</a:t>
                      </a:r>
                      <a:endParaRPr lang="en-GB" sz="18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2"/>
            <a:ext cx="1832836" cy="1219198"/>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Box 52"/>
          <p:cNvSpPr txBox="1"/>
          <p:nvPr/>
        </p:nvSpPr>
        <p:spPr>
          <a:xfrm>
            <a:off x="209258" y="1766397"/>
            <a:ext cx="6400800" cy="430887"/>
          </a:xfrm>
          <a:prstGeom prst="rect">
            <a:avLst/>
          </a:prstGeom>
          <a:noFill/>
        </p:spPr>
        <p:txBody>
          <a:bodyPr wrap="square" rtlCol="0">
            <a:spAutoFit/>
          </a:bodyPr>
          <a:lstStyle/>
          <a:p>
            <a:pPr algn="ctr"/>
            <a:r>
              <a:rPr lang="en-GB" sz="2000" b="1" dirty="0" smtClean="0">
                <a:latin typeface="+mj-lt"/>
              </a:rPr>
              <a:t>Indicative</a:t>
            </a:r>
            <a:r>
              <a:rPr lang="en-GB" sz="2200" b="1" dirty="0" smtClean="0">
                <a:latin typeface="+mj-lt"/>
              </a:rPr>
              <a:t> Next Steps</a:t>
            </a:r>
          </a:p>
        </p:txBody>
      </p:sp>
    </p:spTree>
    <p:extLst>
      <p:ext uri="{BB962C8B-B14F-4D97-AF65-F5344CB8AC3E}">
        <p14:creationId xmlns:p14="http://schemas.microsoft.com/office/powerpoint/2010/main" val="2498522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365730" y="2111990"/>
            <a:ext cx="603507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600" dirty="0" smtClean="0">
                <a:latin typeface="+mj-lt"/>
              </a:rPr>
              <a:t>Please remember to keep in contact with us with your comments and suggestions via our dedicated consultation mailbox rather than our individual email addresses at:</a:t>
            </a:r>
          </a:p>
          <a:p>
            <a:pPr eaLnBrk="1" hangingPunct="1"/>
            <a:endParaRPr lang="en-GB" altLang="en-US" sz="1600" dirty="0" smtClean="0">
              <a:solidFill>
                <a:srgbClr val="0070C0"/>
              </a:solidFill>
              <a:latin typeface="+mj-lt"/>
            </a:endParaRPr>
          </a:p>
          <a:p>
            <a:pPr eaLnBrk="1" hangingPunct="1"/>
            <a:r>
              <a:rPr lang="en-GB" sz="1600" b="1" dirty="0" smtClean="0">
                <a:solidFill>
                  <a:srgbClr val="0070C0"/>
                </a:solidFill>
              </a:rPr>
              <a:t>NHDTPhase5consultation@southwark.gov.uk</a:t>
            </a:r>
            <a:endParaRPr lang="en-US" altLang="en-US" sz="2200" dirty="0" smtClean="0">
              <a:solidFill>
                <a:srgbClr val="0070C0"/>
              </a:solidFill>
              <a:latin typeface="+mj-lt"/>
            </a:endParaRPr>
          </a:p>
          <a:p>
            <a:pPr eaLnBrk="1" hangingPunct="1"/>
            <a:endParaRPr lang="en-US" altLang="en-US" sz="1600" dirty="0" smtClean="0">
              <a:latin typeface="+mn-lt"/>
            </a:endParaRPr>
          </a:p>
          <a:p>
            <a:pPr eaLnBrk="1" hangingPunct="1"/>
            <a:r>
              <a:rPr lang="en-US" altLang="en-US" sz="1600" dirty="0" smtClean="0">
                <a:latin typeface="+mn-lt"/>
              </a:rPr>
              <a:t>Make sure you provide your name, address and contact details.</a:t>
            </a:r>
          </a:p>
          <a:p>
            <a:pPr eaLnBrk="1" hangingPunct="1"/>
            <a:endParaRPr lang="en-US" altLang="en-US" sz="2200" dirty="0">
              <a:latin typeface="+mj-lt"/>
            </a:endParaRPr>
          </a:p>
          <a:p>
            <a:pPr eaLnBrk="1" hangingPunct="1"/>
            <a:endParaRPr lang="en-GB" altLang="en-US" sz="2200" dirty="0">
              <a:latin typeface="+mj-lt"/>
            </a:endParaRP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292226"/>
            <a:ext cx="3372707" cy="621242"/>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sp>
        <p:nvSpPr>
          <p:cNvPr id="51" name="Content Placeholder 1"/>
          <p:cNvSpPr>
            <a:spLocks noGrp="1"/>
          </p:cNvSpPr>
          <p:nvPr>
            <p:ph idx="1"/>
          </p:nvPr>
        </p:nvSpPr>
        <p:spPr>
          <a:xfrm>
            <a:off x="318724" y="3962400"/>
            <a:ext cx="6310312" cy="2819400"/>
          </a:xfrm>
        </p:spPr>
        <p:txBody>
          <a:bodyPr/>
          <a:lstStyle/>
          <a:p>
            <a:pPr marL="0" indent="0">
              <a:buNone/>
            </a:pPr>
            <a:r>
              <a:rPr lang="en-GB" sz="1600" dirty="0"/>
              <a:t>I</a:t>
            </a:r>
            <a:r>
              <a:rPr lang="en-GB" sz="1600" dirty="0" smtClean="0"/>
              <a:t>f </a:t>
            </a:r>
            <a:r>
              <a:rPr lang="en-GB" sz="1600" dirty="0"/>
              <a:t>you’d like to </a:t>
            </a:r>
            <a:r>
              <a:rPr lang="en-GB" sz="1600" dirty="0" smtClean="0"/>
              <a:t>talk to someone about </a:t>
            </a:r>
            <a:r>
              <a:rPr lang="en-GB" sz="1600" dirty="0"/>
              <a:t>this </a:t>
            </a:r>
            <a:r>
              <a:rPr lang="en-GB" sz="1600" dirty="0" smtClean="0"/>
              <a:t>project, please contact:</a:t>
            </a:r>
          </a:p>
          <a:p>
            <a:pPr marL="0" indent="0">
              <a:buNone/>
            </a:pPr>
            <a:endParaRPr lang="en-GB" sz="1600" dirty="0">
              <a:solidFill>
                <a:srgbClr val="FF0000"/>
              </a:solidFill>
            </a:endParaRPr>
          </a:p>
          <a:p>
            <a:pPr marL="0" indent="0">
              <a:buNone/>
            </a:pPr>
            <a:r>
              <a:rPr lang="en-GB" sz="1600" dirty="0" smtClean="0"/>
              <a:t>Geeta Le Tissier (Project Manager) </a:t>
            </a:r>
          </a:p>
          <a:p>
            <a:pPr marL="0" indent="0">
              <a:buNone/>
            </a:pPr>
            <a:r>
              <a:rPr lang="en-GB" sz="1600" dirty="0" smtClean="0"/>
              <a:t>Tel: 07743 813 888</a:t>
            </a:r>
          </a:p>
          <a:p>
            <a:pPr marL="0" indent="0">
              <a:buNone/>
            </a:pPr>
            <a:endParaRPr lang="en-GB" sz="1600" dirty="0" smtClean="0"/>
          </a:p>
          <a:p>
            <a:pPr marL="0" indent="0">
              <a:buNone/>
            </a:pPr>
            <a:r>
              <a:rPr lang="en-US" sz="1600" dirty="0" smtClean="0"/>
              <a:t>Melanie Hill (Project Officer)</a:t>
            </a:r>
          </a:p>
          <a:p>
            <a:pPr marL="0" indent="0">
              <a:buNone/>
            </a:pPr>
            <a:r>
              <a:rPr lang="en-US" sz="1600" dirty="0" smtClean="0"/>
              <a:t>Tel: 07984 228 291</a:t>
            </a:r>
            <a:endParaRPr lang="en-GB" sz="1600" dirty="0" smtClean="0"/>
          </a:p>
          <a:p>
            <a:pPr marL="0" indent="0">
              <a:buNone/>
            </a:pPr>
            <a:endParaRPr lang="en-GB" sz="1400" dirty="0" smtClean="0"/>
          </a:p>
          <a:p>
            <a:pPr marL="0" indent="0">
              <a:buNone/>
            </a:pPr>
            <a:r>
              <a:rPr lang="en-GB" sz="2800" i="1" dirty="0" smtClean="0">
                <a:solidFill>
                  <a:srgbClr val="FF0000"/>
                </a:solidFill>
              </a:rPr>
              <a:t>Looking forward to hearing from you.</a:t>
            </a:r>
            <a:endParaRPr lang="en-GB" sz="2800" i="1" dirty="0">
              <a:solidFill>
                <a:srgbClr val="FF0000"/>
              </a:solidFill>
            </a:endParaRPr>
          </a:p>
        </p:txBody>
      </p:sp>
    </p:spTree>
    <p:extLst>
      <p:ext uri="{BB962C8B-B14F-4D97-AF65-F5344CB8AC3E}">
        <p14:creationId xmlns:p14="http://schemas.microsoft.com/office/powerpoint/2010/main" val="935474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64341" b="27485"/>
          <a:stretch/>
        </p:blipFill>
        <p:spPr>
          <a:xfrm>
            <a:off x="35825" y="1"/>
            <a:ext cx="1564375" cy="1450401"/>
          </a:xfrm>
          <a:prstGeom prst="rect">
            <a:avLst/>
          </a:prstGeom>
        </p:spPr>
      </p:pic>
      <p:sp>
        <p:nvSpPr>
          <p:cNvPr id="8" name="Title 7"/>
          <p:cNvSpPr>
            <a:spLocks noGrp="1"/>
          </p:cNvSpPr>
          <p:nvPr>
            <p:ph type="title"/>
          </p:nvPr>
        </p:nvSpPr>
        <p:spPr>
          <a:xfrm>
            <a:off x="342900" y="1066801"/>
            <a:ext cx="4610100" cy="533400"/>
          </a:xfrm>
        </p:spPr>
        <p:txBody>
          <a:bodyPr/>
          <a:lstStyle/>
          <a:p>
            <a:r>
              <a:rPr lang="en-GB" altLang="en-US" dirty="0">
                <a:solidFill>
                  <a:schemeClr val="accent5"/>
                </a:solidFill>
              </a:rPr>
              <a:t>11,000 new council </a:t>
            </a:r>
            <a:r>
              <a:rPr lang="en-GB" altLang="en-US" dirty="0" smtClean="0">
                <a:solidFill>
                  <a:schemeClr val="accent5"/>
                </a:solidFill>
              </a:rPr>
              <a:t>homes</a:t>
            </a:r>
            <a:endParaRPr lang="en-GB" dirty="0"/>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09600" y="2895600"/>
            <a:ext cx="5715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818012" y="1905000"/>
            <a:ext cx="5506588" cy="830997"/>
          </a:xfrm>
          <a:prstGeom prst="rect">
            <a:avLst/>
          </a:prstGeom>
          <a:noFill/>
        </p:spPr>
        <p:txBody>
          <a:bodyPr wrap="square" rtlCol="0">
            <a:spAutoFit/>
          </a:bodyPr>
          <a:lstStyle/>
          <a:p>
            <a:pPr algn="ctr"/>
            <a:r>
              <a:rPr lang="en-GB" sz="2800" b="1" dirty="0" smtClean="0">
                <a:latin typeface="+mj-lt"/>
              </a:rPr>
              <a:t>Pynfolds Estate</a:t>
            </a:r>
            <a:endParaRPr lang="en-GB" sz="2800" dirty="0">
              <a:latin typeface="+mj-lt"/>
            </a:endParaRPr>
          </a:p>
          <a:p>
            <a:pPr algn="ctr"/>
            <a:r>
              <a:rPr lang="en-GB" sz="2000" b="1" dirty="0" smtClean="0">
                <a:latin typeface="+mj-lt"/>
              </a:rPr>
              <a:t>Proposed Location for New Homes</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01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spTree>
    <p:extLst>
      <p:ext uri="{BB962C8B-B14F-4D97-AF65-F5344CB8AC3E}">
        <p14:creationId xmlns:p14="http://schemas.microsoft.com/office/powerpoint/2010/main" val="83954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sz="half" idx="1"/>
          </p:nvPr>
        </p:nvSpPr>
        <p:spPr>
          <a:xfrm>
            <a:off x="173121" y="2246085"/>
            <a:ext cx="3536582" cy="5080000"/>
          </a:xfrm>
        </p:spPr>
        <p:txBody>
          <a:bodyPr/>
          <a:lstStyle/>
          <a:p>
            <a:pPr>
              <a:spcBef>
                <a:spcPts val="0"/>
              </a:spcBef>
              <a:spcAft>
                <a:spcPts val="600"/>
              </a:spcAft>
              <a:buFont typeface="Wingdings" panose="05000000000000000000" pitchFamily="2" charset="2"/>
              <a:buChar char="§"/>
            </a:pPr>
            <a:r>
              <a:rPr lang="en-GB" altLang="en-US" sz="1600" dirty="0" smtClean="0"/>
              <a:t>We are committed </a:t>
            </a:r>
            <a:r>
              <a:rPr lang="en-GB" sz="1600" dirty="0" smtClean="0"/>
              <a:t>to building 11,000 </a:t>
            </a:r>
            <a:r>
              <a:rPr lang="en-GB" sz="1600" dirty="0"/>
              <a:t>new council homes across </a:t>
            </a:r>
            <a:r>
              <a:rPr lang="en-GB" sz="1600" dirty="0" smtClean="0"/>
              <a:t>Southwark by 2043 </a:t>
            </a:r>
            <a:endParaRPr lang="en-GB" sz="1600" dirty="0"/>
          </a:p>
          <a:p>
            <a:pPr>
              <a:spcBef>
                <a:spcPts val="0"/>
              </a:spcBef>
              <a:spcAft>
                <a:spcPts val="600"/>
              </a:spcAft>
              <a:buFont typeface="Wingdings" panose="05000000000000000000" pitchFamily="2" charset="2"/>
              <a:buChar char="§"/>
            </a:pPr>
            <a:r>
              <a:rPr lang="en-GB" altLang="en-US" sz="1600" dirty="0" smtClean="0"/>
              <a:t>Of these, 2,500 will be delivered by 2022</a:t>
            </a:r>
          </a:p>
          <a:p>
            <a:pPr>
              <a:spcBef>
                <a:spcPts val="0"/>
              </a:spcBef>
              <a:spcAft>
                <a:spcPts val="600"/>
              </a:spcAft>
              <a:buFont typeface="Wingdings" panose="05000000000000000000" pitchFamily="2" charset="2"/>
              <a:buChar char="§"/>
            </a:pPr>
            <a:r>
              <a:rPr lang="en-GB" altLang="en-US" sz="1600" dirty="0" smtClean="0"/>
              <a:t>There are currently about 10,000 households on the housing waiting list and 2,000 families are in temporary accommodation</a:t>
            </a:r>
          </a:p>
          <a:p>
            <a:pPr>
              <a:spcBef>
                <a:spcPts val="0"/>
              </a:spcBef>
              <a:spcAft>
                <a:spcPts val="600"/>
              </a:spcAft>
              <a:buFont typeface="Wingdings" panose="05000000000000000000" pitchFamily="2" charset="2"/>
              <a:buChar char="§"/>
            </a:pPr>
            <a:r>
              <a:rPr lang="en-GB" altLang="en-US" sz="1600" dirty="0" smtClean="0"/>
              <a:t>Pynfolds Estate is one of 80 sites across the borough that the council is currently developing for new council homes</a:t>
            </a:r>
          </a:p>
          <a:p>
            <a:pPr>
              <a:spcBef>
                <a:spcPts val="0"/>
              </a:spcBef>
              <a:spcAft>
                <a:spcPts val="600"/>
              </a:spcAft>
              <a:buFont typeface="Wingdings" panose="05000000000000000000" pitchFamily="2" charset="2"/>
              <a:buChar char="§"/>
            </a:pPr>
            <a:r>
              <a:rPr lang="en-GB" altLang="en-US" sz="1600" dirty="0" smtClean="0"/>
              <a:t>Under our local lettings policy, a minimum of 50% of the new council homes will be for local tenants in housing need</a:t>
            </a:r>
          </a:p>
          <a:p>
            <a:pPr marL="0" indent="0">
              <a:buNone/>
            </a:pPr>
            <a:endParaRPr lang="en-GB" altLang="en-US" sz="1800" dirty="0" smtClean="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398298" y="1681630"/>
            <a:ext cx="587606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smtClean="0">
                <a:latin typeface="+mj-lt"/>
              </a:rPr>
              <a:t>Our </a:t>
            </a:r>
            <a:r>
              <a:rPr lang="en-GB" altLang="en-US" sz="2000" b="1" dirty="0" smtClean="0">
                <a:latin typeface="+mj-lt"/>
              </a:rPr>
              <a:t>commitments</a:t>
            </a:r>
            <a:endParaRPr lang="en-GB" altLang="en-US" sz="2000" b="1" dirty="0">
              <a:latin typeface="+mj-lt"/>
            </a:endParaRPr>
          </a:p>
        </p:txBody>
      </p:sp>
      <p:sp>
        <p:nvSpPr>
          <p:cNvPr id="49" name="Rectangle 72"/>
          <p:cNvSpPr>
            <a:spLocks noChangeArrowheads="1"/>
          </p:cNvSpPr>
          <p:nvPr/>
        </p:nvSpPr>
        <p:spPr bwMode="auto">
          <a:xfrm>
            <a:off x="3810529" y="2266405"/>
            <a:ext cx="2895071" cy="3556000"/>
          </a:xfrm>
          <a:prstGeom prst="rect">
            <a:avLst/>
          </a:prstGeom>
          <a:noFill/>
          <a:ln>
            <a:noFill/>
          </a:ln>
          <a:effectLs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None/>
            </a:pPr>
            <a:r>
              <a:rPr lang="en-GB" altLang="en-US" sz="1600" b="1" dirty="0" smtClean="0">
                <a:latin typeface="+mn-lt"/>
              </a:rPr>
              <a:t>Why we’re making them</a:t>
            </a:r>
          </a:p>
          <a:p>
            <a:pPr marL="0" indent="0">
              <a:buNone/>
            </a:pPr>
            <a:endParaRPr lang="en-GB" altLang="en-US" sz="1600" b="1" dirty="0" smtClean="0">
              <a:latin typeface="+mn-lt"/>
            </a:endParaRPr>
          </a:p>
          <a:p>
            <a:pPr>
              <a:spcBef>
                <a:spcPts val="0"/>
              </a:spcBef>
              <a:spcAft>
                <a:spcPts val="600"/>
              </a:spcAft>
              <a:buFont typeface="Wingdings" panose="05000000000000000000" pitchFamily="2" charset="2"/>
              <a:buChar char="§"/>
            </a:pPr>
            <a:r>
              <a:rPr lang="en-GB" altLang="en-US" sz="1600" dirty="0" smtClean="0">
                <a:latin typeface="+mn-lt"/>
              </a:rPr>
              <a:t>A shortage of affordable housing is a top concern for our residents</a:t>
            </a:r>
          </a:p>
          <a:p>
            <a:pPr>
              <a:spcBef>
                <a:spcPts val="0"/>
              </a:spcBef>
              <a:spcAft>
                <a:spcPts val="600"/>
              </a:spcAft>
              <a:buFont typeface="Wingdings" panose="05000000000000000000" pitchFamily="2" charset="2"/>
              <a:buChar char="§"/>
            </a:pPr>
            <a:r>
              <a:rPr lang="en-GB" altLang="en-US" sz="1600" dirty="0" smtClean="0">
                <a:latin typeface="+mn-lt"/>
              </a:rPr>
              <a:t>The population of our borough is growing </a:t>
            </a:r>
          </a:p>
          <a:p>
            <a:pPr>
              <a:spcBef>
                <a:spcPts val="0"/>
              </a:spcBef>
              <a:spcAft>
                <a:spcPts val="600"/>
              </a:spcAft>
              <a:buFont typeface="Wingdings" panose="05000000000000000000" pitchFamily="2" charset="2"/>
              <a:buChar char="§"/>
            </a:pPr>
            <a:r>
              <a:rPr lang="en-GB" altLang="en-US" sz="1600" dirty="0" smtClean="0">
                <a:latin typeface="+mn-lt"/>
              </a:rPr>
              <a:t>To help meet the housing needs </a:t>
            </a:r>
            <a:r>
              <a:rPr lang="en-GB" altLang="en-US" sz="1600" dirty="0">
                <a:latin typeface="+mn-lt"/>
              </a:rPr>
              <a:t>of future generations </a:t>
            </a:r>
          </a:p>
          <a:p>
            <a:pPr>
              <a:spcBef>
                <a:spcPts val="0"/>
              </a:spcBef>
              <a:spcAft>
                <a:spcPts val="600"/>
              </a:spcAft>
              <a:buFont typeface="Wingdings" panose="05000000000000000000" pitchFamily="2" charset="2"/>
              <a:buChar char="§"/>
            </a:pPr>
            <a:r>
              <a:rPr lang="en-GB" altLang="en-US" sz="1600" dirty="0" smtClean="0">
                <a:latin typeface="+mn-lt"/>
              </a:rPr>
              <a:t>To provide </a:t>
            </a:r>
            <a:r>
              <a:rPr lang="en-GB" altLang="en-US" sz="1600" dirty="0">
                <a:latin typeface="+mn-lt"/>
              </a:rPr>
              <a:t>opportunities and </a:t>
            </a:r>
            <a:r>
              <a:rPr lang="en-GB" altLang="en-US" sz="1600" dirty="0" smtClean="0">
                <a:latin typeface="+mn-lt"/>
              </a:rPr>
              <a:t>strengthen </a:t>
            </a:r>
            <a:r>
              <a:rPr lang="en-GB" altLang="en-US" sz="1600" dirty="0">
                <a:latin typeface="+mn-lt"/>
              </a:rPr>
              <a:t>communities</a:t>
            </a: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sp>
        <p:nvSpPr>
          <p:cNvPr id="52" name="Title 7"/>
          <p:cNvSpPr>
            <a:spLocks noGrp="1"/>
          </p:cNvSpPr>
          <p:nvPr>
            <p:ph type="title"/>
          </p:nvPr>
        </p:nvSpPr>
        <p:spPr>
          <a:xfrm>
            <a:off x="318724" y="1066800"/>
            <a:ext cx="3977670" cy="533400"/>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864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42608" y="2057400"/>
            <a:ext cx="6134100" cy="4572000"/>
          </a:xfrm>
        </p:spPr>
        <p:txBody>
          <a:bodyPr/>
          <a:lstStyle/>
          <a:p>
            <a:pPr marL="0" indent="0">
              <a:buNone/>
            </a:pPr>
            <a:endParaRPr lang="en-GB" altLang="en-US" sz="1600" dirty="0" smtClean="0"/>
          </a:p>
          <a:p>
            <a:pPr marL="0" indent="0">
              <a:buNone/>
            </a:pPr>
            <a:endParaRPr lang="en-GB" altLang="en-US" sz="1800" dirty="0" smtClean="0"/>
          </a:p>
          <a:p>
            <a:pPr marL="0" indent="0">
              <a:buNone/>
            </a:pPr>
            <a:r>
              <a:rPr lang="en-GB" altLang="en-US" sz="1800" dirty="0" smtClean="0"/>
              <a:t>The consultation hub closed on 14th October 2019</a:t>
            </a:r>
          </a:p>
          <a:p>
            <a:pPr marL="0" indent="0">
              <a:buNone/>
            </a:pPr>
            <a:r>
              <a:rPr lang="en-GB" altLang="en-US" sz="1800" dirty="0" smtClean="0"/>
              <a:t>A</a:t>
            </a:r>
            <a:r>
              <a:rPr lang="en-GB" altLang="en-US" sz="1800" dirty="0"/>
              <a:t>n</a:t>
            </a:r>
            <a:r>
              <a:rPr lang="en-GB" sz="1800" dirty="0" smtClean="0"/>
              <a:t> </a:t>
            </a:r>
            <a:r>
              <a:rPr lang="en-GB" sz="1800" dirty="0"/>
              <a:t>estate walkabout was </a:t>
            </a:r>
            <a:r>
              <a:rPr lang="en-GB" sz="1800" dirty="0" smtClean="0"/>
              <a:t>also </a:t>
            </a:r>
            <a:r>
              <a:rPr lang="en-GB" sz="1800" dirty="0"/>
              <a:t>organised with residents and Ward </a:t>
            </a:r>
            <a:r>
              <a:rPr lang="en-GB" sz="1800" dirty="0" smtClean="0"/>
              <a:t>Councillors</a:t>
            </a:r>
            <a:endParaRPr lang="en-GB" sz="1800" dirty="0"/>
          </a:p>
          <a:p>
            <a:pPr marL="0" indent="0">
              <a:buNone/>
            </a:pPr>
            <a:endParaRPr lang="en-US" altLang="en-US" sz="1800" b="1" dirty="0" smtClean="0"/>
          </a:p>
          <a:p>
            <a:pPr marL="0" lvl="0" indent="0">
              <a:buNone/>
            </a:pPr>
            <a:r>
              <a:rPr lang="en-GB" sz="1800" dirty="0"/>
              <a:t>We value the comments we received from </a:t>
            </a:r>
            <a:r>
              <a:rPr lang="en-GB" sz="1800" dirty="0" smtClean="0"/>
              <a:t>all residents. </a:t>
            </a:r>
          </a:p>
          <a:p>
            <a:pPr marL="0" lvl="0" indent="0">
              <a:buNone/>
            </a:pPr>
            <a:endParaRPr lang="en-GB" sz="1800" dirty="0"/>
          </a:p>
          <a:p>
            <a:pPr marL="0" lvl="0" indent="0">
              <a:buNone/>
            </a:pPr>
            <a:r>
              <a:rPr lang="en-GB" sz="1800" dirty="0" smtClean="0"/>
              <a:t>Below is the Council’s  feedback to what you said. </a:t>
            </a:r>
            <a:endParaRPr lang="en-GB" sz="1600" dirty="0"/>
          </a:p>
          <a:p>
            <a:pPr marL="0" indent="0">
              <a:buNone/>
            </a:pPr>
            <a:endParaRPr lang="en-GB" sz="1600" dirty="0" smtClean="0"/>
          </a:p>
          <a:p>
            <a:pPr marL="0" indent="0">
              <a:buNone/>
            </a:pPr>
            <a:r>
              <a:rPr lang="en-US" altLang="en-US" sz="1600" dirty="0" smtClean="0">
                <a:solidFill>
                  <a:srgbClr val="000000"/>
                </a:solidFill>
              </a:rPr>
              <a:t>        </a:t>
            </a:r>
            <a:endParaRPr lang="en-GB" altLang="en-US" sz="1600" dirty="0" smtClean="0">
              <a:solidFill>
                <a:srgbClr val="000000"/>
              </a:solidFill>
            </a:endParaRPr>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1768731" y="1480946"/>
            <a:ext cx="336190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smtClean="0">
                <a:latin typeface="+mj-lt"/>
              </a:rPr>
              <a:t>Our Feed back To Your Comments</a:t>
            </a:r>
            <a:endParaRPr lang="en-GB" altLang="en-US" sz="2200" b="1" dirty="0">
              <a:latin typeface="+mj-lt"/>
            </a:endParaRP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spTree>
    <p:extLst>
      <p:ext uri="{BB962C8B-B14F-4D97-AF65-F5344CB8AC3E}">
        <p14:creationId xmlns:p14="http://schemas.microsoft.com/office/powerpoint/2010/main" val="3611039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676400"/>
            <a:ext cx="3352800" cy="1295400"/>
          </a:xfrm>
        </p:spPr>
        <p:txBody>
          <a:bodyPr/>
          <a:lstStyle/>
          <a:p>
            <a:r>
              <a:rPr lang="en-GB" altLang="en-US" sz="2000" b="1" dirty="0" smtClean="0"/>
              <a:t>Our </a:t>
            </a:r>
            <a:r>
              <a:rPr lang="en-GB" altLang="en-US" sz="2000" b="1" dirty="0"/>
              <a:t>f</a:t>
            </a:r>
            <a:r>
              <a:rPr lang="en-GB" altLang="en-US" sz="2000" b="1" dirty="0" smtClean="0"/>
              <a:t>eed </a:t>
            </a:r>
            <a:r>
              <a:rPr lang="en-GB" altLang="en-US" sz="2000" b="1" dirty="0"/>
              <a:t>back t</a:t>
            </a:r>
            <a:r>
              <a:rPr lang="en-GB" altLang="en-US" sz="2000" b="1" dirty="0" smtClean="0"/>
              <a:t>o your comments (cont’d) </a:t>
            </a:r>
            <a:r>
              <a:rPr lang="en-GB" altLang="en-US" sz="2000" b="1" dirty="0"/>
              <a:t/>
            </a:r>
            <a:br>
              <a:rPr lang="en-GB" altLang="en-US" sz="2000" b="1" dirty="0"/>
            </a:br>
            <a:r>
              <a:rPr lang="en-GB" altLang="en-US" sz="2000" b="1" dirty="0"/>
              <a:t/>
            </a:r>
            <a:br>
              <a:rPr lang="en-GB" altLang="en-US" sz="2000" b="1" dirty="0"/>
            </a:br>
            <a:endParaRPr lang="en-GB" sz="2000" dirty="0"/>
          </a:p>
        </p:txBody>
      </p:sp>
      <p:sp>
        <p:nvSpPr>
          <p:cNvPr id="3" name="Content Placeholder 2"/>
          <p:cNvSpPr>
            <a:spLocks noGrp="1"/>
          </p:cNvSpPr>
          <p:nvPr>
            <p:ph idx="1"/>
          </p:nvPr>
        </p:nvSpPr>
        <p:spPr>
          <a:xfrm>
            <a:off x="342900" y="2590800"/>
            <a:ext cx="5372100" cy="5577418"/>
          </a:xfrm>
        </p:spPr>
        <p:txBody>
          <a:bodyPr/>
          <a:lstStyle/>
          <a:p>
            <a:pPr marL="0" indent="0">
              <a:buNone/>
            </a:pPr>
            <a:r>
              <a:rPr lang="en-GB" altLang="en-US" sz="1600" b="1" smtClean="0"/>
              <a:t>We </a:t>
            </a:r>
            <a:r>
              <a:rPr lang="en-GB" altLang="en-US" sz="1600" b="1" dirty="0"/>
              <a:t>asked you what </a:t>
            </a:r>
            <a:r>
              <a:rPr lang="en-GB" altLang="en-US" sz="1600" b="1" dirty="0" smtClean="0"/>
              <a:t>you would </a:t>
            </a:r>
            <a:r>
              <a:rPr lang="en-GB" altLang="en-US" sz="1600" b="1" dirty="0"/>
              <a:t>like us to consider in the development of the </a:t>
            </a:r>
            <a:r>
              <a:rPr lang="en-GB" altLang="en-US" sz="1600" b="1" dirty="0" smtClean="0"/>
              <a:t>site</a:t>
            </a:r>
            <a:r>
              <a:rPr lang="en-GB" altLang="en-US" sz="1600" b="1" dirty="0"/>
              <a:t>.</a:t>
            </a:r>
          </a:p>
          <a:p>
            <a:pPr marL="0" indent="0">
              <a:buNone/>
            </a:pPr>
            <a:endParaRPr lang="en-GB" sz="1600" b="1" dirty="0" smtClean="0"/>
          </a:p>
          <a:p>
            <a:pPr marL="0" indent="0">
              <a:buNone/>
            </a:pPr>
            <a:r>
              <a:rPr lang="en-GB" sz="1600" b="1" dirty="0" smtClean="0"/>
              <a:t>Your responses: </a:t>
            </a:r>
          </a:p>
          <a:p>
            <a:pPr marL="0" indent="0">
              <a:buNone/>
            </a:pPr>
            <a:endParaRPr lang="en-GB" sz="1600" b="1" dirty="0"/>
          </a:p>
          <a:p>
            <a:r>
              <a:rPr lang="en-GB" sz="1600" b="1" dirty="0" smtClean="0"/>
              <a:t>Fear that the estate would feel enclosed as a result of the development </a:t>
            </a:r>
          </a:p>
          <a:p>
            <a:r>
              <a:rPr lang="en-GB" sz="1600" b="1" dirty="0" smtClean="0"/>
              <a:t>Issues around density</a:t>
            </a:r>
          </a:p>
          <a:p>
            <a:r>
              <a:rPr lang="en-GB" sz="1600" b="1" dirty="0" smtClean="0"/>
              <a:t>Issues around congestion and pollution</a:t>
            </a:r>
          </a:p>
          <a:p>
            <a:r>
              <a:rPr lang="en-GB" sz="1600" b="1" dirty="0" smtClean="0"/>
              <a:t>More refuse facilities</a:t>
            </a:r>
          </a:p>
          <a:p>
            <a:r>
              <a:rPr lang="en-GB" sz="1600" b="1" dirty="0" smtClean="0"/>
              <a:t>More pressure </a:t>
            </a:r>
            <a:r>
              <a:rPr lang="en-GB" sz="1600" b="1" dirty="0"/>
              <a:t>on shared </a:t>
            </a:r>
            <a:r>
              <a:rPr lang="en-GB" sz="1600" b="1" dirty="0" smtClean="0"/>
              <a:t>facilities</a:t>
            </a:r>
          </a:p>
          <a:p>
            <a:r>
              <a:rPr lang="en-GB" sz="1600" b="1" dirty="0" smtClean="0"/>
              <a:t>Potential  </a:t>
            </a:r>
            <a:r>
              <a:rPr lang="en-GB" sz="1600" b="1" dirty="0"/>
              <a:t>loss of daylight and open </a:t>
            </a:r>
            <a:r>
              <a:rPr lang="en-GB" sz="1600" b="1" dirty="0" smtClean="0"/>
              <a:t>air</a:t>
            </a:r>
          </a:p>
          <a:p>
            <a:r>
              <a:rPr lang="en-US" sz="1600" b="1" dirty="0" smtClean="0"/>
              <a:t>Loss of car park spaces</a:t>
            </a:r>
            <a:endParaRPr lang="en-GB" sz="1600" b="1" dirty="0" smtClean="0"/>
          </a:p>
          <a:p>
            <a:pPr marL="0" indent="0">
              <a:buNone/>
            </a:pPr>
            <a:endParaRPr lang="en-GB" sz="1600" b="1" dirty="0" smtClean="0"/>
          </a:p>
          <a:p>
            <a:pPr marL="0" indent="0">
              <a:buNone/>
            </a:pPr>
            <a:r>
              <a:rPr lang="en-US" altLang="en-US" sz="1600" dirty="0" smtClean="0">
                <a:solidFill>
                  <a:srgbClr val="000000"/>
                </a:solidFill>
              </a:rPr>
              <a:t>        </a:t>
            </a:r>
            <a:endParaRPr lang="en-GB" sz="1600" b="1" dirty="0"/>
          </a:p>
          <a:p>
            <a:endParaRPr lang="en-GB" sz="16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sp>
        <p:nvSpPr>
          <p:cNvPr id="7" name="Title 7"/>
          <p:cNvSpPr txBox="1">
            <a:spLocks/>
          </p:cNvSpPr>
          <p:nvPr/>
        </p:nvSpPr>
        <p:spPr bwMode="auto">
          <a:xfrm>
            <a:off x="365730" y="1143000"/>
            <a:ext cx="3749070" cy="3258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b="1" dirty="0" smtClean="0">
                <a:solidFill>
                  <a:schemeClr val="accent5"/>
                </a:solidFill>
              </a:rPr>
              <a:t>11,000 new council homes</a:t>
            </a:r>
            <a:endParaRPr lang="en-GB" sz="2000" b="1" dirty="0"/>
          </a:p>
        </p:txBody>
      </p:sp>
      <p:sp>
        <p:nvSpPr>
          <p:cNvPr id="8"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spTree>
    <p:extLst>
      <p:ext uri="{BB962C8B-B14F-4D97-AF65-F5344CB8AC3E}">
        <p14:creationId xmlns:p14="http://schemas.microsoft.com/office/powerpoint/2010/main" val="2906453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6172200" cy="533400"/>
          </a:xfrm>
        </p:spPr>
        <p:txBody>
          <a:bodyPr/>
          <a:lstStyle/>
          <a:p>
            <a:r>
              <a:rPr lang="en-GB" sz="2000" b="1" dirty="0"/>
              <a:t/>
            </a:r>
            <a:br>
              <a:rPr lang="en-GB" sz="2000" b="1" dirty="0"/>
            </a:br>
            <a:r>
              <a:rPr lang="en-GB" altLang="en-US" sz="2000" b="1" dirty="0" smtClean="0"/>
              <a:t>Our </a:t>
            </a:r>
            <a:r>
              <a:rPr lang="en-GB" altLang="en-US" sz="2000" b="1" dirty="0"/>
              <a:t>Feed back To Your </a:t>
            </a:r>
            <a:r>
              <a:rPr lang="en-GB" altLang="en-US" sz="2000" b="1" dirty="0" smtClean="0"/>
              <a:t/>
            </a:r>
            <a:br>
              <a:rPr lang="en-GB" altLang="en-US" sz="2000" b="1" dirty="0" smtClean="0"/>
            </a:br>
            <a:r>
              <a:rPr lang="en-GB" altLang="en-US" sz="2000" b="1" dirty="0" smtClean="0"/>
              <a:t>Comments </a:t>
            </a:r>
            <a:r>
              <a:rPr lang="en-GB" altLang="en-US" sz="2000" b="1" dirty="0"/>
              <a:t>(cont’d)</a:t>
            </a:r>
            <a:br>
              <a:rPr lang="en-GB" altLang="en-US" sz="2000" b="1" dirty="0"/>
            </a:br>
            <a:endParaRPr lang="en-US" sz="2000" dirty="0"/>
          </a:p>
        </p:txBody>
      </p:sp>
      <p:sp>
        <p:nvSpPr>
          <p:cNvPr id="3" name="Content Placeholder 2"/>
          <p:cNvSpPr>
            <a:spLocks noGrp="1"/>
          </p:cNvSpPr>
          <p:nvPr>
            <p:ph idx="1"/>
          </p:nvPr>
        </p:nvSpPr>
        <p:spPr>
          <a:xfrm>
            <a:off x="342900" y="2209800"/>
            <a:ext cx="5753100" cy="5958419"/>
          </a:xfrm>
        </p:spPr>
        <p:txBody>
          <a:bodyPr/>
          <a:lstStyle/>
          <a:p>
            <a:pPr>
              <a:buAutoNum type="arabicPeriod"/>
            </a:pPr>
            <a:r>
              <a:rPr lang="en-US" sz="1800" b="1" dirty="0" smtClean="0"/>
              <a:t>How can we ensure that the proposed development will not impact on the daylight, congestion, pollution and the density of the estate? </a:t>
            </a:r>
          </a:p>
          <a:p>
            <a:pPr marL="400050" lvl="1" indent="0">
              <a:buNone/>
            </a:pPr>
            <a:r>
              <a:rPr lang="en-US" sz="1600" i="1" dirty="0" smtClean="0"/>
              <a:t>The concerns expressed by residents are at the heart of the </a:t>
            </a:r>
            <a:r>
              <a:rPr lang="en-US" sz="1600" i="1" dirty="0"/>
              <a:t>planning process.  </a:t>
            </a:r>
            <a:r>
              <a:rPr lang="en-US" sz="1600" i="1" dirty="0" smtClean="0"/>
              <a:t>Ensuring that there is sufficient sunlight and daylight for example is a key concern in all planning applications.  Density issues, congestion, pollution and pressure on shared facilities, are all legitimate concerns  and  will be addressed  in the planning application.</a:t>
            </a:r>
          </a:p>
          <a:p>
            <a:pPr marL="400050" lvl="1" indent="0">
              <a:buNone/>
            </a:pPr>
            <a:endParaRPr lang="en-US" sz="1600" i="1" dirty="0"/>
          </a:p>
          <a:p>
            <a:pPr marL="400050" lvl="1" indent="0">
              <a:buNone/>
            </a:pPr>
            <a:r>
              <a:rPr lang="en-US" sz="1600" i="1" dirty="0" smtClean="0"/>
              <a:t>The proposed development is a very small block that will not have a big impact on the existing built environment. </a:t>
            </a:r>
          </a:p>
          <a:p>
            <a:pPr marL="400050" lvl="1" indent="0">
              <a:buNone/>
            </a:pPr>
            <a:r>
              <a:rPr lang="en-US" sz="1600" i="1" dirty="0" smtClean="0"/>
              <a:t>In </a:t>
            </a:r>
            <a:r>
              <a:rPr lang="en-US" sz="1600" i="1" dirty="0"/>
              <a:t>addition, </a:t>
            </a:r>
            <a:r>
              <a:rPr lang="en-US" sz="1600" b="1" i="1" dirty="0" smtClean="0"/>
              <a:t>residents</a:t>
            </a:r>
            <a:r>
              <a:rPr lang="en-US" sz="1600" i="1" dirty="0" smtClean="0"/>
              <a:t> </a:t>
            </a:r>
            <a:r>
              <a:rPr lang="en-US" sz="1600" i="1" dirty="0"/>
              <a:t>will </a:t>
            </a:r>
            <a:r>
              <a:rPr lang="en-US" sz="1600" i="1" dirty="0" smtClean="0"/>
              <a:t>be invited to form part of a </a:t>
            </a:r>
            <a:r>
              <a:rPr lang="en-US" sz="1600" b="1" i="1" dirty="0" smtClean="0"/>
              <a:t>Project Group </a:t>
            </a:r>
            <a:r>
              <a:rPr lang="en-US" sz="1600" i="1" dirty="0" smtClean="0"/>
              <a:t>and they will be able </a:t>
            </a:r>
            <a:r>
              <a:rPr lang="en-US" sz="1600" i="1" dirty="0"/>
              <a:t>to comment on the </a:t>
            </a:r>
            <a:r>
              <a:rPr lang="en-US" sz="1600" i="1" dirty="0" smtClean="0"/>
              <a:t>plans </a:t>
            </a:r>
            <a:r>
              <a:rPr lang="en-US" sz="1600" i="1" u="sng" dirty="0" smtClean="0"/>
              <a:t>before</a:t>
            </a:r>
            <a:r>
              <a:rPr lang="en-US" sz="1600" i="1" dirty="0" smtClean="0"/>
              <a:t> they are submitted to planning. You will be party to discussions on the impact of the development and what can be done to manage that impact.</a:t>
            </a:r>
            <a:endParaRPr lang="en-US" sz="1600" i="1" dirty="0"/>
          </a:p>
          <a:p>
            <a:endParaRPr lang="en-US" sz="1800"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524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sp>
        <p:nvSpPr>
          <p:cNvPr id="9" name="Title 7"/>
          <p:cNvSpPr txBox="1">
            <a:spLocks/>
          </p:cNvSpPr>
          <p:nvPr/>
        </p:nvSpPr>
        <p:spPr bwMode="auto">
          <a:xfrm>
            <a:off x="365730" y="1143000"/>
            <a:ext cx="3749070" cy="3258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b="1" smtClean="0">
                <a:solidFill>
                  <a:schemeClr val="accent5"/>
                </a:solidFill>
              </a:rPr>
              <a:t>11,000 new council homes</a:t>
            </a:r>
            <a:endParaRPr lang="en-GB" sz="2000" b="1" dirty="0"/>
          </a:p>
        </p:txBody>
      </p:sp>
    </p:spTree>
    <p:extLst>
      <p:ext uri="{BB962C8B-B14F-4D97-AF65-F5344CB8AC3E}">
        <p14:creationId xmlns:p14="http://schemas.microsoft.com/office/powerpoint/2010/main" val="1389581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51763" y="2438401"/>
            <a:ext cx="6172200" cy="4191000"/>
          </a:xfrm>
        </p:spPr>
        <p:txBody>
          <a:bodyPr/>
          <a:lstStyle/>
          <a:p>
            <a:pPr>
              <a:buFont typeface="+mj-lt"/>
              <a:buAutoNum type="arabicPeriod" startAt="2"/>
            </a:pPr>
            <a:r>
              <a:rPr lang="en-US" altLang="en-US" sz="1600" b="1" dirty="0" smtClean="0">
                <a:solidFill>
                  <a:srgbClr val="000000"/>
                </a:solidFill>
              </a:rPr>
              <a:t>Will there be a loss </a:t>
            </a:r>
            <a:r>
              <a:rPr lang="en-US" altLang="en-US" sz="1600" b="1" dirty="0">
                <a:solidFill>
                  <a:srgbClr val="000000"/>
                </a:solidFill>
              </a:rPr>
              <a:t>of car park spaces and </a:t>
            </a:r>
            <a:r>
              <a:rPr lang="en-US" altLang="en-US" sz="1600" b="1" dirty="0" smtClean="0">
                <a:solidFill>
                  <a:srgbClr val="000000"/>
                </a:solidFill>
              </a:rPr>
              <a:t>will residents have </a:t>
            </a:r>
            <a:r>
              <a:rPr lang="en-US" altLang="en-US" sz="1600" b="1" dirty="0">
                <a:solidFill>
                  <a:srgbClr val="000000"/>
                </a:solidFill>
              </a:rPr>
              <a:t>to pay more for </a:t>
            </a:r>
            <a:r>
              <a:rPr lang="en-US" altLang="en-US" sz="1600" b="1" dirty="0" smtClean="0">
                <a:solidFill>
                  <a:srgbClr val="000000"/>
                </a:solidFill>
              </a:rPr>
              <a:t>parking on the street. Can </a:t>
            </a:r>
            <a:r>
              <a:rPr lang="en-US" sz="1600" b="1" dirty="0" smtClean="0">
                <a:solidFill>
                  <a:srgbClr val="000000"/>
                </a:solidFill>
              </a:rPr>
              <a:t>additional </a:t>
            </a:r>
            <a:r>
              <a:rPr lang="en-US" sz="1600" b="1" dirty="0">
                <a:solidFill>
                  <a:srgbClr val="000000"/>
                </a:solidFill>
              </a:rPr>
              <a:t>parking </a:t>
            </a:r>
            <a:r>
              <a:rPr lang="en-US" sz="1600" b="1" dirty="0" smtClean="0">
                <a:solidFill>
                  <a:srgbClr val="000000"/>
                </a:solidFill>
              </a:rPr>
              <a:t>be provided within </a:t>
            </a:r>
            <a:r>
              <a:rPr lang="en-US" sz="1600" b="1" dirty="0">
                <a:solidFill>
                  <a:srgbClr val="000000"/>
                </a:solidFill>
              </a:rPr>
              <a:t>the </a:t>
            </a:r>
            <a:r>
              <a:rPr lang="en-US" sz="1600" b="1" dirty="0" smtClean="0">
                <a:solidFill>
                  <a:srgbClr val="000000"/>
                </a:solidFill>
              </a:rPr>
              <a:t>estate?</a:t>
            </a:r>
            <a:endParaRPr lang="en-US" sz="1600" b="1" dirty="0">
              <a:solidFill>
                <a:srgbClr val="000000"/>
              </a:solidFill>
            </a:endParaRPr>
          </a:p>
          <a:p>
            <a:pPr marL="0" indent="0">
              <a:buNone/>
            </a:pPr>
            <a:endParaRPr lang="en-US" sz="1600" b="1" dirty="0">
              <a:solidFill>
                <a:srgbClr val="000000"/>
              </a:solidFill>
            </a:endParaRPr>
          </a:p>
          <a:p>
            <a:pPr marL="400050" lvl="1" indent="0">
              <a:buNone/>
            </a:pPr>
            <a:r>
              <a:rPr lang="en-US" sz="1600" i="1" dirty="0" smtClean="0">
                <a:solidFill>
                  <a:srgbClr val="000000"/>
                </a:solidFill>
              </a:rPr>
              <a:t>The amount of parking needed is considered alongside the facilities such as the need for amenity space and public transport during the planning process.  In order not to make parking more difficult for existing residents, new residents will not be provided with parking spaces, except for disabled  car spaces if required.</a:t>
            </a:r>
          </a:p>
          <a:p>
            <a:pPr marL="400050" lvl="1" indent="0">
              <a:buNone/>
            </a:pPr>
            <a:endParaRPr lang="en-US" sz="1600" i="1" dirty="0" smtClean="0">
              <a:solidFill>
                <a:srgbClr val="000000"/>
              </a:solidFill>
            </a:endParaRPr>
          </a:p>
          <a:p>
            <a:pPr marL="400050" lvl="1" indent="0">
              <a:buNone/>
            </a:pPr>
            <a:r>
              <a:rPr lang="en-US" sz="1600" i="1" dirty="0">
                <a:solidFill>
                  <a:srgbClr val="000000"/>
                </a:solidFill>
              </a:rPr>
              <a:t>Parking on the street is not affected by the development </a:t>
            </a:r>
            <a:r>
              <a:rPr lang="mr-IN" sz="1600" i="1" dirty="0">
                <a:solidFill>
                  <a:srgbClr val="000000"/>
                </a:solidFill>
              </a:rPr>
              <a:t>–</a:t>
            </a:r>
            <a:r>
              <a:rPr lang="en-US" sz="1600" i="1" dirty="0">
                <a:solidFill>
                  <a:srgbClr val="000000"/>
                </a:solidFill>
              </a:rPr>
              <a:t> usual conditions apply. </a:t>
            </a:r>
          </a:p>
          <a:p>
            <a:pPr marL="0" indent="0">
              <a:buNone/>
            </a:pPr>
            <a:endParaRPr lang="en-US" sz="1600" b="1" dirty="0" smtClean="0">
              <a:solidFill>
                <a:srgbClr val="000000"/>
              </a:solidFill>
            </a:endParaRPr>
          </a:p>
          <a:p>
            <a:pPr marL="0" indent="0">
              <a:buNone/>
            </a:pPr>
            <a:endParaRPr lang="en-US" sz="1600" b="1" dirty="0"/>
          </a:p>
        </p:txBody>
      </p:sp>
      <p:sp>
        <p:nvSpPr>
          <p:cNvPr id="3076" name="Rectangle 4"/>
          <p:cNvSpPr>
            <a:spLocks noChangeArrowheads="1"/>
          </p:cNvSpPr>
          <p:nvPr/>
        </p:nvSpPr>
        <p:spPr bwMode="auto">
          <a:xfrm>
            <a:off x="0" y="8832851"/>
            <a:ext cx="6858000" cy="3111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dirty="0"/>
          </a:p>
        </p:txBody>
      </p:sp>
      <p:sp>
        <p:nvSpPr>
          <p:cNvPr id="3077" name="Text Box 5"/>
          <p:cNvSpPr txBox="1">
            <a:spLocks noChangeArrowheads="1"/>
          </p:cNvSpPr>
          <p:nvPr/>
        </p:nvSpPr>
        <p:spPr bwMode="auto">
          <a:xfrm>
            <a:off x="5181600" y="8837085"/>
            <a:ext cx="16764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grpSp>
        <p:nvGrpSpPr>
          <p:cNvPr id="3078" name="Group 6"/>
          <p:cNvGrpSpPr>
            <a:grpSpLocks/>
          </p:cNvGrpSpPr>
          <p:nvPr/>
        </p:nvGrpSpPr>
        <p:grpSpPr bwMode="auto">
          <a:xfrm>
            <a:off x="0" y="8343901"/>
            <a:ext cx="3896916" cy="419100"/>
            <a:chOff x="160" y="3870"/>
            <a:chExt cx="3399" cy="252"/>
          </a:xfrm>
        </p:grpSpPr>
        <p:grpSp>
          <p:nvGrpSpPr>
            <p:cNvPr id="3081" name="Group 7"/>
            <p:cNvGrpSpPr>
              <a:grpSpLocks/>
            </p:cNvGrpSpPr>
            <p:nvPr/>
          </p:nvGrpSpPr>
          <p:grpSpPr bwMode="auto">
            <a:xfrm>
              <a:off x="160" y="3890"/>
              <a:ext cx="894" cy="212"/>
              <a:chOff x="160" y="3890"/>
              <a:chExt cx="894" cy="212"/>
            </a:xfrm>
          </p:grpSpPr>
          <p:sp>
            <p:nvSpPr>
              <p:cNvPr id="3112" name="Freeform 8"/>
              <p:cNvSpPr>
                <a:spLocks/>
              </p:cNvSpPr>
              <p:nvPr/>
            </p:nvSpPr>
            <p:spPr bwMode="auto">
              <a:xfrm>
                <a:off x="160" y="3901"/>
                <a:ext cx="556" cy="126"/>
              </a:xfrm>
              <a:custGeom>
                <a:avLst/>
                <a:gdLst>
                  <a:gd name="T0" fmla="*/ 3 w 1186"/>
                  <a:gd name="T1" fmla="*/ 123 h 490"/>
                  <a:gd name="T2" fmla="*/ 0 w 1186"/>
                  <a:gd name="T3" fmla="*/ 118 h 490"/>
                  <a:gd name="T4" fmla="*/ 5 w 1186"/>
                  <a:gd name="T5" fmla="*/ 114 h 490"/>
                  <a:gd name="T6" fmla="*/ 53 w 1186"/>
                  <a:gd name="T7" fmla="*/ 92 h 490"/>
                  <a:gd name="T8" fmla="*/ 237 w 1186"/>
                  <a:gd name="T9" fmla="*/ 10 h 490"/>
                  <a:gd name="T10" fmla="*/ 248 w 1186"/>
                  <a:gd name="T11" fmla="*/ 6 h 490"/>
                  <a:gd name="T12" fmla="*/ 262 w 1186"/>
                  <a:gd name="T13" fmla="*/ 3 h 490"/>
                  <a:gd name="T14" fmla="*/ 275 w 1186"/>
                  <a:gd name="T15" fmla="*/ 1 h 490"/>
                  <a:gd name="T16" fmla="*/ 288 w 1186"/>
                  <a:gd name="T17" fmla="*/ 0 h 490"/>
                  <a:gd name="T18" fmla="*/ 295 w 1186"/>
                  <a:gd name="T19" fmla="*/ 1 h 490"/>
                  <a:gd name="T20" fmla="*/ 310 w 1186"/>
                  <a:gd name="T21" fmla="*/ 2 h 490"/>
                  <a:gd name="T22" fmla="*/ 324 w 1186"/>
                  <a:gd name="T23" fmla="*/ 5 h 490"/>
                  <a:gd name="T24" fmla="*/ 337 w 1186"/>
                  <a:gd name="T25" fmla="*/ 9 h 490"/>
                  <a:gd name="T26" fmla="*/ 343 w 1186"/>
                  <a:gd name="T27" fmla="*/ 11 h 490"/>
                  <a:gd name="T28" fmla="*/ 552 w 1186"/>
                  <a:gd name="T29" fmla="*/ 113 h 490"/>
                  <a:gd name="T30" fmla="*/ 555 w 1186"/>
                  <a:gd name="T31" fmla="*/ 115 h 490"/>
                  <a:gd name="T32" fmla="*/ 555 w 1186"/>
                  <a:gd name="T33" fmla="*/ 120 h 490"/>
                  <a:gd name="T34" fmla="*/ 553 w 1186"/>
                  <a:gd name="T35" fmla="*/ 122 h 490"/>
                  <a:gd name="T36" fmla="*/ 548 w 1186"/>
                  <a:gd name="T37" fmla="*/ 124 h 490"/>
                  <a:gd name="T38" fmla="*/ 539 w 1186"/>
                  <a:gd name="T39" fmla="*/ 124 h 490"/>
                  <a:gd name="T40" fmla="*/ 535 w 1186"/>
                  <a:gd name="T41" fmla="*/ 123 h 490"/>
                  <a:gd name="T42" fmla="*/ 326 w 1186"/>
                  <a:gd name="T43" fmla="*/ 22 h 490"/>
                  <a:gd name="T44" fmla="*/ 308 w 1186"/>
                  <a:gd name="T45" fmla="*/ 16 h 490"/>
                  <a:gd name="T46" fmla="*/ 288 w 1186"/>
                  <a:gd name="T47" fmla="*/ 14 h 490"/>
                  <a:gd name="T48" fmla="*/ 288 w 1186"/>
                  <a:gd name="T49" fmla="*/ 14 h 490"/>
                  <a:gd name="T50" fmla="*/ 269 w 1186"/>
                  <a:gd name="T51" fmla="*/ 16 h 490"/>
                  <a:gd name="T52" fmla="*/ 253 w 1186"/>
                  <a:gd name="T53" fmla="*/ 21 h 490"/>
                  <a:gd name="T54" fmla="*/ 69 w 1186"/>
                  <a:gd name="T55" fmla="*/ 102 h 490"/>
                  <a:gd name="T56" fmla="*/ 21 w 1186"/>
                  <a:gd name="T57" fmla="*/ 124 h 490"/>
                  <a:gd name="T58" fmla="*/ 12 w 1186"/>
                  <a:gd name="T59" fmla="*/ 126 h 490"/>
                  <a:gd name="T60" fmla="*/ 12 w 1186"/>
                  <a:gd name="T61" fmla="*/ 126 h 490"/>
                  <a:gd name="T62" fmla="*/ 8 w 1186"/>
                  <a:gd name="T63" fmla="*/ 125 h 490"/>
                  <a:gd name="T64" fmla="*/ 3 w 1186"/>
                  <a:gd name="T65" fmla="*/ 12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13" name="Freeform 9"/>
              <p:cNvSpPr>
                <a:spLocks/>
              </p:cNvSpPr>
              <p:nvPr/>
            </p:nvSpPr>
            <p:spPr bwMode="auto">
              <a:xfrm>
                <a:off x="215" y="3904"/>
                <a:ext cx="96" cy="92"/>
              </a:xfrm>
              <a:custGeom>
                <a:avLst/>
                <a:gdLst>
                  <a:gd name="T0" fmla="*/ 0 w 204"/>
                  <a:gd name="T1" fmla="*/ 85 h 360"/>
                  <a:gd name="T2" fmla="*/ 0 w 204"/>
                  <a:gd name="T3" fmla="*/ 0 h 360"/>
                  <a:gd name="T4" fmla="*/ 96 w 204"/>
                  <a:gd name="T5" fmla="*/ 0 h 360"/>
                  <a:gd name="T6" fmla="*/ 96 w 204"/>
                  <a:gd name="T7" fmla="*/ 54 h 360"/>
                  <a:gd name="T8" fmla="*/ 96 w 204"/>
                  <a:gd name="T9" fmla="*/ 54 h 360"/>
                  <a:gd name="T10" fmla="*/ 95 w 204"/>
                  <a:gd name="T11" fmla="*/ 57 h 360"/>
                  <a:gd name="T12" fmla="*/ 92 w 204"/>
                  <a:gd name="T13" fmla="*/ 59 h 360"/>
                  <a:gd name="T14" fmla="*/ 88 w 204"/>
                  <a:gd name="T15" fmla="*/ 60 h 360"/>
                  <a:gd name="T16" fmla="*/ 83 w 204"/>
                  <a:gd name="T17" fmla="*/ 61 h 360"/>
                  <a:gd name="T18" fmla="*/ 83 w 204"/>
                  <a:gd name="T19" fmla="*/ 61 h 360"/>
                  <a:gd name="T20" fmla="*/ 83 w 204"/>
                  <a:gd name="T21" fmla="*/ 61 h 360"/>
                  <a:gd name="T22" fmla="*/ 78 w 204"/>
                  <a:gd name="T23" fmla="*/ 60 h 360"/>
                  <a:gd name="T24" fmla="*/ 74 w 204"/>
                  <a:gd name="T25" fmla="*/ 59 h 360"/>
                  <a:gd name="T26" fmla="*/ 72 w 204"/>
                  <a:gd name="T27" fmla="*/ 57 h 360"/>
                  <a:gd name="T28" fmla="*/ 71 w 204"/>
                  <a:gd name="T29" fmla="*/ 54 h 360"/>
                  <a:gd name="T30" fmla="*/ 71 w 204"/>
                  <a:gd name="T31" fmla="*/ 54 h 360"/>
                  <a:gd name="T32" fmla="*/ 71 w 204"/>
                  <a:gd name="T33" fmla="*/ 14 h 360"/>
                  <a:gd name="T34" fmla="*/ 25 w 204"/>
                  <a:gd name="T35" fmla="*/ 14 h 360"/>
                  <a:gd name="T36" fmla="*/ 25 w 204"/>
                  <a:gd name="T37" fmla="*/ 85 h 360"/>
                  <a:gd name="T38" fmla="*/ 25 w 204"/>
                  <a:gd name="T39" fmla="*/ 85 h 360"/>
                  <a:gd name="T40" fmla="*/ 24 w 204"/>
                  <a:gd name="T41" fmla="*/ 87 h 360"/>
                  <a:gd name="T42" fmla="*/ 22 w 204"/>
                  <a:gd name="T43" fmla="*/ 90 h 360"/>
                  <a:gd name="T44" fmla="*/ 18 w 204"/>
                  <a:gd name="T45" fmla="*/ 91 h 360"/>
                  <a:gd name="T46" fmla="*/ 12 w 204"/>
                  <a:gd name="T47" fmla="*/ 92 h 360"/>
                  <a:gd name="T48" fmla="*/ 12 w 204"/>
                  <a:gd name="T49" fmla="*/ 92 h 360"/>
                  <a:gd name="T50" fmla="*/ 12 w 204"/>
                  <a:gd name="T51" fmla="*/ 92 h 360"/>
                  <a:gd name="T52" fmla="*/ 8 w 204"/>
                  <a:gd name="T53" fmla="*/ 91 h 360"/>
                  <a:gd name="T54" fmla="*/ 4 w 204"/>
                  <a:gd name="T55" fmla="*/ 90 h 360"/>
                  <a:gd name="T56" fmla="*/ 1 w 204"/>
                  <a:gd name="T57" fmla="*/ 87 h 360"/>
                  <a:gd name="T58" fmla="*/ 0 w 204"/>
                  <a:gd name="T59" fmla="*/ 85 h 360"/>
                  <a:gd name="T60" fmla="*/ 0 w 204"/>
                  <a:gd name="T61" fmla="*/ 85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114" name="Group 10"/>
              <p:cNvGrpSpPr>
                <a:grpSpLocks/>
              </p:cNvGrpSpPr>
              <p:nvPr/>
            </p:nvGrpSpPr>
            <p:grpSpPr bwMode="auto">
              <a:xfrm>
                <a:off x="479" y="4017"/>
                <a:ext cx="103" cy="85"/>
                <a:chOff x="1247" y="1525"/>
                <a:chExt cx="219" cy="332"/>
              </a:xfrm>
            </p:grpSpPr>
            <p:sp>
              <p:nvSpPr>
                <p:cNvPr id="3119" name="Freeform 1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20" name="Freeform 1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115" name="Group 13"/>
              <p:cNvGrpSpPr>
                <a:grpSpLocks/>
              </p:cNvGrpSpPr>
              <p:nvPr/>
            </p:nvGrpSpPr>
            <p:grpSpPr bwMode="auto">
              <a:xfrm>
                <a:off x="884" y="3925"/>
                <a:ext cx="102" cy="84"/>
                <a:chOff x="2028" y="1035"/>
                <a:chExt cx="218" cy="332"/>
              </a:xfrm>
            </p:grpSpPr>
            <p:sp>
              <p:nvSpPr>
                <p:cNvPr id="3117" name="Freeform 1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18" name="Freeform 1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116" name="Freeform 16"/>
              <p:cNvSpPr>
                <a:spLocks/>
              </p:cNvSpPr>
              <p:nvPr/>
            </p:nvSpPr>
            <p:spPr bwMode="auto">
              <a:xfrm>
                <a:off x="649" y="3890"/>
                <a:ext cx="405" cy="185"/>
              </a:xfrm>
              <a:custGeom>
                <a:avLst/>
                <a:gdLst>
                  <a:gd name="T0" fmla="*/ 0 w 862"/>
                  <a:gd name="T1" fmla="*/ 107 h 861"/>
                  <a:gd name="T2" fmla="*/ 0 w 862"/>
                  <a:gd name="T3" fmla="*/ 0 h 861"/>
                  <a:gd name="T4" fmla="*/ 405 w 862"/>
                  <a:gd name="T5" fmla="*/ 0 h 861"/>
                  <a:gd name="T6" fmla="*/ 405 w 862"/>
                  <a:gd name="T7" fmla="*/ 185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2" name="Group 17"/>
            <p:cNvGrpSpPr>
              <a:grpSpLocks/>
            </p:cNvGrpSpPr>
            <p:nvPr/>
          </p:nvGrpSpPr>
          <p:grpSpPr bwMode="auto">
            <a:xfrm>
              <a:off x="1084" y="3890"/>
              <a:ext cx="805" cy="232"/>
              <a:chOff x="1084" y="3890"/>
              <a:chExt cx="805" cy="232"/>
            </a:xfrm>
          </p:grpSpPr>
          <p:sp>
            <p:nvSpPr>
              <p:cNvPr id="3103" name="Freeform 18"/>
              <p:cNvSpPr>
                <a:spLocks/>
              </p:cNvSpPr>
              <p:nvPr/>
            </p:nvSpPr>
            <p:spPr bwMode="auto">
              <a:xfrm>
                <a:off x="108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04" name="Freeform 19"/>
              <p:cNvSpPr>
                <a:spLocks/>
              </p:cNvSpPr>
              <p:nvPr/>
            </p:nvSpPr>
            <p:spPr bwMode="auto">
              <a:xfrm>
                <a:off x="113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nvGrpSpPr>
              <p:cNvPr id="3105" name="Group 20"/>
              <p:cNvGrpSpPr>
                <a:grpSpLocks/>
              </p:cNvGrpSpPr>
              <p:nvPr/>
            </p:nvGrpSpPr>
            <p:grpSpPr bwMode="auto">
              <a:xfrm>
                <a:off x="1371" y="4029"/>
                <a:ext cx="93" cy="93"/>
                <a:chOff x="1247" y="1525"/>
                <a:chExt cx="219" cy="332"/>
              </a:xfrm>
            </p:grpSpPr>
            <p:sp>
              <p:nvSpPr>
                <p:cNvPr id="3110" name="Freeform 2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sp>
              <p:nvSpPr>
                <p:cNvPr id="3111" name="Freeform 2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grpSp>
            <p:nvGrpSpPr>
              <p:cNvPr id="3106" name="Group 23"/>
              <p:cNvGrpSpPr>
                <a:grpSpLocks/>
              </p:cNvGrpSpPr>
              <p:nvPr/>
            </p:nvGrpSpPr>
            <p:grpSpPr bwMode="auto">
              <a:xfrm>
                <a:off x="1736" y="3928"/>
                <a:ext cx="92" cy="93"/>
                <a:chOff x="2028" y="1035"/>
                <a:chExt cx="218" cy="332"/>
              </a:xfrm>
            </p:grpSpPr>
            <p:sp>
              <p:nvSpPr>
                <p:cNvPr id="3108" name="Freeform 2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w="9525">
                  <a:solidFill>
                    <a:srgbClr val="008080"/>
                  </a:solidFill>
                  <a:round/>
                  <a:headEnd/>
                  <a:tailEnd/>
                </a:ln>
              </p:spPr>
              <p:txBody>
                <a:bodyPr/>
                <a:lstStyle/>
                <a:p>
                  <a:endParaRPr lang="en-GB" dirty="0"/>
                </a:p>
              </p:txBody>
            </p:sp>
            <p:sp>
              <p:nvSpPr>
                <p:cNvPr id="3109" name="Freeform 2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8080"/>
                      </a:solidFill>
                      <a:round/>
                      <a:headEnd/>
                      <a:tailEnd/>
                    </a14:hiddenLine>
                  </a:ext>
                </a:extLst>
              </p:spPr>
              <p:txBody>
                <a:bodyPr/>
                <a:lstStyle/>
                <a:p>
                  <a:endParaRPr lang="en-GB" dirty="0"/>
                </a:p>
              </p:txBody>
            </p:sp>
          </p:grpSp>
          <p:sp>
            <p:nvSpPr>
              <p:cNvPr id="3107" name="Freeform 26"/>
              <p:cNvSpPr>
                <a:spLocks/>
              </p:cNvSpPr>
              <p:nvPr/>
            </p:nvSpPr>
            <p:spPr bwMode="auto">
              <a:xfrm>
                <a:off x="152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rgbClr val="0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3" name="Group 27"/>
            <p:cNvGrpSpPr>
              <a:grpSpLocks/>
            </p:cNvGrpSpPr>
            <p:nvPr/>
          </p:nvGrpSpPr>
          <p:grpSpPr bwMode="auto">
            <a:xfrm>
              <a:off x="1919" y="3870"/>
              <a:ext cx="805" cy="232"/>
              <a:chOff x="1919" y="3870"/>
              <a:chExt cx="805" cy="232"/>
            </a:xfrm>
          </p:grpSpPr>
          <p:sp>
            <p:nvSpPr>
              <p:cNvPr id="3094" name="Freeform 28"/>
              <p:cNvSpPr>
                <a:spLocks/>
              </p:cNvSpPr>
              <p:nvPr/>
            </p:nvSpPr>
            <p:spPr bwMode="auto">
              <a:xfrm>
                <a:off x="1919" y="388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5" name="Freeform 29"/>
              <p:cNvSpPr>
                <a:spLocks/>
              </p:cNvSpPr>
              <p:nvPr/>
            </p:nvSpPr>
            <p:spPr bwMode="auto">
              <a:xfrm>
                <a:off x="1969" y="388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96" name="Group 30"/>
              <p:cNvGrpSpPr>
                <a:grpSpLocks/>
              </p:cNvGrpSpPr>
              <p:nvPr/>
            </p:nvGrpSpPr>
            <p:grpSpPr bwMode="auto">
              <a:xfrm>
                <a:off x="2206" y="4009"/>
                <a:ext cx="93" cy="93"/>
                <a:chOff x="1247" y="1525"/>
                <a:chExt cx="219" cy="332"/>
              </a:xfrm>
            </p:grpSpPr>
            <p:sp>
              <p:nvSpPr>
                <p:cNvPr id="3101" name="Freeform 3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102" name="Freeform 3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97" name="Group 33"/>
              <p:cNvGrpSpPr>
                <a:grpSpLocks/>
              </p:cNvGrpSpPr>
              <p:nvPr/>
            </p:nvGrpSpPr>
            <p:grpSpPr bwMode="auto">
              <a:xfrm>
                <a:off x="2571" y="3908"/>
                <a:ext cx="92" cy="93"/>
                <a:chOff x="2028" y="1035"/>
                <a:chExt cx="218" cy="332"/>
              </a:xfrm>
            </p:grpSpPr>
            <p:sp>
              <p:nvSpPr>
                <p:cNvPr id="3099" name="Freeform 3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100" name="Freeform 3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98" name="Freeform 36"/>
              <p:cNvSpPr>
                <a:spLocks/>
              </p:cNvSpPr>
              <p:nvPr/>
            </p:nvSpPr>
            <p:spPr bwMode="auto">
              <a:xfrm>
                <a:off x="2360" y="387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nvGrpSpPr>
            <p:cNvPr id="3084" name="Group 37"/>
            <p:cNvGrpSpPr>
              <a:grpSpLocks/>
            </p:cNvGrpSpPr>
            <p:nvPr/>
          </p:nvGrpSpPr>
          <p:grpSpPr bwMode="auto">
            <a:xfrm>
              <a:off x="2754" y="3890"/>
              <a:ext cx="805" cy="232"/>
              <a:chOff x="2754" y="3890"/>
              <a:chExt cx="805" cy="232"/>
            </a:xfrm>
          </p:grpSpPr>
          <p:sp>
            <p:nvSpPr>
              <p:cNvPr id="3085" name="Freeform 38"/>
              <p:cNvSpPr>
                <a:spLocks/>
              </p:cNvSpPr>
              <p:nvPr/>
            </p:nvSpPr>
            <p:spPr bwMode="auto">
              <a:xfrm>
                <a:off x="2754" y="3903"/>
                <a:ext cx="501" cy="136"/>
              </a:xfrm>
              <a:custGeom>
                <a:avLst/>
                <a:gdLst>
                  <a:gd name="T0" fmla="*/ 3 w 1186"/>
                  <a:gd name="T1" fmla="*/ 133 h 490"/>
                  <a:gd name="T2" fmla="*/ 0 w 1186"/>
                  <a:gd name="T3" fmla="*/ 128 h 490"/>
                  <a:gd name="T4" fmla="*/ 4 w 1186"/>
                  <a:gd name="T5" fmla="*/ 123 h 490"/>
                  <a:gd name="T6" fmla="*/ 48 w 1186"/>
                  <a:gd name="T7" fmla="*/ 99 h 490"/>
                  <a:gd name="T8" fmla="*/ 214 w 1186"/>
                  <a:gd name="T9" fmla="*/ 11 h 490"/>
                  <a:gd name="T10" fmla="*/ 224 w 1186"/>
                  <a:gd name="T11" fmla="*/ 6 h 490"/>
                  <a:gd name="T12" fmla="*/ 236 w 1186"/>
                  <a:gd name="T13" fmla="*/ 3 h 490"/>
                  <a:gd name="T14" fmla="*/ 248 w 1186"/>
                  <a:gd name="T15" fmla="*/ 1 h 490"/>
                  <a:gd name="T16" fmla="*/ 259 w 1186"/>
                  <a:gd name="T17" fmla="*/ 0 h 490"/>
                  <a:gd name="T18" fmla="*/ 266 w 1186"/>
                  <a:gd name="T19" fmla="*/ 1 h 490"/>
                  <a:gd name="T20" fmla="*/ 280 w 1186"/>
                  <a:gd name="T21" fmla="*/ 2 h 490"/>
                  <a:gd name="T22" fmla="*/ 292 w 1186"/>
                  <a:gd name="T23" fmla="*/ 5 h 490"/>
                  <a:gd name="T24" fmla="*/ 303 w 1186"/>
                  <a:gd name="T25" fmla="*/ 9 h 490"/>
                  <a:gd name="T26" fmla="*/ 309 w 1186"/>
                  <a:gd name="T27" fmla="*/ 12 h 490"/>
                  <a:gd name="T28" fmla="*/ 498 w 1186"/>
                  <a:gd name="T29" fmla="*/ 122 h 490"/>
                  <a:gd name="T30" fmla="*/ 500 w 1186"/>
                  <a:gd name="T31" fmla="*/ 124 h 490"/>
                  <a:gd name="T32" fmla="*/ 500 w 1186"/>
                  <a:gd name="T33" fmla="*/ 129 h 490"/>
                  <a:gd name="T34" fmla="*/ 498 w 1186"/>
                  <a:gd name="T35" fmla="*/ 132 h 490"/>
                  <a:gd name="T36" fmla="*/ 494 w 1186"/>
                  <a:gd name="T37" fmla="*/ 134 h 490"/>
                  <a:gd name="T38" fmla="*/ 486 w 1186"/>
                  <a:gd name="T39" fmla="*/ 134 h 490"/>
                  <a:gd name="T40" fmla="*/ 482 w 1186"/>
                  <a:gd name="T41" fmla="*/ 133 h 490"/>
                  <a:gd name="T42" fmla="*/ 294 w 1186"/>
                  <a:gd name="T43" fmla="*/ 23 h 490"/>
                  <a:gd name="T44" fmla="*/ 278 w 1186"/>
                  <a:gd name="T45" fmla="*/ 17 h 490"/>
                  <a:gd name="T46" fmla="*/ 259 w 1186"/>
                  <a:gd name="T47" fmla="*/ 16 h 490"/>
                  <a:gd name="T48" fmla="*/ 259 w 1186"/>
                  <a:gd name="T49" fmla="*/ 16 h 490"/>
                  <a:gd name="T50" fmla="*/ 242 w 1186"/>
                  <a:gd name="T51" fmla="*/ 17 h 490"/>
                  <a:gd name="T52" fmla="*/ 228 w 1186"/>
                  <a:gd name="T53" fmla="*/ 22 h 490"/>
                  <a:gd name="T54" fmla="*/ 63 w 1186"/>
                  <a:gd name="T55" fmla="*/ 110 h 490"/>
                  <a:gd name="T56" fmla="*/ 19 w 1186"/>
                  <a:gd name="T57" fmla="*/ 134 h 490"/>
                  <a:gd name="T58" fmla="*/ 11 w 1186"/>
                  <a:gd name="T59" fmla="*/ 136 h 490"/>
                  <a:gd name="T60" fmla="*/ 11 w 1186"/>
                  <a:gd name="T61" fmla="*/ 136 h 490"/>
                  <a:gd name="T62" fmla="*/ 7 w 1186"/>
                  <a:gd name="T63" fmla="*/ 135 h 490"/>
                  <a:gd name="T64" fmla="*/ 3 w 1186"/>
                  <a:gd name="T65" fmla="*/ 133 h 4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6" h="490">
                    <a:moveTo>
                      <a:pt x="6" y="480"/>
                    </a:moveTo>
                    <a:lnTo>
                      <a:pt x="6" y="480"/>
                    </a:lnTo>
                    <a:lnTo>
                      <a:pt x="0" y="470"/>
                    </a:lnTo>
                    <a:lnTo>
                      <a:pt x="0" y="460"/>
                    </a:lnTo>
                    <a:lnTo>
                      <a:pt x="2" y="450"/>
                    </a:lnTo>
                    <a:lnTo>
                      <a:pt x="10" y="442"/>
                    </a:lnTo>
                    <a:lnTo>
                      <a:pt x="114" y="356"/>
                    </a:lnTo>
                    <a:lnTo>
                      <a:pt x="506" y="38"/>
                    </a:lnTo>
                    <a:lnTo>
                      <a:pt x="518" y="30"/>
                    </a:lnTo>
                    <a:lnTo>
                      <a:pt x="530" y="22"/>
                    </a:lnTo>
                    <a:lnTo>
                      <a:pt x="544" y="16"/>
                    </a:lnTo>
                    <a:lnTo>
                      <a:pt x="558" y="10"/>
                    </a:lnTo>
                    <a:lnTo>
                      <a:pt x="572" y="6"/>
                    </a:lnTo>
                    <a:lnTo>
                      <a:pt x="586" y="4"/>
                    </a:lnTo>
                    <a:lnTo>
                      <a:pt x="614" y="0"/>
                    </a:lnTo>
                    <a:lnTo>
                      <a:pt x="630" y="2"/>
                    </a:lnTo>
                    <a:lnTo>
                      <a:pt x="646" y="4"/>
                    </a:lnTo>
                    <a:lnTo>
                      <a:pt x="662" y="6"/>
                    </a:lnTo>
                    <a:lnTo>
                      <a:pt x="676" y="12"/>
                    </a:lnTo>
                    <a:lnTo>
                      <a:pt x="692" y="18"/>
                    </a:lnTo>
                    <a:lnTo>
                      <a:pt x="706" y="24"/>
                    </a:lnTo>
                    <a:lnTo>
                      <a:pt x="718" y="34"/>
                    </a:lnTo>
                    <a:lnTo>
                      <a:pt x="732" y="44"/>
                    </a:lnTo>
                    <a:lnTo>
                      <a:pt x="1178" y="438"/>
                    </a:lnTo>
                    <a:lnTo>
                      <a:pt x="1184" y="446"/>
                    </a:lnTo>
                    <a:lnTo>
                      <a:pt x="1186" y="456"/>
                    </a:lnTo>
                    <a:lnTo>
                      <a:pt x="1184" y="466"/>
                    </a:lnTo>
                    <a:lnTo>
                      <a:pt x="1180" y="476"/>
                    </a:lnTo>
                    <a:lnTo>
                      <a:pt x="1170" y="482"/>
                    </a:lnTo>
                    <a:lnTo>
                      <a:pt x="1160" y="486"/>
                    </a:lnTo>
                    <a:lnTo>
                      <a:pt x="1150" y="484"/>
                    </a:lnTo>
                    <a:lnTo>
                      <a:pt x="1142" y="478"/>
                    </a:lnTo>
                    <a:lnTo>
                      <a:pt x="696" y="84"/>
                    </a:lnTo>
                    <a:lnTo>
                      <a:pt x="678" y="72"/>
                    </a:lnTo>
                    <a:lnTo>
                      <a:pt x="658" y="62"/>
                    </a:lnTo>
                    <a:lnTo>
                      <a:pt x="638" y="58"/>
                    </a:lnTo>
                    <a:lnTo>
                      <a:pt x="614" y="56"/>
                    </a:lnTo>
                    <a:lnTo>
                      <a:pt x="594" y="56"/>
                    </a:lnTo>
                    <a:lnTo>
                      <a:pt x="574" y="62"/>
                    </a:lnTo>
                    <a:lnTo>
                      <a:pt x="556" y="70"/>
                    </a:lnTo>
                    <a:lnTo>
                      <a:pt x="540" y="80"/>
                    </a:lnTo>
                    <a:lnTo>
                      <a:pt x="148" y="398"/>
                    </a:lnTo>
                    <a:lnTo>
                      <a:pt x="44" y="484"/>
                    </a:lnTo>
                    <a:lnTo>
                      <a:pt x="36" y="488"/>
                    </a:lnTo>
                    <a:lnTo>
                      <a:pt x="26" y="490"/>
                    </a:lnTo>
                    <a:lnTo>
                      <a:pt x="20" y="490"/>
                    </a:lnTo>
                    <a:lnTo>
                      <a:pt x="16" y="488"/>
                    </a:lnTo>
                    <a:lnTo>
                      <a:pt x="10" y="484"/>
                    </a:lnTo>
                    <a:lnTo>
                      <a:pt x="6" y="480"/>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86" name="Freeform 39"/>
              <p:cNvSpPr>
                <a:spLocks/>
              </p:cNvSpPr>
              <p:nvPr/>
            </p:nvSpPr>
            <p:spPr bwMode="auto">
              <a:xfrm>
                <a:off x="2804" y="3905"/>
                <a:ext cx="86" cy="101"/>
              </a:xfrm>
              <a:custGeom>
                <a:avLst/>
                <a:gdLst>
                  <a:gd name="T0" fmla="*/ 0 w 204"/>
                  <a:gd name="T1" fmla="*/ 93 h 360"/>
                  <a:gd name="T2" fmla="*/ 0 w 204"/>
                  <a:gd name="T3" fmla="*/ 0 h 360"/>
                  <a:gd name="T4" fmla="*/ 86 w 204"/>
                  <a:gd name="T5" fmla="*/ 0 h 360"/>
                  <a:gd name="T6" fmla="*/ 86 w 204"/>
                  <a:gd name="T7" fmla="*/ 59 h 360"/>
                  <a:gd name="T8" fmla="*/ 86 w 204"/>
                  <a:gd name="T9" fmla="*/ 59 h 360"/>
                  <a:gd name="T10" fmla="*/ 85 w 204"/>
                  <a:gd name="T11" fmla="*/ 62 h 360"/>
                  <a:gd name="T12" fmla="*/ 83 w 204"/>
                  <a:gd name="T13" fmla="*/ 65 h 360"/>
                  <a:gd name="T14" fmla="*/ 79 w 204"/>
                  <a:gd name="T15" fmla="*/ 66 h 360"/>
                  <a:gd name="T16" fmla="*/ 74 w 204"/>
                  <a:gd name="T17" fmla="*/ 67 h 360"/>
                  <a:gd name="T18" fmla="*/ 74 w 204"/>
                  <a:gd name="T19" fmla="*/ 67 h 360"/>
                  <a:gd name="T20" fmla="*/ 74 w 204"/>
                  <a:gd name="T21" fmla="*/ 67 h 360"/>
                  <a:gd name="T22" fmla="*/ 70 w 204"/>
                  <a:gd name="T23" fmla="*/ 66 h 360"/>
                  <a:gd name="T24" fmla="*/ 67 w 204"/>
                  <a:gd name="T25" fmla="*/ 65 h 360"/>
                  <a:gd name="T26" fmla="*/ 64 w 204"/>
                  <a:gd name="T27" fmla="*/ 62 h 360"/>
                  <a:gd name="T28" fmla="*/ 63 w 204"/>
                  <a:gd name="T29" fmla="*/ 59 h 360"/>
                  <a:gd name="T30" fmla="*/ 63 w 204"/>
                  <a:gd name="T31" fmla="*/ 59 h 360"/>
                  <a:gd name="T32" fmla="*/ 63 w 204"/>
                  <a:gd name="T33" fmla="*/ 16 h 360"/>
                  <a:gd name="T34" fmla="*/ 23 w 204"/>
                  <a:gd name="T35" fmla="*/ 16 h 360"/>
                  <a:gd name="T36" fmla="*/ 23 w 204"/>
                  <a:gd name="T37" fmla="*/ 93 h 360"/>
                  <a:gd name="T38" fmla="*/ 23 w 204"/>
                  <a:gd name="T39" fmla="*/ 93 h 360"/>
                  <a:gd name="T40" fmla="*/ 22 w 204"/>
                  <a:gd name="T41" fmla="*/ 96 h 360"/>
                  <a:gd name="T42" fmla="*/ 19 w 204"/>
                  <a:gd name="T43" fmla="*/ 99 h 360"/>
                  <a:gd name="T44" fmla="*/ 16 w 204"/>
                  <a:gd name="T45" fmla="*/ 100 h 360"/>
                  <a:gd name="T46" fmla="*/ 11 w 204"/>
                  <a:gd name="T47" fmla="*/ 101 h 360"/>
                  <a:gd name="T48" fmla="*/ 11 w 204"/>
                  <a:gd name="T49" fmla="*/ 101 h 360"/>
                  <a:gd name="T50" fmla="*/ 11 w 204"/>
                  <a:gd name="T51" fmla="*/ 101 h 360"/>
                  <a:gd name="T52" fmla="*/ 7 w 204"/>
                  <a:gd name="T53" fmla="*/ 100 h 360"/>
                  <a:gd name="T54" fmla="*/ 3 w 204"/>
                  <a:gd name="T55" fmla="*/ 99 h 360"/>
                  <a:gd name="T56" fmla="*/ 1 w 204"/>
                  <a:gd name="T57" fmla="*/ 96 h 360"/>
                  <a:gd name="T58" fmla="*/ 0 w 204"/>
                  <a:gd name="T59" fmla="*/ 93 h 360"/>
                  <a:gd name="T60" fmla="*/ 0 w 204"/>
                  <a:gd name="T61" fmla="*/ 93 h 3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4" h="360">
                    <a:moveTo>
                      <a:pt x="0" y="332"/>
                    </a:moveTo>
                    <a:lnTo>
                      <a:pt x="0" y="0"/>
                    </a:lnTo>
                    <a:lnTo>
                      <a:pt x="204" y="0"/>
                    </a:lnTo>
                    <a:lnTo>
                      <a:pt x="204" y="212"/>
                    </a:lnTo>
                    <a:lnTo>
                      <a:pt x="202" y="222"/>
                    </a:lnTo>
                    <a:lnTo>
                      <a:pt x="196" y="232"/>
                    </a:lnTo>
                    <a:lnTo>
                      <a:pt x="188" y="236"/>
                    </a:lnTo>
                    <a:lnTo>
                      <a:pt x="176" y="240"/>
                    </a:lnTo>
                    <a:lnTo>
                      <a:pt x="166" y="236"/>
                    </a:lnTo>
                    <a:lnTo>
                      <a:pt x="158" y="232"/>
                    </a:lnTo>
                    <a:lnTo>
                      <a:pt x="152" y="222"/>
                    </a:lnTo>
                    <a:lnTo>
                      <a:pt x="150" y="212"/>
                    </a:lnTo>
                    <a:lnTo>
                      <a:pt x="150" y="56"/>
                    </a:lnTo>
                    <a:lnTo>
                      <a:pt x="54" y="56"/>
                    </a:lnTo>
                    <a:lnTo>
                      <a:pt x="54" y="332"/>
                    </a:lnTo>
                    <a:lnTo>
                      <a:pt x="52" y="342"/>
                    </a:lnTo>
                    <a:lnTo>
                      <a:pt x="46" y="352"/>
                    </a:lnTo>
                    <a:lnTo>
                      <a:pt x="38" y="358"/>
                    </a:lnTo>
                    <a:lnTo>
                      <a:pt x="26" y="360"/>
                    </a:lnTo>
                    <a:lnTo>
                      <a:pt x="16" y="358"/>
                    </a:lnTo>
                    <a:lnTo>
                      <a:pt x="8" y="352"/>
                    </a:lnTo>
                    <a:lnTo>
                      <a:pt x="2" y="342"/>
                    </a:lnTo>
                    <a:lnTo>
                      <a:pt x="0" y="33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grpSp>
            <p:nvGrpSpPr>
              <p:cNvPr id="3087" name="Group 40"/>
              <p:cNvGrpSpPr>
                <a:grpSpLocks/>
              </p:cNvGrpSpPr>
              <p:nvPr/>
            </p:nvGrpSpPr>
            <p:grpSpPr bwMode="auto">
              <a:xfrm>
                <a:off x="3041" y="4029"/>
                <a:ext cx="93" cy="93"/>
                <a:chOff x="1247" y="1525"/>
                <a:chExt cx="219" cy="332"/>
              </a:xfrm>
            </p:grpSpPr>
            <p:sp>
              <p:nvSpPr>
                <p:cNvPr id="3092" name="Freeform 41"/>
                <p:cNvSpPr>
                  <a:spLocks/>
                </p:cNvSpPr>
                <p:nvPr/>
              </p:nvSpPr>
              <p:spPr bwMode="auto">
                <a:xfrm>
                  <a:off x="1247" y="1525"/>
                  <a:ext cx="219" cy="332"/>
                </a:xfrm>
                <a:custGeom>
                  <a:avLst/>
                  <a:gdLst>
                    <a:gd name="T0" fmla="*/ 217 w 438"/>
                    <a:gd name="T1" fmla="*/ 170 h 665"/>
                    <a:gd name="T2" fmla="*/ 218 w 438"/>
                    <a:gd name="T3" fmla="*/ 63 h 665"/>
                    <a:gd name="T4" fmla="*/ 218 w 438"/>
                    <a:gd name="T5" fmla="*/ 0 h 665"/>
                    <a:gd name="T6" fmla="*/ 200 w 438"/>
                    <a:gd name="T7" fmla="*/ 0 h 665"/>
                    <a:gd name="T8" fmla="*/ 160 w 438"/>
                    <a:gd name="T9" fmla="*/ 0 h 665"/>
                    <a:gd name="T10" fmla="*/ 108 w 438"/>
                    <a:gd name="T11" fmla="*/ 2 h 665"/>
                    <a:gd name="T12" fmla="*/ 56 w 438"/>
                    <a:gd name="T13" fmla="*/ 2 h 665"/>
                    <a:gd name="T14" fmla="*/ 12 w 438"/>
                    <a:gd name="T15" fmla="*/ 2 h 665"/>
                    <a:gd name="T16" fmla="*/ 1 w 438"/>
                    <a:gd name="T17" fmla="*/ 41 h 665"/>
                    <a:gd name="T18" fmla="*/ 22 w 438"/>
                    <a:gd name="T19" fmla="*/ 83 h 665"/>
                    <a:gd name="T20" fmla="*/ 22 w 438"/>
                    <a:gd name="T21" fmla="*/ 35 h 665"/>
                    <a:gd name="T22" fmla="*/ 43 w 438"/>
                    <a:gd name="T23" fmla="*/ 21 h 665"/>
                    <a:gd name="T24" fmla="*/ 75 w 438"/>
                    <a:gd name="T25" fmla="*/ 21 h 665"/>
                    <a:gd name="T26" fmla="*/ 106 w 438"/>
                    <a:gd name="T27" fmla="*/ 21 h 665"/>
                    <a:gd name="T28" fmla="*/ 137 w 438"/>
                    <a:gd name="T29" fmla="*/ 20 h 665"/>
                    <a:gd name="T30" fmla="*/ 168 w 438"/>
                    <a:gd name="T31" fmla="*/ 20 h 665"/>
                    <a:gd name="T32" fmla="*/ 191 w 438"/>
                    <a:gd name="T33" fmla="*/ 19 h 665"/>
                    <a:gd name="T34" fmla="*/ 197 w 438"/>
                    <a:gd name="T35" fmla="*/ 19 h 665"/>
                    <a:gd name="T36" fmla="*/ 197 w 438"/>
                    <a:gd name="T37" fmla="*/ 185 h 665"/>
                    <a:gd name="T38" fmla="*/ 198 w 438"/>
                    <a:gd name="T39" fmla="*/ 276 h 665"/>
                    <a:gd name="T40" fmla="*/ 192 w 438"/>
                    <a:gd name="T41" fmla="*/ 310 h 665"/>
                    <a:gd name="T42" fmla="*/ 175 w 438"/>
                    <a:gd name="T43" fmla="*/ 310 h 665"/>
                    <a:gd name="T44" fmla="*/ 158 w 438"/>
                    <a:gd name="T45" fmla="*/ 310 h 665"/>
                    <a:gd name="T46" fmla="*/ 144 w 438"/>
                    <a:gd name="T47" fmla="*/ 311 h 665"/>
                    <a:gd name="T48" fmla="*/ 119 w 438"/>
                    <a:gd name="T49" fmla="*/ 309 h 665"/>
                    <a:gd name="T50" fmla="*/ 95 w 438"/>
                    <a:gd name="T51" fmla="*/ 308 h 665"/>
                    <a:gd name="T52" fmla="*/ 70 w 438"/>
                    <a:gd name="T53" fmla="*/ 308 h 665"/>
                    <a:gd name="T54" fmla="*/ 45 w 438"/>
                    <a:gd name="T55" fmla="*/ 308 h 665"/>
                    <a:gd name="T56" fmla="*/ 21 w 438"/>
                    <a:gd name="T57" fmla="*/ 307 h 665"/>
                    <a:gd name="T58" fmla="*/ 22 w 438"/>
                    <a:gd name="T59" fmla="*/ 188 h 665"/>
                    <a:gd name="T60" fmla="*/ 22 w 438"/>
                    <a:gd name="T61" fmla="*/ 115 h 665"/>
                    <a:gd name="T62" fmla="*/ 1 w 438"/>
                    <a:gd name="T63" fmla="*/ 83 h 665"/>
                    <a:gd name="T64" fmla="*/ 2 w 438"/>
                    <a:gd name="T65" fmla="*/ 254 h 665"/>
                    <a:gd name="T66" fmla="*/ 12 w 438"/>
                    <a:gd name="T67" fmla="*/ 328 h 665"/>
                    <a:gd name="T68" fmla="*/ 45 w 438"/>
                    <a:gd name="T69" fmla="*/ 329 h 665"/>
                    <a:gd name="T70" fmla="*/ 80 w 438"/>
                    <a:gd name="T71" fmla="*/ 329 h 665"/>
                    <a:gd name="T72" fmla="*/ 115 w 438"/>
                    <a:gd name="T73" fmla="*/ 330 h 665"/>
                    <a:gd name="T74" fmla="*/ 149 w 438"/>
                    <a:gd name="T75" fmla="*/ 331 h 665"/>
                    <a:gd name="T76" fmla="*/ 181 w 438"/>
                    <a:gd name="T77" fmla="*/ 332 h 665"/>
                    <a:gd name="T78" fmla="*/ 194 w 438"/>
                    <a:gd name="T79" fmla="*/ 331 h 665"/>
                    <a:gd name="T80" fmla="*/ 210 w 438"/>
                    <a:gd name="T81" fmla="*/ 330 h 665"/>
                    <a:gd name="T82" fmla="*/ 218 w 438"/>
                    <a:gd name="T83" fmla="*/ 314 h 665"/>
                    <a:gd name="T84" fmla="*/ 218 w 438"/>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8" h="665">
                      <a:moveTo>
                        <a:pt x="435" y="522"/>
                      </a:moveTo>
                      <a:lnTo>
                        <a:pt x="433" y="431"/>
                      </a:lnTo>
                      <a:lnTo>
                        <a:pt x="434" y="341"/>
                      </a:lnTo>
                      <a:lnTo>
                        <a:pt x="436" y="251"/>
                      </a:lnTo>
                      <a:lnTo>
                        <a:pt x="438" y="164"/>
                      </a:lnTo>
                      <a:lnTo>
                        <a:pt x="436" y="126"/>
                      </a:lnTo>
                      <a:lnTo>
                        <a:pt x="436" y="82"/>
                      </a:lnTo>
                      <a:lnTo>
                        <a:pt x="436" y="38"/>
                      </a:lnTo>
                      <a:lnTo>
                        <a:pt x="436" y="0"/>
                      </a:lnTo>
                      <a:lnTo>
                        <a:pt x="431" y="0"/>
                      </a:lnTo>
                      <a:lnTo>
                        <a:pt x="418" y="0"/>
                      </a:lnTo>
                      <a:lnTo>
                        <a:pt x="400" y="0"/>
                      </a:lnTo>
                      <a:lnTo>
                        <a:pt x="377" y="0"/>
                      </a:lnTo>
                      <a:lnTo>
                        <a:pt x="350" y="1"/>
                      </a:lnTo>
                      <a:lnTo>
                        <a:pt x="319" y="1"/>
                      </a:lnTo>
                      <a:lnTo>
                        <a:pt x="287" y="2"/>
                      </a:lnTo>
                      <a:lnTo>
                        <a:pt x="252" y="2"/>
                      </a:lnTo>
                      <a:lnTo>
                        <a:pt x="216" y="4"/>
                      </a:lnTo>
                      <a:lnTo>
                        <a:pt x="181" y="4"/>
                      </a:lnTo>
                      <a:lnTo>
                        <a:pt x="145" y="4"/>
                      </a:lnTo>
                      <a:lnTo>
                        <a:pt x="111" y="4"/>
                      </a:lnTo>
                      <a:lnTo>
                        <a:pt x="78" y="4"/>
                      </a:lnTo>
                      <a:lnTo>
                        <a:pt x="49" y="4"/>
                      </a:lnTo>
                      <a:lnTo>
                        <a:pt x="24" y="4"/>
                      </a:lnTo>
                      <a:lnTo>
                        <a:pt x="2" y="2"/>
                      </a:lnTo>
                      <a:lnTo>
                        <a:pt x="2" y="42"/>
                      </a:lnTo>
                      <a:lnTo>
                        <a:pt x="2" y="82"/>
                      </a:lnTo>
                      <a:lnTo>
                        <a:pt x="2" y="124"/>
                      </a:lnTo>
                      <a:lnTo>
                        <a:pt x="2" y="166"/>
                      </a:lnTo>
                      <a:lnTo>
                        <a:pt x="43" y="166"/>
                      </a:lnTo>
                      <a:lnTo>
                        <a:pt x="44" y="135"/>
                      </a:lnTo>
                      <a:lnTo>
                        <a:pt x="44" y="103"/>
                      </a:lnTo>
                      <a:lnTo>
                        <a:pt x="44" y="71"/>
                      </a:lnTo>
                      <a:lnTo>
                        <a:pt x="44" y="42"/>
                      </a:lnTo>
                      <a:lnTo>
                        <a:pt x="64" y="43"/>
                      </a:lnTo>
                      <a:lnTo>
                        <a:pt x="85" y="43"/>
                      </a:lnTo>
                      <a:lnTo>
                        <a:pt x="107" y="43"/>
                      </a:lnTo>
                      <a:lnTo>
                        <a:pt x="128" y="43"/>
                      </a:lnTo>
                      <a:lnTo>
                        <a:pt x="149" y="43"/>
                      </a:lnTo>
                      <a:lnTo>
                        <a:pt x="169" y="43"/>
                      </a:lnTo>
                      <a:lnTo>
                        <a:pt x="190" y="43"/>
                      </a:lnTo>
                      <a:lnTo>
                        <a:pt x="211" y="42"/>
                      </a:lnTo>
                      <a:lnTo>
                        <a:pt x="233" y="42"/>
                      </a:lnTo>
                      <a:lnTo>
                        <a:pt x="253" y="42"/>
                      </a:lnTo>
                      <a:lnTo>
                        <a:pt x="274" y="40"/>
                      </a:lnTo>
                      <a:lnTo>
                        <a:pt x="295" y="40"/>
                      </a:lnTo>
                      <a:lnTo>
                        <a:pt x="316" y="40"/>
                      </a:lnTo>
                      <a:lnTo>
                        <a:pt x="336" y="40"/>
                      </a:lnTo>
                      <a:lnTo>
                        <a:pt x="357" y="42"/>
                      </a:lnTo>
                      <a:lnTo>
                        <a:pt x="378" y="42"/>
                      </a:lnTo>
                      <a:lnTo>
                        <a:pt x="381" y="39"/>
                      </a:lnTo>
                      <a:lnTo>
                        <a:pt x="386" y="38"/>
                      </a:lnTo>
                      <a:lnTo>
                        <a:pt x="389" y="38"/>
                      </a:lnTo>
                      <a:lnTo>
                        <a:pt x="394" y="39"/>
                      </a:lnTo>
                      <a:lnTo>
                        <a:pt x="396" y="147"/>
                      </a:lnTo>
                      <a:lnTo>
                        <a:pt x="395" y="259"/>
                      </a:lnTo>
                      <a:lnTo>
                        <a:pt x="394" y="370"/>
                      </a:lnTo>
                      <a:lnTo>
                        <a:pt x="393" y="480"/>
                      </a:lnTo>
                      <a:lnTo>
                        <a:pt x="395" y="516"/>
                      </a:lnTo>
                      <a:lnTo>
                        <a:pt x="396" y="552"/>
                      </a:lnTo>
                      <a:lnTo>
                        <a:pt x="396" y="586"/>
                      </a:lnTo>
                      <a:lnTo>
                        <a:pt x="395" y="621"/>
                      </a:lnTo>
                      <a:lnTo>
                        <a:pt x="383" y="621"/>
                      </a:lnTo>
                      <a:lnTo>
                        <a:pt x="372" y="621"/>
                      </a:lnTo>
                      <a:lnTo>
                        <a:pt x="360" y="621"/>
                      </a:lnTo>
                      <a:lnTo>
                        <a:pt x="349" y="621"/>
                      </a:lnTo>
                      <a:lnTo>
                        <a:pt x="337" y="621"/>
                      </a:lnTo>
                      <a:lnTo>
                        <a:pt x="326" y="620"/>
                      </a:lnTo>
                      <a:lnTo>
                        <a:pt x="316" y="620"/>
                      </a:lnTo>
                      <a:lnTo>
                        <a:pt x="304" y="620"/>
                      </a:lnTo>
                      <a:lnTo>
                        <a:pt x="304" y="623"/>
                      </a:lnTo>
                      <a:lnTo>
                        <a:pt x="288" y="622"/>
                      </a:lnTo>
                      <a:lnTo>
                        <a:pt x="272" y="621"/>
                      </a:lnTo>
                      <a:lnTo>
                        <a:pt x="256" y="620"/>
                      </a:lnTo>
                      <a:lnTo>
                        <a:pt x="238" y="619"/>
                      </a:lnTo>
                      <a:lnTo>
                        <a:pt x="222" y="619"/>
                      </a:lnTo>
                      <a:lnTo>
                        <a:pt x="206" y="617"/>
                      </a:lnTo>
                      <a:lnTo>
                        <a:pt x="189" y="617"/>
                      </a:lnTo>
                      <a:lnTo>
                        <a:pt x="173" y="617"/>
                      </a:lnTo>
                      <a:lnTo>
                        <a:pt x="155" y="616"/>
                      </a:lnTo>
                      <a:lnTo>
                        <a:pt x="139" y="616"/>
                      </a:lnTo>
                      <a:lnTo>
                        <a:pt x="122" y="616"/>
                      </a:lnTo>
                      <a:lnTo>
                        <a:pt x="106" y="616"/>
                      </a:lnTo>
                      <a:lnTo>
                        <a:pt x="90" y="616"/>
                      </a:lnTo>
                      <a:lnTo>
                        <a:pt x="74" y="616"/>
                      </a:lnTo>
                      <a:lnTo>
                        <a:pt x="58" y="615"/>
                      </a:lnTo>
                      <a:lnTo>
                        <a:pt x="41" y="615"/>
                      </a:lnTo>
                      <a:lnTo>
                        <a:pt x="43" y="536"/>
                      </a:lnTo>
                      <a:lnTo>
                        <a:pt x="43" y="455"/>
                      </a:lnTo>
                      <a:lnTo>
                        <a:pt x="43" y="376"/>
                      </a:lnTo>
                      <a:lnTo>
                        <a:pt x="44" y="294"/>
                      </a:lnTo>
                      <a:lnTo>
                        <a:pt x="43" y="263"/>
                      </a:lnTo>
                      <a:lnTo>
                        <a:pt x="43" y="230"/>
                      </a:lnTo>
                      <a:lnTo>
                        <a:pt x="43" y="198"/>
                      </a:lnTo>
                      <a:lnTo>
                        <a:pt x="43" y="166"/>
                      </a:lnTo>
                      <a:lnTo>
                        <a:pt x="2" y="166"/>
                      </a:lnTo>
                      <a:lnTo>
                        <a:pt x="3" y="280"/>
                      </a:lnTo>
                      <a:lnTo>
                        <a:pt x="3" y="395"/>
                      </a:lnTo>
                      <a:lnTo>
                        <a:pt x="3" y="509"/>
                      </a:lnTo>
                      <a:lnTo>
                        <a:pt x="0" y="620"/>
                      </a:lnTo>
                      <a:lnTo>
                        <a:pt x="2" y="657"/>
                      </a:lnTo>
                      <a:lnTo>
                        <a:pt x="23" y="657"/>
                      </a:lnTo>
                      <a:lnTo>
                        <a:pt x="45" y="657"/>
                      </a:lnTo>
                      <a:lnTo>
                        <a:pt x="67" y="657"/>
                      </a:lnTo>
                      <a:lnTo>
                        <a:pt x="89" y="658"/>
                      </a:lnTo>
                      <a:lnTo>
                        <a:pt x="112" y="658"/>
                      </a:lnTo>
                      <a:lnTo>
                        <a:pt x="135" y="659"/>
                      </a:lnTo>
                      <a:lnTo>
                        <a:pt x="159" y="659"/>
                      </a:lnTo>
                      <a:lnTo>
                        <a:pt x="182" y="660"/>
                      </a:lnTo>
                      <a:lnTo>
                        <a:pt x="205" y="660"/>
                      </a:lnTo>
                      <a:lnTo>
                        <a:pt x="229" y="661"/>
                      </a:lnTo>
                      <a:lnTo>
                        <a:pt x="252" y="662"/>
                      </a:lnTo>
                      <a:lnTo>
                        <a:pt x="275" y="662"/>
                      </a:lnTo>
                      <a:lnTo>
                        <a:pt x="297" y="663"/>
                      </a:lnTo>
                      <a:lnTo>
                        <a:pt x="319" y="663"/>
                      </a:lnTo>
                      <a:lnTo>
                        <a:pt x="341" y="665"/>
                      </a:lnTo>
                      <a:lnTo>
                        <a:pt x="362" y="665"/>
                      </a:lnTo>
                      <a:lnTo>
                        <a:pt x="369" y="663"/>
                      </a:lnTo>
                      <a:lnTo>
                        <a:pt x="377" y="662"/>
                      </a:lnTo>
                      <a:lnTo>
                        <a:pt x="387" y="662"/>
                      </a:lnTo>
                      <a:lnTo>
                        <a:pt x="398" y="662"/>
                      </a:lnTo>
                      <a:lnTo>
                        <a:pt x="410" y="661"/>
                      </a:lnTo>
                      <a:lnTo>
                        <a:pt x="420" y="661"/>
                      </a:lnTo>
                      <a:lnTo>
                        <a:pt x="430" y="661"/>
                      </a:lnTo>
                      <a:lnTo>
                        <a:pt x="436" y="660"/>
                      </a:lnTo>
                      <a:lnTo>
                        <a:pt x="436" y="629"/>
                      </a:lnTo>
                      <a:lnTo>
                        <a:pt x="435" y="591"/>
                      </a:lnTo>
                      <a:lnTo>
                        <a:pt x="434" y="553"/>
                      </a:lnTo>
                      <a:lnTo>
                        <a:pt x="435" y="522"/>
                      </a:lnTo>
                      <a:close/>
                    </a:path>
                  </a:pathLst>
                </a:custGeom>
                <a:solidFill>
                  <a:srgbClr val="008080"/>
                </a:solidFill>
                <a:ln>
                  <a:noFill/>
                </a:ln>
                <a:extLst>
                  <a:ext uri="{91240B29-F687-4F45-9708-019B960494DF}">
                    <a14:hiddenLine xmlns:a14="http://schemas.microsoft.com/office/drawing/2010/main" w="9525">
                      <a:solidFill>
                        <a:schemeClr val="accent2"/>
                      </a:solidFill>
                      <a:round/>
                      <a:headEnd/>
                      <a:tailEnd/>
                    </a14:hiddenLine>
                  </a:ext>
                </a:extLst>
              </p:spPr>
              <p:txBody>
                <a:bodyPr/>
                <a:lstStyle/>
                <a:p>
                  <a:endParaRPr lang="en-GB" dirty="0"/>
                </a:p>
              </p:txBody>
            </p:sp>
            <p:sp>
              <p:nvSpPr>
                <p:cNvPr id="3093" name="Freeform 42"/>
                <p:cNvSpPr>
                  <a:spLocks/>
                </p:cNvSpPr>
                <p:nvPr/>
              </p:nvSpPr>
              <p:spPr bwMode="auto">
                <a:xfrm>
                  <a:off x="1281" y="1556"/>
                  <a:ext cx="150" cy="268"/>
                </a:xfrm>
                <a:custGeom>
                  <a:avLst/>
                  <a:gdLst>
                    <a:gd name="T0" fmla="*/ 129 w 298"/>
                    <a:gd name="T1" fmla="*/ 73 h 536"/>
                    <a:gd name="T2" fmla="*/ 110 w 298"/>
                    <a:gd name="T3" fmla="*/ 73 h 536"/>
                    <a:gd name="T4" fmla="*/ 117 w 298"/>
                    <a:gd name="T5" fmla="*/ 93 h 536"/>
                    <a:gd name="T6" fmla="*/ 137 w 298"/>
                    <a:gd name="T7" fmla="*/ 94 h 536"/>
                    <a:gd name="T8" fmla="*/ 132 w 298"/>
                    <a:gd name="T9" fmla="*/ 153 h 536"/>
                    <a:gd name="T10" fmla="*/ 123 w 298"/>
                    <a:gd name="T11" fmla="*/ 173 h 536"/>
                    <a:gd name="T12" fmla="*/ 136 w 298"/>
                    <a:gd name="T13" fmla="*/ 209 h 536"/>
                    <a:gd name="T14" fmla="*/ 93 w 298"/>
                    <a:gd name="T15" fmla="*/ 219 h 536"/>
                    <a:gd name="T16" fmla="*/ 104 w 298"/>
                    <a:gd name="T17" fmla="*/ 173 h 536"/>
                    <a:gd name="T18" fmla="*/ 119 w 298"/>
                    <a:gd name="T19" fmla="*/ 173 h 536"/>
                    <a:gd name="T20" fmla="*/ 100 w 298"/>
                    <a:gd name="T21" fmla="*/ 152 h 536"/>
                    <a:gd name="T22" fmla="*/ 92 w 298"/>
                    <a:gd name="T23" fmla="*/ 137 h 536"/>
                    <a:gd name="T24" fmla="*/ 100 w 298"/>
                    <a:gd name="T25" fmla="*/ 94 h 536"/>
                    <a:gd name="T26" fmla="*/ 104 w 298"/>
                    <a:gd name="T27" fmla="*/ 73 h 536"/>
                    <a:gd name="T28" fmla="*/ 97 w 298"/>
                    <a:gd name="T29" fmla="*/ 73 h 536"/>
                    <a:gd name="T30" fmla="*/ 95 w 298"/>
                    <a:gd name="T31" fmla="*/ 14 h 536"/>
                    <a:gd name="T32" fmla="*/ 121 w 298"/>
                    <a:gd name="T33" fmla="*/ 12 h 536"/>
                    <a:gd name="T34" fmla="*/ 150 w 298"/>
                    <a:gd name="T35" fmla="*/ 62 h 536"/>
                    <a:gd name="T36" fmla="*/ 149 w 298"/>
                    <a:gd name="T37" fmla="*/ 2 h 536"/>
                    <a:gd name="T38" fmla="*/ 140 w 298"/>
                    <a:gd name="T39" fmla="*/ 2 h 536"/>
                    <a:gd name="T40" fmla="*/ 120 w 298"/>
                    <a:gd name="T41" fmla="*/ 0 h 536"/>
                    <a:gd name="T42" fmla="*/ 97 w 298"/>
                    <a:gd name="T43" fmla="*/ 1 h 536"/>
                    <a:gd name="T44" fmla="*/ 77 w 298"/>
                    <a:gd name="T45" fmla="*/ 12 h 536"/>
                    <a:gd name="T46" fmla="*/ 82 w 298"/>
                    <a:gd name="T47" fmla="*/ 75 h 536"/>
                    <a:gd name="T48" fmla="*/ 72 w 298"/>
                    <a:gd name="T49" fmla="*/ 255 h 536"/>
                    <a:gd name="T50" fmla="*/ 69 w 298"/>
                    <a:gd name="T51" fmla="*/ 45 h 536"/>
                    <a:gd name="T52" fmla="*/ 77 w 298"/>
                    <a:gd name="T53" fmla="*/ 12 h 536"/>
                    <a:gd name="T54" fmla="*/ 41 w 298"/>
                    <a:gd name="T55" fmla="*/ 0 h 536"/>
                    <a:gd name="T56" fmla="*/ 4 w 298"/>
                    <a:gd name="T57" fmla="*/ 2 h 536"/>
                    <a:gd name="T58" fmla="*/ 2 w 298"/>
                    <a:gd name="T59" fmla="*/ 31 h 536"/>
                    <a:gd name="T60" fmla="*/ 15 w 298"/>
                    <a:gd name="T61" fmla="*/ 38 h 536"/>
                    <a:gd name="T62" fmla="*/ 31 w 298"/>
                    <a:gd name="T63" fmla="*/ 13 h 536"/>
                    <a:gd name="T64" fmla="*/ 57 w 298"/>
                    <a:gd name="T65" fmla="*/ 12 h 536"/>
                    <a:gd name="T66" fmla="*/ 52 w 298"/>
                    <a:gd name="T67" fmla="*/ 72 h 536"/>
                    <a:gd name="T68" fmla="*/ 39 w 298"/>
                    <a:gd name="T69" fmla="*/ 73 h 536"/>
                    <a:gd name="T70" fmla="*/ 39 w 298"/>
                    <a:gd name="T71" fmla="*/ 94 h 536"/>
                    <a:gd name="T72" fmla="*/ 52 w 298"/>
                    <a:gd name="T73" fmla="*/ 93 h 536"/>
                    <a:gd name="T74" fmla="*/ 52 w 298"/>
                    <a:gd name="T75" fmla="*/ 153 h 536"/>
                    <a:gd name="T76" fmla="*/ 40 w 298"/>
                    <a:gd name="T77" fmla="*/ 152 h 536"/>
                    <a:gd name="T78" fmla="*/ 38 w 298"/>
                    <a:gd name="T79" fmla="*/ 173 h 536"/>
                    <a:gd name="T80" fmla="*/ 50 w 298"/>
                    <a:gd name="T81" fmla="*/ 173 h 536"/>
                    <a:gd name="T82" fmla="*/ 53 w 298"/>
                    <a:gd name="T83" fmla="*/ 236 h 536"/>
                    <a:gd name="T84" fmla="*/ 32 w 298"/>
                    <a:gd name="T85" fmla="*/ 254 h 536"/>
                    <a:gd name="T86" fmla="*/ 12 w 298"/>
                    <a:gd name="T87" fmla="*/ 239 h 536"/>
                    <a:gd name="T88" fmla="*/ 16 w 298"/>
                    <a:gd name="T89" fmla="*/ 173 h 536"/>
                    <a:gd name="T90" fmla="*/ 29 w 298"/>
                    <a:gd name="T91" fmla="*/ 173 h 536"/>
                    <a:gd name="T92" fmla="*/ 30 w 298"/>
                    <a:gd name="T93" fmla="*/ 152 h 536"/>
                    <a:gd name="T94" fmla="*/ 16 w 298"/>
                    <a:gd name="T95" fmla="*/ 151 h 536"/>
                    <a:gd name="T96" fmla="*/ 14 w 298"/>
                    <a:gd name="T97" fmla="*/ 94 h 536"/>
                    <a:gd name="T98" fmla="*/ 29 w 298"/>
                    <a:gd name="T99" fmla="*/ 94 h 536"/>
                    <a:gd name="T100" fmla="*/ 34 w 298"/>
                    <a:gd name="T101" fmla="*/ 73 h 536"/>
                    <a:gd name="T102" fmla="*/ 21 w 298"/>
                    <a:gd name="T103" fmla="*/ 73 h 536"/>
                    <a:gd name="T104" fmla="*/ 15 w 298"/>
                    <a:gd name="T105" fmla="*/ 64 h 536"/>
                    <a:gd name="T106" fmla="*/ 0 w 298"/>
                    <a:gd name="T107" fmla="*/ 186 h 536"/>
                    <a:gd name="T108" fmla="*/ 0 w 298"/>
                    <a:gd name="T109" fmla="*/ 265 h 536"/>
                    <a:gd name="T110" fmla="*/ 46 w 298"/>
                    <a:gd name="T111" fmla="*/ 267 h 536"/>
                    <a:gd name="T112" fmla="*/ 93 w 298"/>
                    <a:gd name="T113" fmla="*/ 268 h 536"/>
                    <a:gd name="T114" fmla="*/ 139 w 298"/>
                    <a:gd name="T115" fmla="*/ 268 h 536"/>
                    <a:gd name="T116" fmla="*/ 149 w 298"/>
                    <a:gd name="T117" fmla="*/ 265 h 536"/>
                    <a:gd name="T118" fmla="*/ 150 w 298"/>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8" h="536">
                      <a:moveTo>
                        <a:pt x="298" y="123"/>
                      </a:moveTo>
                      <a:lnTo>
                        <a:pt x="274" y="123"/>
                      </a:lnTo>
                      <a:lnTo>
                        <a:pt x="273" y="145"/>
                      </a:lnTo>
                      <a:lnTo>
                        <a:pt x="264" y="145"/>
                      </a:lnTo>
                      <a:lnTo>
                        <a:pt x="256" y="145"/>
                      </a:lnTo>
                      <a:lnTo>
                        <a:pt x="249" y="145"/>
                      </a:lnTo>
                      <a:lnTo>
                        <a:pt x="241" y="145"/>
                      </a:lnTo>
                      <a:lnTo>
                        <a:pt x="234" y="145"/>
                      </a:lnTo>
                      <a:lnTo>
                        <a:pt x="227" y="145"/>
                      </a:lnTo>
                      <a:lnTo>
                        <a:pt x="219" y="145"/>
                      </a:lnTo>
                      <a:lnTo>
                        <a:pt x="211" y="145"/>
                      </a:lnTo>
                      <a:lnTo>
                        <a:pt x="211" y="187"/>
                      </a:lnTo>
                      <a:lnTo>
                        <a:pt x="219" y="187"/>
                      </a:lnTo>
                      <a:lnTo>
                        <a:pt x="226" y="186"/>
                      </a:lnTo>
                      <a:lnTo>
                        <a:pt x="233" y="186"/>
                      </a:lnTo>
                      <a:lnTo>
                        <a:pt x="239" y="185"/>
                      </a:lnTo>
                      <a:lnTo>
                        <a:pt x="246" y="185"/>
                      </a:lnTo>
                      <a:lnTo>
                        <a:pt x="254" y="186"/>
                      </a:lnTo>
                      <a:lnTo>
                        <a:pt x="262" y="186"/>
                      </a:lnTo>
                      <a:lnTo>
                        <a:pt x="273" y="188"/>
                      </a:lnTo>
                      <a:lnTo>
                        <a:pt x="272" y="220"/>
                      </a:lnTo>
                      <a:lnTo>
                        <a:pt x="272" y="246"/>
                      </a:lnTo>
                      <a:lnTo>
                        <a:pt x="271" y="272"/>
                      </a:lnTo>
                      <a:lnTo>
                        <a:pt x="271" y="305"/>
                      </a:lnTo>
                      <a:lnTo>
                        <a:pt x="262" y="305"/>
                      </a:lnTo>
                      <a:lnTo>
                        <a:pt x="254" y="304"/>
                      </a:lnTo>
                      <a:lnTo>
                        <a:pt x="245" y="304"/>
                      </a:lnTo>
                      <a:lnTo>
                        <a:pt x="237" y="304"/>
                      </a:lnTo>
                      <a:lnTo>
                        <a:pt x="237" y="345"/>
                      </a:lnTo>
                      <a:lnTo>
                        <a:pt x="244" y="345"/>
                      </a:lnTo>
                      <a:lnTo>
                        <a:pt x="252" y="345"/>
                      </a:lnTo>
                      <a:lnTo>
                        <a:pt x="261" y="346"/>
                      </a:lnTo>
                      <a:lnTo>
                        <a:pt x="271" y="346"/>
                      </a:lnTo>
                      <a:lnTo>
                        <a:pt x="271" y="368"/>
                      </a:lnTo>
                      <a:lnTo>
                        <a:pt x="271" y="418"/>
                      </a:lnTo>
                      <a:lnTo>
                        <a:pt x="271" y="474"/>
                      </a:lnTo>
                      <a:lnTo>
                        <a:pt x="273" y="512"/>
                      </a:lnTo>
                      <a:lnTo>
                        <a:pt x="184" y="510"/>
                      </a:lnTo>
                      <a:lnTo>
                        <a:pt x="184" y="485"/>
                      </a:lnTo>
                      <a:lnTo>
                        <a:pt x="184" y="437"/>
                      </a:lnTo>
                      <a:lnTo>
                        <a:pt x="183" y="385"/>
                      </a:lnTo>
                      <a:lnTo>
                        <a:pt x="183" y="347"/>
                      </a:lnTo>
                      <a:lnTo>
                        <a:pt x="191" y="346"/>
                      </a:lnTo>
                      <a:lnTo>
                        <a:pt x="199" y="346"/>
                      </a:lnTo>
                      <a:lnTo>
                        <a:pt x="206" y="345"/>
                      </a:lnTo>
                      <a:lnTo>
                        <a:pt x="213" y="345"/>
                      </a:lnTo>
                      <a:lnTo>
                        <a:pt x="220" y="345"/>
                      </a:lnTo>
                      <a:lnTo>
                        <a:pt x="226" y="345"/>
                      </a:lnTo>
                      <a:lnTo>
                        <a:pt x="231" y="345"/>
                      </a:lnTo>
                      <a:lnTo>
                        <a:pt x="237" y="345"/>
                      </a:lnTo>
                      <a:lnTo>
                        <a:pt x="237" y="304"/>
                      </a:lnTo>
                      <a:lnTo>
                        <a:pt x="227" y="304"/>
                      </a:lnTo>
                      <a:lnTo>
                        <a:pt x="216" y="304"/>
                      </a:lnTo>
                      <a:lnTo>
                        <a:pt x="207" y="304"/>
                      </a:lnTo>
                      <a:lnTo>
                        <a:pt x="199" y="304"/>
                      </a:lnTo>
                      <a:lnTo>
                        <a:pt x="192" y="305"/>
                      </a:lnTo>
                      <a:lnTo>
                        <a:pt x="188" y="305"/>
                      </a:lnTo>
                      <a:lnTo>
                        <a:pt x="184" y="305"/>
                      </a:lnTo>
                      <a:lnTo>
                        <a:pt x="183" y="305"/>
                      </a:lnTo>
                      <a:lnTo>
                        <a:pt x="182" y="274"/>
                      </a:lnTo>
                      <a:lnTo>
                        <a:pt x="183" y="247"/>
                      </a:lnTo>
                      <a:lnTo>
                        <a:pt x="184" y="219"/>
                      </a:lnTo>
                      <a:lnTo>
                        <a:pt x="185" y="186"/>
                      </a:lnTo>
                      <a:lnTo>
                        <a:pt x="192" y="187"/>
                      </a:lnTo>
                      <a:lnTo>
                        <a:pt x="199" y="187"/>
                      </a:lnTo>
                      <a:lnTo>
                        <a:pt x="205" y="187"/>
                      </a:lnTo>
                      <a:lnTo>
                        <a:pt x="211" y="187"/>
                      </a:lnTo>
                      <a:lnTo>
                        <a:pt x="211" y="145"/>
                      </a:lnTo>
                      <a:lnTo>
                        <a:pt x="210" y="145"/>
                      </a:lnTo>
                      <a:lnTo>
                        <a:pt x="206" y="145"/>
                      </a:lnTo>
                      <a:lnTo>
                        <a:pt x="204" y="147"/>
                      </a:lnTo>
                      <a:lnTo>
                        <a:pt x="201" y="147"/>
                      </a:lnTo>
                      <a:lnTo>
                        <a:pt x="197" y="147"/>
                      </a:lnTo>
                      <a:lnTo>
                        <a:pt x="195" y="145"/>
                      </a:lnTo>
                      <a:lnTo>
                        <a:pt x="192" y="145"/>
                      </a:lnTo>
                      <a:lnTo>
                        <a:pt x="186" y="144"/>
                      </a:lnTo>
                      <a:lnTo>
                        <a:pt x="186" y="112"/>
                      </a:lnTo>
                      <a:lnTo>
                        <a:pt x="189" y="85"/>
                      </a:lnTo>
                      <a:lnTo>
                        <a:pt x="190" y="59"/>
                      </a:lnTo>
                      <a:lnTo>
                        <a:pt x="189" y="27"/>
                      </a:lnTo>
                      <a:lnTo>
                        <a:pt x="203" y="26"/>
                      </a:lnTo>
                      <a:lnTo>
                        <a:pt x="213" y="26"/>
                      </a:lnTo>
                      <a:lnTo>
                        <a:pt x="223" y="24"/>
                      </a:lnTo>
                      <a:lnTo>
                        <a:pt x="233" y="24"/>
                      </a:lnTo>
                      <a:lnTo>
                        <a:pt x="241" y="24"/>
                      </a:lnTo>
                      <a:lnTo>
                        <a:pt x="251" y="24"/>
                      </a:lnTo>
                      <a:lnTo>
                        <a:pt x="261" y="24"/>
                      </a:lnTo>
                      <a:lnTo>
                        <a:pt x="275" y="26"/>
                      </a:lnTo>
                      <a:lnTo>
                        <a:pt x="274" y="123"/>
                      </a:lnTo>
                      <a:lnTo>
                        <a:pt x="298" y="123"/>
                      </a:lnTo>
                      <a:lnTo>
                        <a:pt x="298" y="94"/>
                      </a:lnTo>
                      <a:lnTo>
                        <a:pt x="298" y="65"/>
                      </a:lnTo>
                      <a:lnTo>
                        <a:pt x="298" y="35"/>
                      </a:lnTo>
                      <a:lnTo>
                        <a:pt x="298" y="5"/>
                      </a:lnTo>
                      <a:lnTo>
                        <a:pt x="297" y="4"/>
                      </a:lnTo>
                      <a:lnTo>
                        <a:pt x="295" y="1"/>
                      </a:lnTo>
                      <a:lnTo>
                        <a:pt x="294" y="1"/>
                      </a:lnTo>
                      <a:lnTo>
                        <a:pt x="292" y="3"/>
                      </a:lnTo>
                      <a:lnTo>
                        <a:pt x="286" y="3"/>
                      </a:lnTo>
                      <a:lnTo>
                        <a:pt x="279" y="3"/>
                      </a:lnTo>
                      <a:lnTo>
                        <a:pt x="271" y="3"/>
                      </a:lnTo>
                      <a:lnTo>
                        <a:pt x="262" y="1"/>
                      </a:lnTo>
                      <a:lnTo>
                        <a:pt x="254" y="1"/>
                      </a:lnTo>
                      <a:lnTo>
                        <a:pt x="248" y="1"/>
                      </a:lnTo>
                      <a:lnTo>
                        <a:pt x="239" y="0"/>
                      </a:lnTo>
                      <a:lnTo>
                        <a:pt x="231" y="0"/>
                      </a:lnTo>
                      <a:lnTo>
                        <a:pt x="222" y="0"/>
                      </a:lnTo>
                      <a:lnTo>
                        <a:pt x="212" y="1"/>
                      </a:lnTo>
                      <a:lnTo>
                        <a:pt x="203" y="1"/>
                      </a:lnTo>
                      <a:lnTo>
                        <a:pt x="192" y="1"/>
                      </a:lnTo>
                      <a:lnTo>
                        <a:pt x="183" y="1"/>
                      </a:lnTo>
                      <a:lnTo>
                        <a:pt x="173" y="1"/>
                      </a:lnTo>
                      <a:lnTo>
                        <a:pt x="163" y="1"/>
                      </a:lnTo>
                      <a:lnTo>
                        <a:pt x="153" y="1"/>
                      </a:lnTo>
                      <a:lnTo>
                        <a:pt x="153" y="23"/>
                      </a:lnTo>
                      <a:lnTo>
                        <a:pt x="158" y="24"/>
                      </a:lnTo>
                      <a:lnTo>
                        <a:pt x="161" y="24"/>
                      </a:lnTo>
                      <a:lnTo>
                        <a:pt x="163" y="24"/>
                      </a:lnTo>
                      <a:lnTo>
                        <a:pt x="165" y="24"/>
                      </a:lnTo>
                      <a:lnTo>
                        <a:pt x="162" y="149"/>
                      </a:lnTo>
                      <a:lnTo>
                        <a:pt x="162" y="301"/>
                      </a:lnTo>
                      <a:lnTo>
                        <a:pt x="161" y="436"/>
                      </a:lnTo>
                      <a:lnTo>
                        <a:pt x="159" y="509"/>
                      </a:lnTo>
                      <a:lnTo>
                        <a:pt x="153" y="510"/>
                      </a:lnTo>
                      <a:lnTo>
                        <a:pt x="144" y="510"/>
                      </a:lnTo>
                      <a:lnTo>
                        <a:pt x="135" y="510"/>
                      </a:lnTo>
                      <a:lnTo>
                        <a:pt x="130" y="510"/>
                      </a:lnTo>
                      <a:lnTo>
                        <a:pt x="131" y="413"/>
                      </a:lnTo>
                      <a:lnTo>
                        <a:pt x="135" y="247"/>
                      </a:lnTo>
                      <a:lnTo>
                        <a:pt x="137" y="90"/>
                      </a:lnTo>
                      <a:lnTo>
                        <a:pt x="139" y="22"/>
                      </a:lnTo>
                      <a:lnTo>
                        <a:pt x="140" y="22"/>
                      </a:lnTo>
                      <a:lnTo>
                        <a:pt x="145" y="22"/>
                      </a:lnTo>
                      <a:lnTo>
                        <a:pt x="148" y="23"/>
                      </a:lnTo>
                      <a:lnTo>
                        <a:pt x="153" y="23"/>
                      </a:lnTo>
                      <a:lnTo>
                        <a:pt x="153" y="1"/>
                      </a:lnTo>
                      <a:lnTo>
                        <a:pt x="136" y="1"/>
                      </a:lnTo>
                      <a:lnTo>
                        <a:pt x="117" y="0"/>
                      </a:lnTo>
                      <a:lnTo>
                        <a:pt x="99" y="0"/>
                      </a:lnTo>
                      <a:lnTo>
                        <a:pt x="81" y="0"/>
                      </a:lnTo>
                      <a:lnTo>
                        <a:pt x="62" y="0"/>
                      </a:lnTo>
                      <a:lnTo>
                        <a:pt x="44" y="0"/>
                      </a:lnTo>
                      <a:lnTo>
                        <a:pt x="26" y="0"/>
                      </a:lnTo>
                      <a:lnTo>
                        <a:pt x="9" y="1"/>
                      </a:lnTo>
                      <a:lnTo>
                        <a:pt x="8" y="3"/>
                      </a:lnTo>
                      <a:lnTo>
                        <a:pt x="7" y="4"/>
                      </a:lnTo>
                      <a:lnTo>
                        <a:pt x="6" y="5"/>
                      </a:lnTo>
                      <a:lnTo>
                        <a:pt x="3" y="4"/>
                      </a:lnTo>
                      <a:lnTo>
                        <a:pt x="3" y="33"/>
                      </a:lnTo>
                      <a:lnTo>
                        <a:pt x="3" y="62"/>
                      </a:lnTo>
                      <a:lnTo>
                        <a:pt x="3" y="91"/>
                      </a:lnTo>
                      <a:lnTo>
                        <a:pt x="2" y="121"/>
                      </a:lnTo>
                      <a:lnTo>
                        <a:pt x="28" y="121"/>
                      </a:lnTo>
                      <a:lnTo>
                        <a:pt x="28" y="98"/>
                      </a:lnTo>
                      <a:lnTo>
                        <a:pt x="29" y="76"/>
                      </a:lnTo>
                      <a:lnTo>
                        <a:pt x="29" y="53"/>
                      </a:lnTo>
                      <a:lnTo>
                        <a:pt x="30" y="24"/>
                      </a:lnTo>
                      <a:lnTo>
                        <a:pt x="43" y="26"/>
                      </a:lnTo>
                      <a:lnTo>
                        <a:pt x="53" y="26"/>
                      </a:lnTo>
                      <a:lnTo>
                        <a:pt x="62" y="26"/>
                      </a:lnTo>
                      <a:lnTo>
                        <a:pt x="71" y="24"/>
                      </a:lnTo>
                      <a:lnTo>
                        <a:pt x="79" y="24"/>
                      </a:lnTo>
                      <a:lnTo>
                        <a:pt x="89" y="24"/>
                      </a:lnTo>
                      <a:lnTo>
                        <a:pt x="100" y="24"/>
                      </a:lnTo>
                      <a:lnTo>
                        <a:pt x="113" y="24"/>
                      </a:lnTo>
                      <a:lnTo>
                        <a:pt x="113" y="57"/>
                      </a:lnTo>
                      <a:lnTo>
                        <a:pt x="112" y="84"/>
                      </a:lnTo>
                      <a:lnTo>
                        <a:pt x="112" y="112"/>
                      </a:lnTo>
                      <a:lnTo>
                        <a:pt x="109" y="144"/>
                      </a:lnTo>
                      <a:lnTo>
                        <a:pt x="104" y="144"/>
                      </a:lnTo>
                      <a:lnTo>
                        <a:pt x="98" y="144"/>
                      </a:lnTo>
                      <a:lnTo>
                        <a:pt x="92" y="144"/>
                      </a:lnTo>
                      <a:lnTo>
                        <a:pt x="87" y="144"/>
                      </a:lnTo>
                      <a:lnTo>
                        <a:pt x="83" y="145"/>
                      </a:lnTo>
                      <a:lnTo>
                        <a:pt x="78" y="145"/>
                      </a:lnTo>
                      <a:lnTo>
                        <a:pt x="75" y="145"/>
                      </a:lnTo>
                      <a:lnTo>
                        <a:pt x="71" y="145"/>
                      </a:lnTo>
                      <a:lnTo>
                        <a:pt x="71" y="187"/>
                      </a:lnTo>
                      <a:lnTo>
                        <a:pt x="75" y="187"/>
                      </a:lnTo>
                      <a:lnTo>
                        <a:pt x="78" y="187"/>
                      </a:lnTo>
                      <a:lnTo>
                        <a:pt x="83" y="187"/>
                      </a:lnTo>
                      <a:lnTo>
                        <a:pt x="87" y="186"/>
                      </a:lnTo>
                      <a:lnTo>
                        <a:pt x="92" y="186"/>
                      </a:lnTo>
                      <a:lnTo>
                        <a:pt x="98" y="186"/>
                      </a:lnTo>
                      <a:lnTo>
                        <a:pt x="104" y="186"/>
                      </a:lnTo>
                      <a:lnTo>
                        <a:pt x="109" y="186"/>
                      </a:lnTo>
                      <a:lnTo>
                        <a:pt x="106" y="218"/>
                      </a:lnTo>
                      <a:lnTo>
                        <a:pt x="105" y="246"/>
                      </a:lnTo>
                      <a:lnTo>
                        <a:pt x="105" y="273"/>
                      </a:lnTo>
                      <a:lnTo>
                        <a:pt x="104" y="305"/>
                      </a:lnTo>
                      <a:lnTo>
                        <a:pt x="99" y="305"/>
                      </a:lnTo>
                      <a:lnTo>
                        <a:pt x="93" y="304"/>
                      </a:lnTo>
                      <a:lnTo>
                        <a:pt x="89" y="304"/>
                      </a:lnTo>
                      <a:lnTo>
                        <a:pt x="84" y="304"/>
                      </a:lnTo>
                      <a:lnTo>
                        <a:pt x="79" y="304"/>
                      </a:lnTo>
                      <a:lnTo>
                        <a:pt x="75" y="304"/>
                      </a:lnTo>
                      <a:lnTo>
                        <a:pt x="71" y="303"/>
                      </a:lnTo>
                      <a:lnTo>
                        <a:pt x="68" y="303"/>
                      </a:lnTo>
                      <a:lnTo>
                        <a:pt x="68" y="345"/>
                      </a:lnTo>
                      <a:lnTo>
                        <a:pt x="75" y="345"/>
                      </a:lnTo>
                      <a:lnTo>
                        <a:pt x="82" y="345"/>
                      </a:lnTo>
                      <a:lnTo>
                        <a:pt x="87" y="345"/>
                      </a:lnTo>
                      <a:lnTo>
                        <a:pt x="93" y="345"/>
                      </a:lnTo>
                      <a:lnTo>
                        <a:pt x="97" y="346"/>
                      </a:lnTo>
                      <a:lnTo>
                        <a:pt x="100" y="346"/>
                      </a:lnTo>
                      <a:lnTo>
                        <a:pt x="102" y="346"/>
                      </a:lnTo>
                      <a:lnTo>
                        <a:pt x="104" y="346"/>
                      </a:lnTo>
                      <a:lnTo>
                        <a:pt x="104" y="368"/>
                      </a:lnTo>
                      <a:lnTo>
                        <a:pt x="105" y="417"/>
                      </a:lnTo>
                      <a:lnTo>
                        <a:pt x="105" y="472"/>
                      </a:lnTo>
                      <a:lnTo>
                        <a:pt x="106" y="510"/>
                      </a:lnTo>
                      <a:lnTo>
                        <a:pt x="93" y="509"/>
                      </a:lnTo>
                      <a:lnTo>
                        <a:pt x="82" y="509"/>
                      </a:lnTo>
                      <a:lnTo>
                        <a:pt x="72" y="508"/>
                      </a:lnTo>
                      <a:lnTo>
                        <a:pt x="64" y="507"/>
                      </a:lnTo>
                      <a:lnTo>
                        <a:pt x="55" y="506"/>
                      </a:lnTo>
                      <a:lnTo>
                        <a:pt x="46" y="505"/>
                      </a:lnTo>
                      <a:lnTo>
                        <a:pt x="34" y="505"/>
                      </a:lnTo>
                      <a:lnTo>
                        <a:pt x="22" y="504"/>
                      </a:lnTo>
                      <a:lnTo>
                        <a:pt x="24" y="477"/>
                      </a:lnTo>
                      <a:lnTo>
                        <a:pt x="25" y="448"/>
                      </a:lnTo>
                      <a:lnTo>
                        <a:pt x="25" y="428"/>
                      </a:lnTo>
                      <a:lnTo>
                        <a:pt x="25" y="418"/>
                      </a:lnTo>
                      <a:lnTo>
                        <a:pt x="25" y="345"/>
                      </a:lnTo>
                      <a:lnTo>
                        <a:pt x="31" y="345"/>
                      </a:lnTo>
                      <a:lnTo>
                        <a:pt x="36" y="345"/>
                      </a:lnTo>
                      <a:lnTo>
                        <a:pt x="41" y="345"/>
                      </a:lnTo>
                      <a:lnTo>
                        <a:pt x="47" y="345"/>
                      </a:lnTo>
                      <a:lnTo>
                        <a:pt x="53" y="345"/>
                      </a:lnTo>
                      <a:lnTo>
                        <a:pt x="57" y="345"/>
                      </a:lnTo>
                      <a:lnTo>
                        <a:pt x="63" y="345"/>
                      </a:lnTo>
                      <a:lnTo>
                        <a:pt x="68" y="345"/>
                      </a:lnTo>
                      <a:lnTo>
                        <a:pt x="68" y="303"/>
                      </a:lnTo>
                      <a:lnTo>
                        <a:pt x="63" y="303"/>
                      </a:lnTo>
                      <a:lnTo>
                        <a:pt x="60" y="303"/>
                      </a:lnTo>
                      <a:lnTo>
                        <a:pt x="55" y="303"/>
                      </a:lnTo>
                      <a:lnTo>
                        <a:pt x="51" y="302"/>
                      </a:lnTo>
                      <a:lnTo>
                        <a:pt x="45" y="302"/>
                      </a:lnTo>
                      <a:lnTo>
                        <a:pt x="39" y="302"/>
                      </a:lnTo>
                      <a:lnTo>
                        <a:pt x="32" y="302"/>
                      </a:lnTo>
                      <a:lnTo>
                        <a:pt x="25" y="302"/>
                      </a:lnTo>
                      <a:lnTo>
                        <a:pt x="25" y="272"/>
                      </a:lnTo>
                      <a:lnTo>
                        <a:pt x="26" y="247"/>
                      </a:lnTo>
                      <a:lnTo>
                        <a:pt x="28" y="219"/>
                      </a:lnTo>
                      <a:lnTo>
                        <a:pt x="28" y="187"/>
                      </a:lnTo>
                      <a:lnTo>
                        <a:pt x="33" y="187"/>
                      </a:lnTo>
                      <a:lnTo>
                        <a:pt x="40" y="188"/>
                      </a:lnTo>
                      <a:lnTo>
                        <a:pt x="46" y="188"/>
                      </a:lnTo>
                      <a:lnTo>
                        <a:pt x="52" y="188"/>
                      </a:lnTo>
                      <a:lnTo>
                        <a:pt x="57" y="188"/>
                      </a:lnTo>
                      <a:lnTo>
                        <a:pt x="62" y="188"/>
                      </a:lnTo>
                      <a:lnTo>
                        <a:pt x="67" y="187"/>
                      </a:lnTo>
                      <a:lnTo>
                        <a:pt x="71" y="187"/>
                      </a:lnTo>
                      <a:lnTo>
                        <a:pt x="71" y="145"/>
                      </a:lnTo>
                      <a:lnTo>
                        <a:pt x="68" y="145"/>
                      </a:lnTo>
                      <a:lnTo>
                        <a:pt x="63" y="145"/>
                      </a:lnTo>
                      <a:lnTo>
                        <a:pt x="57" y="145"/>
                      </a:lnTo>
                      <a:lnTo>
                        <a:pt x="53" y="145"/>
                      </a:lnTo>
                      <a:lnTo>
                        <a:pt x="47" y="145"/>
                      </a:lnTo>
                      <a:lnTo>
                        <a:pt x="41" y="145"/>
                      </a:lnTo>
                      <a:lnTo>
                        <a:pt x="34" y="145"/>
                      </a:lnTo>
                      <a:lnTo>
                        <a:pt x="29" y="145"/>
                      </a:lnTo>
                      <a:lnTo>
                        <a:pt x="29" y="140"/>
                      </a:lnTo>
                      <a:lnTo>
                        <a:pt x="29" y="133"/>
                      </a:lnTo>
                      <a:lnTo>
                        <a:pt x="29" y="127"/>
                      </a:lnTo>
                      <a:lnTo>
                        <a:pt x="28" y="121"/>
                      </a:lnTo>
                      <a:lnTo>
                        <a:pt x="2" y="121"/>
                      </a:lnTo>
                      <a:lnTo>
                        <a:pt x="1" y="204"/>
                      </a:lnTo>
                      <a:lnTo>
                        <a:pt x="0" y="288"/>
                      </a:lnTo>
                      <a:lnTo>
                        <a:pt x="0" y="371"/>
                      </a:lnTo>
                      <a:lnTo>
                        <a:pt x="2" y="452"/>
                      </a:lnTo>
                      <a:lnTo>
                        <a:pt x="0" y="471"/>
                      </a:lnTo>
                      <a:lnTo>
                        <a:pt x="0" y="491"/>
                      </a:lnTo>
                      <a:lnTo>
                        <a:pt x="0" y="510"/>
                      </a:lnTo>
                      <a:lnTo>
                        <a:pt x="0" y="529"/>
                      </a:lnTo>
                      <a:lnTo>
                        <a:pt x="18" y="530"/>
                      </a:lnTo>
                      <a:lnTo>
                        <a:pt x="37" y="531"/>
                      </a:lnTo>
                      <a:lnTo>
                        <a:pt x="55" y="532"/>
                      </a:lnTo>
                      <a:lnTo>
                        <a:pt x="74" y="533"/>
                      </a:lnTo>
                      <a:lnTo>
                        <a:pt x="92" y="533"/>
                      </a:lnTo>
                      <a:lnTo>
                        <a:pt x="110" y="535"/>
                      </a:lnTo>
                      <a:lnTo>
                        <a:pt x="129" y="535"/>
                      </a:lnTo>
                      <a:lnTo>
                        <a:pt x="147" y="535"/>
                      </a:lnTo>
                      <a:lnTo>
                        <a:pt x="166" y="535"/>
                      </a:lnTo>
                      <a:lnTo>
                        <a:pt x="184" y="536"/>
                      </a:lnTo>
                      <a:lnTo>
                        <a:pt x="203" y="536"/>
                      </a:lnTo>
                      <a:lnTo>
                        <a:pt x="221" y="536"/>
                      </a:lnTo>
                      <a:lnTo>
                        <a:pt x="239" y="536"/>
                      </a:lnTo>
                      <a:lnTo>
                        <a:pt x="258" y="536"/>
                      </a:lnTo>
                      <a:lnTo>
                        <a:pt x="276" y="536"/>
                      </a:lnTo>
                      <a:lnTo>
                        <a:pt x="295" y="536"/>
                      </a:lnTo>
                      <a:lnTo>
                        <a:pt x="297" y="535"/>
                      </a:lnTo>
                      <a:lnTo>
                        <a:pt x="297" y="532"/>
                      </a:lnTo>
                      <a:lnTo>
                        <a:pt x="297" y="531"/>
                      </a:lnTo>
                      <a:lnTo>
                        <a:pt x="297" y="530"/>
                      </a:lnTo>
                      <a:lnTo>
                        <a:pt x="296" y="529"/>
                      </a:lnTo>
                      <a:lnTo>
                        <a:pt x="295" y="428"/>
                      </a:lnTo>
                      <a:lnTo>
                        <a:pt x="296" y="326"/>
                      </a:lnTo>
                      <a:lnTo>
                        <a:pt x="297" y="225"/>
                      </a:lnTo>
                      <a:lnTo>
                        <a:pt x="298"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3088" name="Group 43"/>
              <p:cNvGrpSpPr>
                <a:grpSpLocks/>
              </p:cNvGrpSpPr>
              <p:nvPr/>
            </p:nvGrpSpPr>
            <p:grpSpPr bwMode="auto">
              <a:xfrm>
                <a:off x="3406" y="3928"/>
                <a:ext cx="92" cy="93"/>
                <a:chOff x="2028" y="1035"/>
                <a:chExt cx="218" cy="332"/>
              </a:xfrm>
            </p:grpSpPr>
            <p:sp>
              <p:nvSpPr>
                <p:cNvPr id="3090" name="Freeform 44"/>
                <p:cNvSpPr>
                  <a:spLocks/>
                </p:cNvSpPr>
                <p:nvPr/>
              </p:nvSpPr>
              <p:spPr bwMode="auto">
                <a:xfrm>
                  <a:off x="2028" y="1035"/>
                  <a:ext cx="218" cy="332"/>
                </a:xfrm>
                <a:custGeom>
                  <a:avLst/>
                  <a:gdLst>
                    <a:gd name="T0" fmla="*/ 2 w 436"/>
                    <a:gd name="T1" fmla="*/ 170 h 665"/>
                    <a:gd name="T2" fmla="*/ 0 w 436"/>
                    <a:gd name="T3" fmla="*/ 63 h 665"/>
                    <a:gd name="T4" fmla="*/ 1 w 436"/>
                    <a:gd name="T5" fmla="*/ 0 h 665"/>
                    <a:gd name="T6" fmla="*/ 19 w 436"/>
                    <a:gd name="T7" fmla="*/ 0 h 665"/>
                    <a:gd name="T8" fmla="*/ 59 w 436"/>
                    <a:gd name="T9" fmla="*/ 0 h 665"/>
                    <a:gd name="T10" fmla="*/ 110 w 436"/>
                    <a:gd name="T11" fmla="*/ 2 h 665"/>
                    <a:gd name="T12" fmla="*/ 163 w 436"/>
                    <a:gd name="T13" fmla="*/ 2 h 665"/>
                    <a:gd name="T14" fmla="*/ 206 w 436"/>
                    <a:gd name="T15" fmla="*/ 2 h 665"/>
                    <a:gd name="T16" fmla="*/ 217 w 436"/>
                    <a:gd name="T17" fmla="*/ 41 h 665"/>
                    <a:gd name="T18" fmla="*/ 197 w 436"/>
                    <a:gd name="T19" fmla="*/ 83 h 665"/>
                    <a:gd name="T20" fmla="*/ 196 w 436"/>
                    <a:gd name="T21" fmla="*/ 35 h 665"/>
                    <a:gd name="T22" fmla="*/ 175 w 436"/>
                    <a:gd name="T23" fmla="*/ 21 h 665"/>
                    <a:gd name="T24" fmla="*/ 144 w 436"/>
                    <a:gd name="T25" fmla="*/ 21 h 665"/>
                    <a:gd name="T26" fmla="*/ 113 w 436"/>
                    <a:gd name="T27" fmla="*/ 21 h 665"/>
                    <a:gd name="T28" fmla="*/ 82 w 436"/>
                    <a:gd name="T29" fmla="*/ 20 h 665"/>
                    <a:gd name="T30" fmla="*/ 50 w 436"/>
                    <a:gd name="T31" fmla="*/ 20 h 665"/>
                    <a:gd name="T32" fmla="*/ 27 w 436"/>
                    <a:gd name="T33" fmla="*/ 19 h 665"/>
                    <a:gd name="T34" fmla="*/ 22 w 436"/>
                    <a:gd name="T35" fmla="*/ 19 h 665"/>
                    <a:gd name="T36" fmla="*/ 21 w 436"/>
                    <a:gd name="T37" fmla="*/ 185 h 665"/>
                    <a:gd name="T38" fmla="*/ 21 w 436"/>
                    <a:gd name="T39" fmla="*/ 276 h 665"/>
                    <a:gd name="T40" fmla="*/ 27 w 436"/>
                    <a:gd name="T41" fmla="*/ 310 h 665"/>
                    <a:gd name="T42" fmla="*/ 44 w 436"/>
                    <a:gd name="T43" fmla="*/ 310 h 665"/>
                    <a:gd name="T44" fmla="*/ 61 w 436"/>
                    <a:gd name="T45" fmla="*/ 310 h 665"/>
                    <a:gd name="T46" fmla="*/ 75 w 436"/>
                    <a:gd name="T47" fmla="*/ 311 h 665"/>
                    <a:gd name="T48" fmla="*/ 99 w 436"/>
                    <a:gd name="T49" fmla="*/ 309 h 665"/>
                    <a:gd name="T50" fmla="*/ 124 w 436"/>
                    <a:gd name="T51" fmla="*/ 308 h 665"/>
                    <a:gd name="T52" fmla="*/ 149 w 436"/>
                    <a:gd name="T53" fmla="*/ 308 h 665"/>
                    <a:gd name="T54" fmla="*/ 173 w 436"/>
                    <a:gd name="T55" fmla="*/ 308 h 665"/>
                    <a:gd name="T56" fmla="*/ 197 w 436"/>
                    <a:gd name="T57" fmla="*/ 307 h 665"/>
                    <a:gd name="T58" fmla="*/ 197 w 436"/>
                    <a:gd name="T59" fmla="*/ 188 h 665"/>
                    <a:gd name="T60" fmla="*/ 197 w 436"/>
                    <a:gd name="T61" fmla="*/ 115 h 665"/>
                    <a:gd name="T62" fmla="*/ 217 w 436"/>
                    <a:gd name="T63" fmla="*/ 83 h 665"/>
                    <a:gd name="T64" fmla="*/ 216 w 436"/>
                    <a:gd name="T65" fmla="*/ 254 h 665"/>
                    <a:gd name="T66" fmla="*/ 207 w 436"/>
                    <a:gd name="T67" fmla="*/ 328 h 665"/>
                    <a:gd name="T68" fmla="*/ 174 w 436"/>
                    <a:gd name="T69" fmla="*/ 329 h 665"/>
                    <a:gd name="T70" fmla="*/ 139 w 436"/>
                    <a:gd name="T71" fmla="*/ 329 h 665"/>
                    <a:gd name="T72" fmla="*/ 104 w 436"/>
                    <a:gd name="T73" fmla="*/ 330 h 665"/>
                    <a:gd name="T74" fmla="*/ 70 w 436"/>
                    <a:gd name="T75" fmla="*/ 331 h 665"/>
                    <a:gd name="T76" fmla="*/ 37 w 436"/>
                    <a:gd name="T77" fmla="*/ 332 h 665"/>
                    <a:gd name="T78" fmla="*/ 25 w 436"/>
                    <a:gd name="T79" fmla="*/ 331 h 665"/>
                    <a:gd name="T80" fmla="*/ 8 w 436"/>
                    <a:gd name="T81" fmla="*/ 330 h 665"/>
                    <a:gd name="T82" fmla="*/ 0 w 436"/>
                    <a:gd name="T83" fmla="*/ 314 h 665"/>
                    <a:gd name="T84" fmla="*/ 2 w 436"/>
                    <a:gd name="T85" fmla="*/ 261 h 6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36" h="665">
                      <a:moveTo>
                        <a:pt x="3" y="522"/>
                      </a:moveTo>
                      <a:lnTo>
                        <a:pt x="4" y="431"/>
                      </a:lnTo>
                      <a:lnTo>
                        <a:pt x="3" y="341"/>
                      </a:lnTo>
                      <a:lnTo>
                        <a:pt x="0" y="251"/>
                      </a:lnTo>
                      <a:lnTo>
                        <a:pt x="0" y="164"/>
                      </a:lnTo>
                      <a:lnTo>
                        <a:pt x="0" y="126"/>
                      </a:lnTo>
                      <a:lnTo>
                        <a:pt x="0" y="82"/>
                      </a:lnTo>
                      <a:lnTo>
                        <a:pt x="0" y="38"/>
                      </a:lnTo>
                      <a:lnTo>
                        <a:pt x="1" y="0"/>
                      </a:lnTo>
                      <a:lnTo>
                        <a:pt x="7" y="0"/>
                      </a:lnTo>
                      <a:lnTo>
                        <a:pt x="20" y="0"/>
                      </a:lnTo>
                      <a:lnTo>
                        <a:pt x="37" y="0"/>
                      </a:lnTo>
                      <a:lnTo>
                        <a:pt x="60" y="0"/>
                      </a:lnTo>
                      <a:lnTo>
                        <a:pt x="87" y="1"/>
                      </a:lnTo>
                      <a:lnTo>
                        <a:pt x="117" y="1"/>
                      </a:lnTo>
                      <a:lnTo>
                        <a:pt x="150" y="2"/>
                      </a:lnTo>
                      <a:lnTo>
                        <a:pt x="185" y="2"/>
                      </a:lnTo>
                      <a:lnTo>
                        <a:pt x="219" y="4"/>
                      </a:lnTo>
                      <a:lnTo>
                        <a:pt x="256" y="4"/>
                      </a:lnTo>
                      <a:lnTo>
                        <a:pt x="291" y="4"/>
                      </a:lnTo>
                      <a:lnTo>
                        <a:pt x="325" y="4"/>
                      </a:lnTo>
                      <a:lnTo>
                        <a:pt x="357" y="4"/>
                      </a:lnTo>
                      <a:lnTo>
                        <a:pt x="386" y="4"/>
                      </a:lnTo>
                      <a:lnTo>
                        <a:pt x="411" y="4"/>
                      </a:lnTo>
                      <a:lnTo>
                        <a:pt x="433" y="2"/>
                      </a:lnTo>
                      <a:lnTo>
                        <a:pt x="433" y="42"/>
                      </a:lnTo>
                      <a:lnTo>
                        <a:pt x="433" y="82"/>
                      </a:lnTo>
                      <a:lnTo>
                        <a:pt x="433" y="124"/>
                      </a:lnTo>
                      <a:lnTo>
                        <a:pt x="433" y="166"/>
                      </a:lnTo>
                      <a:lnTo>
                        <a:pt x="393" y="166"/>
                      </a:lnTo>
                      <a:lnTo>
                        <a:pt x="393" y="135"/>
                      </a:lnTo>
                      <a:lnTo>
                        <a:pt x="393" y="103"/>
                      </a:lnTo>
                      <a:lnTo>
                        <a:pt x="392" y="71"/>
                      </a:lnTo>
                      <a:lnTo>
                        <a:pt x="392" y="42"/>
                      </a:lnTo>
                      <a:lnTo>
                        <a:pt x="371" y="43"/>
                      </a:lnTo>
                      <a:lnTo>
                        <a:pt x="350" y="43"/>
                      </a:lnTo>
                      <a:lnTo>
                        <a:pt x="330" y="43"/>
                      </a:lnTo>
                      <a:lnTo>
                        <a:pt x="308" y="43"/>
                      </a:lnTo>
                      <a:lnTo>
                        <a:pt x="287" y="43"/>
                      </a:lnTo>
                      <a:lnTo>
                        <a:pt x="266" y="43"/>
                      </a:lnTo>
                      <a:lnTo>
                        <a:pt x="246" y="43"/>
                      </a:lnTo>
                      <a:lnTo>
                        <a:pt x="225" y="42"/>
                      </a:lnTo>
                      <a:lnTo>
                        <a:pt x="204" y="42"/>
                      </a:lnTo>
                      <a:lnTo>
                        <a:pt x="183" y="42"/>
                      </a:lnTo>
                      <a:lnTo>
                        <a:pt x="163" y="40"/>
                      </a:lnTo>
                      <a:lnTo>
                        <a:pt x="142" y="40"/>
                      </a:lnTo>
                      <a:lnTo>
                        <a:pt x="120" y="40"/>
                      </a:lnTo>
                      <a:lnTo>
                        <a:pt x="99" y="40"/>
                      </a:lnTo>
                      <a:lnTo>
                        <a:pt x="79" y="42"/>
                      </a:lnTo>
                      <a:lnTo>
                        <a:pt x="58" y="42"/>
                      </a:lnTo>
                      <a:lnTo>
                        <a:pt x="54" y="39"/>
                      </a:lnTo>
                      <a:lnTo>
                        <a:pt x="51" y="38"/>
                      </a:lnTo>
                      <a:lnTo>
                        <a:pt x="46" y="38"/>
                      </a:lnTo>
                      <a:lnTo>
                        <a:pt x="43" y="39"/>
                      </a:lnTo>
                      <a:lnTo>
                        <a:pt x="39" y="147"/>
                      </a:lnTo>
                      <a:lnTo>
                        <a:pt x="41" y="258"/>
                      </a:lnTo>
                      <a:lnTo>
                        <a:pt x="42" y="370"/>
                      </a:lnTo>
                      <a:lnTo>
                        <a:pt x="43" y="480"/>
                      </a:lnTo>
                      <a:lnTo>
                        <a:pt x="41" y="516"/>
                      </a:lnTo>
                      <a:lnTo>
                        <a:pt x="41" y="552"/>
                      </a:lnTo>
                      <a:lnTo>
                        <a:pt x="41" y="586"/>
                      </a:lnTo>
                      <a:lnTo>
                        <a:pt x="42" y="620"/>
                      </a:lnTo>
                      <a:lnTo>
                        <a:pt x="53" y="621"/>
                      </a:lnTo>
                      <a:lnTo>
                        <a:pt x="65" y="621"/>
                      </a:lnTo>
                      <a:lnTo>
                        <a:pt x="76" y="621"/>
                      </a:lnTo>
                      <a:lnTo>
                        <a:pt x="88" y="621"/>
                      </a:lnTo>
                      <a:lnTo>
                        <a:pt x="98" y="621"/>
                      </a:lnTo>
                      <a:lnTo>
                        <a:pt x="110" y="620"/>
                      </a:lnTo>
                      <a:lnTo>
                        <a:pt x="121" y="620"/>
                      </a:lnTo>
                      <a:lnTo>
                        <a:pt x="133" y="620"/>
                      </a:lnTo>
                      <a:lnTo>
                        <a:pt x="133" y="623"/>
                      </a:lnTo>
                      <a:lnTo>
                        <a:pt x="149" y="622"/>
                      </a:lnTo>
                      <a:lnTo>
                        <a:pt x="165" y="621"/>
                      </a:lnTo>
                      <a:lnTo>
                        <a:pt x="181" y="620"/>
                      </a:lnTo>
                      <a:lnTo>
                        <a:pt x="197" y="619"/>
                      </a:lnTo>
                      <a:lnTo>
                        <a:pt x="215" y="619"/>
                      </a:lnTo>
                      <a:lnTo>
                        <a:pt x="231" y="617"/>
                      </a:lnTo>
                      <a:lnTo>
                        <a:pt x="247" y="617"/>
                      </a:lnTo>
                      <a:lnTo>
                        <a:pt x="264" y="617"/>
                      </a:lnTo>
                      <a:lnTo>
                        <a:pt x="280" y="616"/>
                      </a:lnTo>
                      <a:lnTo>
                        <a:pt x="297" y="616"/>
                      </a:lnTo>
                      <a:lnTo>
                        <a:pt x="314" y="616"/>
                      </a:lnTo>
                      <a:lnTo>
                        <a:pt x="330" y="616"/>
                      </a:lnTo>
                      <a:lnTo>
                        <a:pt x="346" y="616"/>
                      </a:lnTo>
                      <a:lnTo>
                        <a:pt x="362" y="616"/>
                      </a:lnTo>
                      <a:lnTo>
                        <a:pt x="378" y="615"/>
                      </a:lnTo>
                      <a:lnTo>
                        <a:pt x="394" y="615"/>
                      </a:lnTo>
                      <a:lnTo>
                        <a:pt x="394" y="536"/>
                      </a:lnTo>
                      <a:lnTo>
                        <a:pt x="394" y="455"/>
                      </a:lnTo>
                      <a:lnTo>
                        <a:pt x="393" y="376"/>
                      </a:lnTo>
                      <a:lnTo>
                        <a:pt x="392" y="294"/>
                      </a:lnTo>
                      <a:lnTo>
                        <a:pt x="393" y="263"/>
                      </a:lnTo>
                      <a:lnTo>
                        <a:pt x="393" y="230"/>
                      </a:lnTo>
                      <a:lnTo>
                        <a:pt x="393" y="198"/>
                      </a:lnTo>
                      <a:lnTo>
                        <a:pt x="393" y="166"/>
                      </a:lnTo>
                      <a:lnTo>
                        <a:pt x="433" y="166"/>
                      </a:lnTo>
                      <a:lnTo>
                        <a:pt x="432" y="280"/>
                      </a:lnTo>
                      <a:lnTo>
                        <a:pt x="432" y="395"/>
                      </a:lnTo>
                      <a:lnTo>
                        <a:pt x="432" y="509"/>
                      </a:lnTo>
                      <a:lnTo>
                        <a:pt x="436" y="620"/>
                      </a:lnTo>
                      <a:lnTo>
                        <a:pt x="433" y="657"/>
                      </a:lnTo>
                      <a:lnTo>
                        <a:pt x="413" y="657"/>
                      </a:lnTo>
                      <a:lnTo>
                        <a:pt x="391" y="657"/>
                      </a:lnTo>
                      <a:lnTo>
                        <a:pt x="369" y="657"/>
                      </a:lnTo>
                      <a:lnTo>
                        <a:pt x="347" y="658"/>
                      </a:lnTo>
                      <a:lnTo>
                        <a:pt x="324" y="658"/>
                      </a:lnTo>
                      <a:lnTo>
                        <a:pt x="301" y="659"/>
                      </a:lnTo>
                      <a:lnTo>
                        <a:pt x="278" y="659"/>
                      </a:lnTo>
                      <a:lnTo>
                        <a:pt x="254" y="660"/>
                      </a:lnTo>
                      <a:lnTo>
                        <a:pt x="231" y="660"/>
                      </a:lnTo>
                      <a:lnTo>
                        <a:pt x="208" y="661"/>
                      </a:lnTo>
                      <a:lnTo>
                        <a:pt x="185" y="662"/>
                      </a:lnTo>
                      <a:lnTo>
                        <a:pt x="162" y="662"/>
                      </a:lnTo>
                      <a:lnTo>
                        <a:pt x="139" y="663"/>
                      </a:lnTo>
                      <a:lnTo>
                        <a:pt x="117" y="663"/>
                      </a:lnTo>
                      <a:lnTo>
                        <a:pt x="95" y="665"/>
                      </a:lnTo>
                      <a:lnTo>
                        <a:pt x="74" y="665"/>
                      </a:lnTo>
                      <a:lnTo>
                        <a:pt x="67" y="663"/>
                      </a:lnTo>
                      <a:lnTo>
                        <a:pt x="59" y="662"/>
                      </a:lnTo>
                      <a:lnTo>
                        <a:pt x="49" y="662"/>
                      </a:lnTo>
                      <a:lnTo>
                        <a:pt x="37" y="662"/>
                      </a:lnTo>
                      <a:lnTo>
                        <a:pt x="26" y="661"/>
                      </a:lnTo>
                      <a:lnTo>
                        <a:pt x="15" y="661"/>
                      </a:lnTo>
                      <a:lnTo>
                        <a:pt x="7" y="661"/>
                      </a:lnTo>
                      <a:lnTo>
                        <a:pt x="0" y="660"/>
                      </a:lnTo>
                      <a:lnTo>
                        <a:pt x="0" y="629"/>
                      </a:lnTo>
                      <a:lnTo>
                        <a:pt x="1" y="591"/>
                      </a:lnTo>
                      <a:lnTo>
                        <a:pt x="3" y="553"/>
                      </a:lnTo>
                      <a:lnTo>
                        <a:pt x="3" y="522"/>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091" name="Freeform 45"/>
                <p:cNvSpPr>
                  <a:spLocks/>
                </p:cNvSpPr>
                <p:nvPr/>
              </p:nvSpPr>
              <p:spPr bwMode="auto">
                <a:xfrm>
                  <a:off x="2063" y="1066"/>
                  <a:ext cx="149" cy="268"/>
                </a:xfrm>
                <a:custGeom>
                  <a:avLst/>
                  <a:gdLst>
                    <a:gd name="T0" fmla="*/ 21 w 299"/>
                    <a:gd name="T1" fmla="*/ 73 h 536"/>
                    <a:gd name="T2" fmla="*/ 40 w 299"/>
                    <a:gd name="T3" fmla="*/ 73 h 536"/>
                    <a:gd name="T4" fmla="*/ 33 w 299"/>
                    <a:gd name="T5" fmla="*/ 93 h 536"/>
                    <a:gd name="T6" fmla="*/ 13 w 299"/>
                    <a:gd name="T7" fmla="*/ 94 h 536"/>
                    <a:gd name="T8" fmla="*/ 18 w 299"/>
                    <a:gd name="T9" fmla="*/ 152 h 536"/>
                    <a:gd name="T10" fmla="*/ 27 w 299"/>
                    <a:gd name="T11" fmla="*/ 173 h 536"/>
                    <a:gd name="T12" fmla="*/ 14 w 299"/>
                    <a:gd name="T13" fmla="*/ 209 h 536"/>
                    <a:gd name="T14" fmla="*/ 57 w 299"/>
                    <a:gd name="T15" fmla="*/ 219 h 536"/>
                    <a:gd name="T16" fmla="*/ 46 w 299"/>
                    <a:gd name="T17" fmla="*/ 173 h 536"/>
                    <a:gd name="T18" fmla="*/ 30 w 299"/>
                    <a:gd name="T19" fmla="*/ 173 h 536"/>
                    <a:gd name="T20" fmla="*/ 49 w 299"/>
                    <a:gd name="T21" fmla="*/ 152 h 536"/>
                    <a:gd name="T22" fmla="*/ 58 w 299"/>
                    <a:gd name="T23" fmla="*/ 137 h 536"/>
                    <a:gd name="T24" fmla="*/ 50 w 299"/>
                    <a:gd name="T25" fmla="*/ 94 h 536"/>
                    <a:gd name="T26" fmla="*/ 46 w 299"/>
                    <a:gd name="T27" fmla="*/ 73 h 536"/>
                    <a:gd name="T28" fmla="*/ 53 w 299"/>
                    <a:gd name="T29" fmla="*/ 73 h 536"/>
                    <a:gd name="T30" fmla="*/ 55 w 299"/>
                    <a:gd name="T31" fmla="*/ 13 h 536"/>
                    <a:gd name="T32" fmla="*/ 29 w 299"/>
                    <a:gd name="T33" fmla="*/ 12 h 536"/>
                    <a:gd name="T34" fmla="*/ 1 w 299"/>
                    <a:gd name="T35" fmla="*/ 62 h 536"/>
                    <a:gd name="T36" fmla="*/ 1 w 299"/>
                    <a:gd name="T37" fmla="*/ 2 h 536"/>
                    <a:gd name="T38" fmla="*/ 10 w 299"/>
                    <a:gd name="T39" fmla="*/ 2 h 536"/>
                    <a:gd name="T40" fmla="*/ 30 w 299"/>
                    <a:gd name="T41" fmla="*/ 0 h 536"/>
                    <a:gd name="T42" fmla="*/ 53 w 299"/>
                    <a:gd name="T43" fmla="*/ 1 h 536"/>
                    <a:gd name="T44" fmla="*/ 73 w 299"/>
                    <a:gd name="T45" fmla="*/ 12 h 536"/>
                    <a:gd name="T46" fmla="*/ 68 w 299"/>
                    <a:gd name="T47" fmla="*/ 75 h 536"/>
                    <a:gd name="T48" fmla="*/ 77 w 299"/>
                    <a:gd name="T49" fmla="*/ 255 h 536"/>
                    <a:gd name="T50" fmla="*/ 81 w 299"/>
                    <a:gd name="T51" fmla="*/ 45 h 536"/>
                    <a:gd name="T52" fmla="*/ 73 w 299"/>
                    <a:gd name="T53" fmla="*/ 12 h 536"/>
                    <a:gd name="T54" fmla="*/ 109 w 299"/>
                    <a:gd name="T55" fmla="*/ 0 h 536"/>
                    <a:gd name="T56" fmla="*/ 146 w 299"/>
                    <a:gd name="T57" fmla="*/ 2 h 536"/>
                    <a:gd name="T58" fmla="*/ 147 w 299"/>
                    <a:gd name="T59" fmla="*/ 31 h 536"/>
                    <a:gd name="T60" fmla="*/ 135 w 299"/>
                    <a:gd name="T61" fmla="*/ 38 h 536"/>
                    <a:gd name="T62" fmla="*/ 118 w 299"/>
                    <a:gd name="T63" fmla="*/ 13 h 536"/>
                    <a:gd name="T64" fmla="*/ 93 w 299"/>
                    <a:gd name="T65" fmla="*/ 12 h 536"/>
                    <a:gd name="T66" fmla="*/ 98 w 299"/>
                    <a:gd name="T67" fmla="*/ 72 h 536"/>
                    <a:gd name="T68" fmla="*/ 110 w 299"/>
                    <a:gd name="T69" fmla="*/ 73 h 536"/>
                    <a:gd name="T70" fmla="*/ 110 w 299"/>
                    <a:gd name="T71" fmla="*/ 94 h 536"/>
                    <a:gd name="T72" fmla="*/ 98 w 299"/>
                    <a:gd name="T73" fmla="*/ 93 h 536"/>
                    <a:gd name="T74" fmla="*/ 97 w 299"/>
                    <a:gd name="T75" fmla="*/ 153 h 536"/>
                    <a:gd name="T76" fmla="*/ 109 w 299"/>
                    <a:gd name="T77" fmla="*/ 152 h 536"/>
                    <a:gd name="T78" fmla="*/ 112 w 299"/>
                    <a:gd name="T79" fmla="*/ 173 h 536"/>
                    <a:gd name="T80" fmla="*/ 99 w 299"/>
                    <a:gd name="T81" fmla="*/ 173 h 536"/>
                    <a:gd name="T82" fmla="*/ 97 w 299"/>
                    <a:gd name="T83" fmla="*/ 236 h 536"/>
                    <a:gd name="T84" fmla="*/ 117 w 299"/>
                    <a:gd name="T85" fmla="*/ 254 h 536"/>
                    <a:gd name="T86" fmla="*/ 137 w 299"/>
                    <a:gd name="T87" fmla="*/ 239 h 536"/>
                    <a:gd name="T88" fmla="*/ 134 w 299"/>
                    <a:gd name="T89" fmla="*/ 173 h 536"/>
                    <a:gd name="T90" fmla="*/ 120 w 299"/>
                    <a:gd name="T91" fmla="*/ 173 h 536"/>
                    <a:gd name="T92" fmla="*/ 119 w 299"/>
                    <a:gd name="T93" fmla="*/ 152 h 536"/>
                    <a:gd name="T94" fmla="*/ 133 w 299"/>
                    <a:gd name="T95" fmla="*/ 151 h 536"/>
                    <a:gd name="T96" fmla="*/ 135 w 299"/>
                    <a:gd name="T97" fmla="*/ 94 h 536"/>
                    <a:gd name="T98" fmla="*/ 121 w 299"/>
                    <a:gd name="T99" fmla="*/ 94 h 536"/>
                    <a:gd name="T100" fmla="*/ 116 w 299"/>
                    <a:gd name="T101" fmla="*/ 73 h 536"/>
                    <a:gd name="T102" fmla="*/ 129 w 299"/>
                    <a:gd name="T103" fmla="*/ 73 h 536"/>
                    <a:gd name="T104" fmla="*/ 135 w 299"/>
                    <a:gd name="T105" fmla="*/ 64 h 536"/>
                    <a:gd name="T106" fmla="*/ 149 w 299"/>
                    <a:gd name="T107" fmla="*/ 186 h 536"/>
                    <a:gd name="T108" fmla="*/ 149 w 299"/>
                    <a:gd name="T109" fmla="*/ 265 h 536"/>
                    <a:gd name="T110" fmla="*/ 103 w 299"/>
                    <a:gd name="T111" fmla="*/ 267 h 536"/>
                    <a:gd name="T112" fmla="*/ 57 w 299"/>
                    <a:gd name="T113" fmla="*/ 268 h 536"/>
                    <a:gd name="T114" fmla="*/ 11 w 299"/>
                    <a:gd name="T115" fmla="*/ 268 h 536"/>
                    <a:gd name="T116" fmla="*/ 1 w 299"/>
                    <a:gd name="T117" fmla="*/ 265 h 536"/>
                    <a:gd name="T118" fmla="*/ 1 w 299"/>
                    <a:gd name="T119" fmla="*/ 62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9" h="536">
                      <a:moveTo>
                        <a:pt x="2" y="123"/>
                      </a:moveTo>
                      <a:lnTo>
                        <a:pt x="26" y="123"/>
                      </a:lnTo>
                      <a:lnTo>
                        <a:pt x="26" y="145"/>
                      </a:lnTo>
                      <a:lnTo>
                        <a:pt x="35" y="145"/>
                      </a:lnTo>
                      <a:lnTo>
                        <a:pt x="43" y="145"/>
                      </a:lnTo>
                      <a:lnTo>
                        <a:pt x="50" y="145"/>
                      </a:lnTo>
                      <a:lnTo>
                        <a:pt x="58" y="145"/>
                      </a:lnTo>
                      <a:lnTo>
                        <a:pt x="65" y="145"/>
                      </a:lnTo>
                      <a:lnTo>
                        <a:pt x="72" y="145"/>
                      </a:lnTo>
                      <a:lnTo>
                        <a:pt x="80" y="145"/>
                      </a:lnTo>
                      <a:lnTo>
                        <a:pt x="88" y="145"/>
                      </a:lnTo>
                      <a:lnTo>
                        <a:pt x="88" y="187"/>
                      </a:lnTo>
                      <a:lnTo>
                        <a:pt x="81" y="187"/>
                      </a:lnTo>
                      <a:lnTo>
                        <a:pt x="73" y="186"/>
                      </a:lnTo>
                      <a:lnTo>
                        <a:pt x="67" y="186"/>
                      </a:lnTo>
                      <a:lnTo>
                        <a:pt x="60" y="185"/>
                      </a:lnTo>
                      <a:lnTo>
                        <a:pt x="52" y="185"/>
                      </a:lnTo>
                      <a:lnTo>
                        <a:pt x="44" y="186"/>
                      </a:lnTo>
                      <a:lnTo>
                        <a:pt x="36" y="186"/>
                      </a:lnTo>
                      <a:lnTo>
                        <a:pt x="26" y="188"/>
                      </a:lnTo>
                      <a:lnTo>
                        <a:pt x="27" y="220"/>
                      </a:lnTo>
                      <a:lnTo>
                        <a:pt x="27" y="246"/>
                      </a:lnTo>
                      <a:lnTo>
                        <a:pt x="28" y="272"/>
                      </a:lnTo>
                      <a:lnTo>
                        <a:pt x="28" y="305"/>
                      </a:lnTo>
                      <a:lnTo>
                        <a:pt x="36" y="304"/>
                      </a:lnTo>
                      <a:lnTo>
                        <a:pt x="45" y="304"/>
                      </a:lnTo>
                      <a:lnTo>
                        <a:pt x="53" y="304"/>
                      </a:lnTo>
                      <a:lnTo>
                        <a:pt x="61" y="304"/>
                      </a:lnTo>
                      <a:lnTo>
                        <a:pt x="61" y="345"/>
                      </a:lnTo>
                      <a:lnTo>
                        <a:pt x="55" y="345"/>
                      </a:lnTo>
                      <a:lnTo>
                        <a:pt x="46" y="345"/>
                      </a:lnTo>
                      <a:lnTo>
                        <a:pt x="37" y="346"/>
                      </a:lnTo>
                      <a:lnTo>
                        <a:pt x="28" y="346"/>
                      </a:lnTo>
                      <a:lnTo>
                        <a:pt x="28" y="368"/>
                      </a:lnTo>
                      <a:lnTo>
                        <a:pt x="29" y="418"/>
                      </a:lnTo>
                      <a:lnTo>
                        <a:pt x="29" y="474"/>
                      </a:lnTo>
                      <a:lnTo>
                        <a:pt x="27" y="512"/>
                      </a:lnTo>
                      <a:lnTo>
                        <a:pt x="114" y="510"/>
                      </a:lnTo>
                      <a:lnTo>
                        <a:pt x="114" y="485"/>
                      </a:lnTo>
                      <a:lnTo>
                        <a:pt x="114" y="437"/>
                      </a:lnTo>
                      <a:lnTo>
                        <a:pt x="116" y="385"/>
                      </a:lnTo>
                      <a:lnTo>
                        <a:pt x="116" y="347"/>
                      </a:lnTo>
                      <a:lnTo>
                        <a:pt x="108" y="346"/>
                      </a:lnTo>
                      <a:lnTo>
                        <a:pt x="99" y="345"/>
                      </a:lnTo>
                      <a:lnTo>
                        <a:pt x="93" y="345"/>
                      </a:lnTo>
                      <a:lnTo>
                        <a:pt x="86" y="343"/>
                      </a:lnTo>
                      <a:lnTo>
                        <a:pt x="79" y="343"/>
                      </a:lnTo>
                      <a:lnTo>
                        <a:pt x="73" y="343"/>
                      </a:lnTo>
                      <a:lnTo>
                        <a:pt x="67" y="345"/>
                      </a:lnTo>
                      <a:lnTo>
                        <a:pt x="61" y="345"/>
                      </a:lnTo>
                      <a:lnTo>
                        <a:pt x="61" y="304"/>
                      </a:lnTo>
                      <a:lnTo>
                        <a:pt x="72" y="304"/>
                      </a:lnTo>
                      <a:lnTo>
                        <a:pt x="82" y="304"/>
                      </a:lnTo>
                      <a:lnTo>
                        <a:pt x="91" y="304"/>
                      </a:lnTo>
                      <a:lnTo>
                        <a:pt x="99" y="304"/>
                      </a:lnTo>
                      <a:lnTo>
                        <a:pt x="106" y="305"/>
                      </a:lnTo>
                      <a:lnTo>
                        <a:pt x="111" y="305"/>
                      </a:lnTo>
                      <a:lnTo>
                        <a:pt x="114" y="305"/>
                      </a:lnTo>
                      <a:lnTo>
                        <a:pt x="116" y="305"/>
                      </a:lnTo>
                      <a:lnTo>
                        <a:pt x="117" y="274"/>
                      </a:lnTo>
                      <a:lnTo>
                        <a:pt x="116" y="247"/>
                      </a:lnTo>
                      <a:lnTo>
                        <a:pt x="114" y="219"/>
                      </a:lnTo>
                      <a:lnTo>
                        <a:pt x="113" y="186"/>
                      </a:lnTo>
                      <a:lnTo>
                        <a:pt x="106" y="187"/>
                      </a:lnTo>
                      <a:lnTo>
                        <a:pt x="101" y="187"/>
                      </a:lnTo>
                      <a:lnTo>
                        <a:pt x="94" y="187"/>
                      </a:lnTo>
                      <a:lnTo>
                        <a:pt x="88" y="187"/>
                      </a:lnTo>
                      <a:lnTo>
                        <a:pt x="88" y="145"/>
                      </a:lnTo>
                      <a:lnTo>
                        <a:pt x="90" y="145"/>
                      </a:lnTo>
                      <a:lnTo>
                        <a:pt x="93" y="145"/>
                      </a:lnTo>
                      <a:lnTo>
                        <a:pt x="96" y="147"/>
                      </a:lnTo>
                      <a:lnTo>
                        <a:pt x="97" y="147"/>
                      </a:lnTo>
                      <a:lnTo>
                        <a:pt x="103" y="147"/>
                      </a:lnTo>
                      <a:lnTo>
                        <a:pt x="105" y="145"/>
                      </a:lnTo>
                      <a:lnTo>
                        <a:pt x="106" y="145"/>
                      </a:lnTo>
                      <a:lnTo>
                        <a:pt x="112" y="144"/>
                      </a:lnTo>
                      <a:lnTo>
                        <a:pt x="112" y="112"/>
                      </a:lnTo>
                      <a:lnTo>
                        <a:pt x="110" y="85"/>
                      </a:lnTo>
                      <a:lnTo>
                        <a:pt x="109" y="59"/>
                      </a:lnTo>
                      <a:lnTo>
                        <a:pt x="110" y="26"/>
                      </a:lnTo>
                      <a:lnTo>
                        <a:pt x="96" y="26"/>
                      </a:lnTo>
                      <a:lnTo>
                        <a:pt x="86" y="24"/>
                      </a:lnTo>
                      <a:lnTo>
                        <a:pt x="75" y="24"/>
                      </a:lnTo>
                      <a:lnTo>
                        <a:pt x="67" y="24"/>
                      </a:lnTo>
                      <a:lnTo>
                        <a:pt x="58" y="24"/>
                      </a:lnTo>
                      <a:lnTo>
                        <a:pt x="49" y="24"/>
                      </a:lnTo>
                      <a:lnTo>
                        <a:pt x="37" y="24"/>
                      </a:lnTo>
                      <a:lnTo>
                        <a:pt x="25" y="26"/>
                      </a:lnTo>
                      <a:lnTo>
                        <a:pt x="26" y="123"/>
                      </a:lnTo>
                      <a:lnTo>
                        <a:pt x="2" y="123"/>
                      </a:lnTo>
                      <a:lnTo>
                        <a:pt x="0" y="94"/>
                      </a:lnTo>
                      <a:lnTo>
                        <a:pt x="0" y="64"/>
                      </a:lnTo>
                      <a:lnTo>
                        <a:pt x="0" y="35"/>
                      </a:lnTo>
                      <a:lnTo>
                        <a:pt x="0" y="5"/>
                      </a:lnTo>
                      <a:lnTo>
                        <a:pt x="2" y="4"/>
                      </a:lnTo>
                      <a:lnTo>
                        <a:pt x="4" y="1"/>
                      </a:lnTo>
                      <a:lnTo>
                        <a:pt x="5" y="1"/>
                      </a:lnTo>
                      <a:lnTo>
                        <a:pt x="6" y="3"/>
                      </a:lnTo>
                      <a:lnTo>
                        <a:pt x="13" y="3"/>
                      </a:lnTo>
                      <a:lnTo>
                        <a:pt x="21" y="3"/>
                      </a:lnTo>
                      <a:lnTo>
                        <a:pt x="29" y="1"/>
                      </a:lnTo>
                      <a:lnTo>
                        <a:pt x="37" y="1"/>
                      </a:lnTo>
                      <a:lnTo>
                        <a:pt x="44" y="1"/>
                      </a:lnTo>
                      <a:lnTo>
                        <a:pt x="52" y="0"/>
                      </a:lnTo>
                      <a:lnTo>
                        <a:pt x="60" y="0"/>
                      </a:lnTo>
                      <a:lnTo>
                        <a:pt x="67" y="0"/>
                      </a:lnTo>
                      <a:lnTo>
                        <a:pt x="76" y="0"/>
                      </a:lnTo>
                      <a:lnTo>
                        <a:pt x="87" y="1"/>
                      </a:lnTo>
                      <a:lnTo>
                        <a:pt x="96" y="1"/>
                      </a:lnTo>
                      <a:lnTo>
                        <a:pt x="106" y="1"/>
                      </a:lnTo>
                      <a:lnTo>
                        <a:pt x="116" y="1"/>
                      </a:lnTo>
                      <a:lnTo>
                        <a:pt x="126" y="1"/>
                      </a:lnTo>
                      <a:lnTo>
                        <a:pt x="135" y="0"/>
                      </a:lnTo>
                      <a:lnTo>
                        <a:pt x="146" y="0"/>
                      </a:lnTo>
                      <a:lnTo>
                        <a:pt x="146" y="23"/>
                      </a:lnTo>
                      <a:lnTo>
                        <a:pt x="141" y="23"/>
                      </a:lnTo>
                      <a:lnTo>
                        <a:pt x="139" y="23"/>
                      </a:lnTo>
                      <a:lnTo>
                        <a:pt x="136" y="24"/>
                      </a:lnTo>
                      <a:lnTo>
                        <a:pt x="135" y="24"/>
                      </a:lnTo>
                      <a:lnTo>
                        <a:pt x="136" y="149"/>
                      </a:lnTo>
                      <a:lnTo>
                        <a:pt x="137" y="300"/>
                      </a:lnTo>
                      <a:lnTo>
                        <a:pt x="139" y="434"/>
                      </a:lnTo>
                      <a:lnTo>
                        <a:pt x="140" y="509"/>
                      </a:lnTo>
                      <a:lnTo>
                        <a:pt x="146" y="510"/>
                      </a:lnTo>
                      <a:lnTo>
                        <a:pt x="155" y="510"/>
                      </a:lnTo>
                      <a:lnTo>
                        <a:pt x="164" y="510"/>
                      </a:lnTo>
                      <a:lnTo>
                        <a:pt x="169" y="510"/>
                      </a:lnTo>
                      <a:lnTo>
                        <a:pt x="167" y="413"/>
                      </a:lnTo>
                      <a:lnTo>
                        <a:pt x="165" y="247"/>
                      </a:lnTo>
                      <a:lnTo>
                        <a:pt x="163" y="90"/>
                      </a:lnTo>
                      <a:lnTo>
                        <a:pt x="161" y="22"/>
                      </a:lnTo>
                      <a:lnTo>
                        <a:pt x="159" y="22"/>
                      </a:lnTo>
                      <a:lnTo>
                        <a:pt x="155" y="22"/>
                      </a:lnTo>
                      <a:lnTo>
                        <a:pt x="150" y="23"/>
                      </a:lnTo>
                      <a:lnTo>
                        <a:pt x="146" y="23"/>
                      </a:lnTo>
                      <a:lnTo>
                        <a:pt x="146" y="0"/>
                      </a:lnTo>
                      <a:lnTo>
                        <a:pt x="163" y="0"/>
                      </a:lnTo>
                      <a:lnTo>
                        <a:pt x="181" y="0"/>
                      </a:lnTo>
                      <a:lnTo>
                        <a:pt x="200" y="0"/>
                      </a:lnTo>
                      <a:lnTo>
                        <a:pt x="218" y="0"/>
                      </a:lnTo>
                      <a:lnTo>
                        <a:pt x="237" y="0"/>
                      </a:lnTo>
                      <a:lnTo>
                        <a:pt x="255" y="0"/>
                      </a:lnTo>
                      <a:lnTo>
                        <a:pt x="272" y="0"/>
                      </a:lnTo>
                      <a:lnTo>
                        <a:pt x="290" y="1"/>
                      </a:lnTo>
                      <a:lnTo>
                        <a:pt x="292" y="3"/>
                      </a:lnTo>
                      <a:lnTo>
                        <a:pt x="293" y="4"/>
                      </a:lnTo>
                      <a:lnTo>
                        <a:pt x="293" y="5"/>
                      </a:lnTo>
                      <a:lnTo>
                        <a:pt x="295" y="4"/>
                      </a:lnTo>
                      <a:lnTo>
                        <a:pt x="295" y="33"/>
                      </a:lnTo>
                      <a:lnTo>
                        <a:pt x="295" y="62"/>
                      </a:lnTo>
                      <a:lnTo>
                        <a:pt x="295" y="91"/>
                      </a:lnTo>
                      <a:lnTo>
                        <a:pt x="296" y="121"/>
                      </a:lnTo>
                      <a:lnTo>
                        <a:pt x="271" y="121"/>
                      </a:lnTo>
                      <a:lnTo>
                        <a:pt x="271" y="98"/>
                      </a:lnTo>
                      <a:lnTo>
                        <a:pt x="271" y="76"/>
                      </a:lnTo>
                      <a:lnTo>
                        <a:pt x="271" y="53"/>
                      </a:lnTo>
                      <a:lnTo>
                        <a:pt x="270" y="24"/>
                      </a:lnTo>
                      <a:lnTo>
                        <a:pt x="257" y="26"/>
                      </a:lnTo>
                      <a:lnTo>
                        <a:pt x="246" y="26"/>
                      </a:lnTo>
                      <a:lnTo>
                        <a:pt x="237" y="26"/>
                      </a:lnTo>
                      <a:lnTo>
                        <a:pt x="228" y="24"/>
                      </a:lnTo>
                      <a:lnTo>
                        <a:pt x="219" y="23"/>
                      </a:lnTo>
                      <a:lnTo>
                        <a:pt x="210" y="23"/>
                      </a:lnTo>
                      <a:lnTo>
                        <a:pt x="200" y="23"/>
                      </a:lnTo>
                      <a:lnTo>
                        <a:pt x="187" y="24"/>
                      </a:lnTo>
                      <a:lnTo>
                        <a:pt x="187" y="57"/>
                      </a:lnTo>
                      <a:lnTo>
                        <a:pt x="187" y="84"/>
                      </a:lnTo>
                      <a:lnTo>
                        <a:pt x="188" y="111"/>
                      </a:lnTo>
                      <a:lnTo>
                        <a:pt x="189" y="143"/>
                      </a:lnTo>
                      <a:lnTo>
                        <a:pt x="196" y="143"/>
                      </a:lnTo>
                      <a:lnTo>
                        <a:pt x="202" y="144"/>
                      </a:lnTo>
                      <a:lnTo>
                        <a:pt x="207" y="144"/>
                      </a:lnTo>
                      <a:lnTo>
                        <a:pt x="212" y="144"/>
                      </a:lnTo>
                      <a:lnTo>
                        <a:pt x="217" y="145"/>
                      </a:lnTo>
                      <a:lnTo>
                        <a:pt x="220" y="145"/>
                      </a:lnTo>
                      <a:lnTo>
                        <a:pt x="225" y="145"/>
                      </a:lnTo>
                      <a:lnTo>
                        <a:pt x="228" y="145"/>
                      </a:lnTo>
                      <a:lnTo>
                        <a:pt x="228" y="187"/>
                      </a:lnTo>
                      <a:lnTo>
                        <a:pt x="225" y="187"/>
                      </a:lnTo>
                      <a:lnTo>
                        <a:pt x="220" y="187"/>
                      </a:lnTo>
                      <a:lnTo>
                        <a:pt x="217" y="187"/>
                      </a:lnTo>
                      <a:lnTo>
                        <a:pt x="212" y="186"/>
                      </a:lnTo>
                      <a:lnTo>
                        <a:pt x="207" y="186"/>
                      </a:lnTo>
                      <a:lnTo>
                        <a:pt x="202" y="186"/>
                      </a:lnTo>
                      <a:lnTo>
                        <a:pt x="196" y="186"/>
                      </a:lnTo>
                      <a:lnTo>
                        <a:pt x="189" y="186"/>
                      </a:lnTo>
                      <a:lnTo>
                        <a:pt x="193" y="218"/>
                      </a:lnTo>
                      <a:lnTo>
                        <a:pt x="194" y="246"/>
                      </a:lnTo>
                      <a:lnTo>
                        <a:pt x="195" y="273"/>
                      </a:lnTo>
                      <a:lnTo>
                        <a:pt x="195" y="305"/>
                      </a:lnTo>
                      <a:lnTo>
                        <a:pt x="200" y="305"/>
                      </a:lnTo>
                      <a:lnTo>
                        <a:pt x="205" y="304"/>
                      </a:lnTo>
                      <a:lnTo>
                        <a:pt x="210" y="304"/>
                      </a:lnTo>
                      <a:lnTo>
                        <a:pt x="215" y="304"/>
                      </a:lnTo>
                      <a:lnTo>
                        <a:pt x="219" y="304"/>
                      </a:lnTo>
                      <a:lnTo>
                        <a:pt x="224" y="304"/>
                      </a:lnTo>
                      <a:lnTo>
                        <a:pt x="227" y="303"/>
                      </a:lnTo>
                      <a:lnTo>
                        <a:pt x="231" y="303"/>
                      </a:lnTo>
                      <a:lnTo>
                        <a:pt x="231" y="345"/>
                      </a:lnTo>
                      <a:lnTo>
                        <a:pt x="224" y="345"/>
                      </a:lnTo>
                      <a:lnTo>
                        <a:pt x="217" y="345"/>
                      </a:lnTo>
                      <a:lnTo>
                        <a:pt x="211" y="345"/>
                      </a:lnTo>
                      <a:lnTo>
                        <a:pt x="207" y="345"/>
                      </a:lnTo>
                      <a:lnTo>
                        <a:pt x="202" y="346"/>
                      </a:lnTo>
                      <a:lnTo>
                        <a:pt x="199" y="346"/>
                      </a:lnTo>
                      <a:lnTo>
                        <a:pt x="196" y="346"/>
                      </a:lnTo>
                      <a:lnTo>
                        <a:pt x="195" y="346"/>
                      </a:lnTo>
                      <a:lnTo>
                        <a:pt x="195" y="368"/>
                      </a:lnTo>
                      <a:lnTo>
                        <a:pt x="194" y="417"/>
                      </a:lnTo>
                      <a:lnTo>
                        <a:pt x="194" y="472"/>
                      </a:lnTo>
                      <a:lnTo>
                        <a:pt x="193" y="510"/>
                      </a:lnTo>
                      <a:lnTo>
                        <a:pt x="205" y="509"/>
                      </a:lnTo>
                      <a:lnTo>
                        <a:pt x="217" y="509"/>
                      </a:lnTo>
                      <a:lnTo>
                        <a:pt x="226" y="508"/>
                      </a:lnTo>
                      <a:lnTo>
                        <a:pt x="235" y="507"/>
                      </a:lnTo>
                      <a:lnTo>
                        <a:pt x="243" y="506"/>
                      </a:lnTo>
                      <a:lnTo>
                        <a:pt x="253" y="505"/>
                      </a:lnTo>
                      <a:lnTo>
                        <a:pt x="264" y="505"/>
                      </a:lnTo>
                      <a:lnTo>
                        <a:pt x="277" y="504"/>
                      </a:lnTo>
                      <a:lnTo>
                        <a:pt x="275" y="477"/>
                      </a:lnTo>
                      <a:lnTo>
                        <a:pt x="275" y="448"/>
                      </a:lnTo>
                      <a:lnTo>
                        <a:pt x="275" y="428"/>
                      </a:lnTo>
                      <a:lnTo>
                        <a:pt x="275" y="418"/>
                      </a:lnTo>
                      <a:lnTo>
                        <a:pt x="273" y="345"/>
                      </a:lnTo>
                      <a:lnTo>
                        <a:pt x="268" y="345"/>
                      </a:lnTo>
                      <a:lnTo>
                        <a:pt x="263" y="345"/>
                      </a:lnTo>
                      <a:lnTo>
                        <a:pt x="257" y="345"/>
                      </a:lnTo>
                      <a:lnTo>
                        <a:pt x="253" y="345"/>
                      </a:lnTo>
                      <a:lnTo>
                        <a:pt x="247" y="345"/>
                      </a:lnTo>
                      <a:lnTo>
                        <a:pt x="241" y="345"/>
                      </a:lnTo>
                      <a:lnTo>
                        <a:pt x="237" y="345"/>
                      </a:lnTo>
                      <a:lnTo>
                        <a:pt x="231" y="345"/>
                      </a:lnTo>
                      <a:lnTo>
                        <a:pt x="231" y="303"/>
                      </a:lnTo>
                      <a:lnTo>
                        <a:pt x="235" y="303"/>
                      </a:lnTo>
                      <a:lnTo>
                        <a:pt x="239" y="303"/>
                      </a:lnTo>
                      <a:lnTo>
                        <a:pt x="243" y="303"/>
                      </a:lnTo>
                      <a:lnTo>
                        <a:pt x="249" y="302"/>
                      </a:lnTo>
                      <a:lnTo>
                        <a:pt x="254" y="302"/>
                      </a:lnTo>
                      <a:lnTo>
                        <a:pt x="260" y="302"/>
                      </a:lnTo>
                      <a:lnTo>
                        <a:pt x="266" y="302"/>
                      </a:lnTo>
                      <a:lnTo>
                        <a:pt x="273" y="302"/>
                      </a:lnTo>
                      <a:lnTo>
                        <a:pt x="273" y="272"/>
                      </a:lnTo>
                      <a:lnTo>
                        <a:pt x="272" y="247"/>
                      </a:lnTo>
                      <a:lnTo>
                        <a:pt x="271" y="219"/>
                      </a:lnTo>
                      <a:lnTo>
                        <a:pt x="271" y="187"/>
                      </a:lnTo>
                      <a:lnTo>
                        <a:pt x="265" y="187"/>
                      </a:lnTo>
                      <a:lnTo>
                        <a:pt x="258" y="188"/>
                      </a:lnTo>
                      <a:lnTo>
                        <a:pt x="253" y="188"/>
                      </a:lnTo>
                      <a:lnTo>
                        <a:pt x="247" y="188"/>
                      </a:lnTo>
                      <a:lnTo>
                        <a:pt x="242" y="188"/>
                      </a:lnTo>
                      <a:lnTo>
                        <a:pt x="237" y="188"/>
                      </a:lnTo>
                      <a:lnTo>
                        <a:pt x="232" y="187"/>
                      </a:lnTo>
                      <a:lnTo>
                        <a:pt x="228" y="187"/>
                      </a:lnTo>
                      <a:lnTo>
                        <a:pt x="228" y="145"/>
                      </a:lnTo>
                      <a:lnTo>
                        <a:pt x="232" y="145"/>
                      </a:lnTo>
                      <a:lnTo>
                        <a:pt x="237" y="145"/>
                      </a:lnTo>
                      <a:lnTo>
                        <a:pt x="241" y="145"/>
                      </a:lnTo>
                      <a:lnTo>
                        <a:pt x="247" y="145"/>
                      </a:lnTo>
                      <a:lnTo>
                        <a:pt x="253" y="145"/>
                      </a:lnTo>
                      <a:lnTo>
                        <a:pt x="258" y="145"/>
                      </a:lnTo>
                      <a:lnTo>
                        <a:pt x="264" y="145"/>
                      </a:lnTo>
                      <a:lnTo>
                        <a:pt x="270" y="145"/>
                      </a:lnTo>
                      <a:lnTo>
                        <a:pt x="270" y="140"/>
                      </a:lnTo>
                      <a:lnTo>
                        <a:pt x="271" y="133"/>
                      </a:lnTo>
                      <a:lnTo>
                        <a:pt x="271" y="127"/>
                      </a:lnTo>
                      <a:lnTo>
                        <a:pt x="271" y="121"/>
                      </a:lnTo>
                      <a:lnTo>
                        <a:pt x="296" y="121"/>
                      </a:lnTo>
                      <a:lnTo>
                        <a:pt x="298" y="204"/>
                      </a:lnTo>
                      <a:lnTo>
                        <a:pt x="299" y="288"/>
                      </a:lnTo>
                      <a:lnTo>
                        <a:pt x="299" y="371"/>
                      </a:lnTo>
                      <a:lnTo>
                        <a:pt x="298" y="452"/>
                      </a:lnTo>
                      <a:lnTo>
                        <a:pt x="299" y="471"/>
                      </a:lnTo>
                      <a:lnTo>
                        <a:pt x="299" y="491"/>
                      </a:lnTo>
                      <a:lnTo>
                        <a:pt x="299" y="510"/>
                      </a:lnTo>
                      <a:lnTo>
                        <a:pt x="299" y="529"/>
                      </a:lnTo>
                      <a:lnTo>
                        <a:pt x="280" y="530"/>
                      </a:lnTo>
                      <a:lnTo>
                        <a:pt x="262" y="531"/>
                      </a:lnTo>
                      <a:lnTo>
                        <a:pt x="243" y="532"/>
                      </a:lnTo>
                      <a:lnTo>
                        <a:pt x="225" y="533"/>
                      </a:lnTo>
                      <a:lnTo>
                        <a:pt x="207" y="533"/>
                      </a:lnTo>
                      <a:lnTo>
                        <a:pt x="188" y="535"/>
                      </a:lnTo>
                      <a:lnTo>
                        <a:pt x="170" y="535"/>
                      </a:lnTo>
                      <a:lnTo>
                        <a:pt x="151" y="535"/>
                      </a:lnTo>
                      <a:lnTo>
                        <a:pt x="133" y="535"/>
                      </a:lnTo>
                      <a:lnTo>
                        <a:pt x="114" y="536"/>
                      </a:lnTo>
                      <a:lnTo>
                        <a:pt x="96" y="536"/>
                      </a:lnTo>
                      <a:lnTo>
                        <a:pt x="78" y="536"/>
                      </a:lnTo>
                      <a:lnTo>
                        <a:pt x="59" y="536"/>
                      </a:lnTo>
                      <a:lnTo>
                        <a:pt x="41" y="536"/>
                      </a:lnTo>
                      <a:lnTo>
                        <a:pt x="22" y="536"/>
                      </a:lnTo>
                      <a:lnTo>
                        <a:pt x="4" y="536"/>
                      </a:lnTo>
                      <a:lnTo>
                        <a:pt x="2" y="533"/>
                      </a:lnTo>
                      <a:lnTo>
                        <a:pt x="2" y="532"/>
                      </a:lnTo>
                      <a:lnTo>
                        <a:pt x="3" y="531"/>
                      </a:lnTo>
                      <a:lnTo>
                        <a:pt x="3" y="530"/>
                      </a:lnTo>
                      <a:lnTo>
                        <a:pt x="3" y="529"/>
                      </a:lnTo>
                      <a:lnTo>
                        <a:pt x="4" y="428"/>
                      </a:lnTo>
                      <a:lnTo>
                        <a:pt x="3" y="326"/>
                      </a:lnTo>
                      <a:lnTo>
                        <a:pt x="2" y="224"/>
                      </a:lnTo>
                      <a:lnTo>
                        <a:pt x="2" y="123"/>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3089" name="Freeform 46"/>
              <p:cNvSpPr>
                <a:spLocks/>
              </p:cNvSpPr>
              <p:nvPr/>
            </p:nvSpPr>
            <p:spPr bwMode="auto">
              <a:xfrm>
                <a:off x="3195" y="3890"/>
                <a:ext cx="364" cy="203"/>
              </a:xfrm>
              <a:custGeom>
                <a:avLst/>
                <a:gdLst>
                  <a:gd name="T0" fmla="*/ 0 w 862"/>
                  <a:gd name="T1" fmla="*/ 118 h 861"/>
                  <a:gd name="T2" fmla="*/ 0 w 862"/>
                  <a:gd name="T3" fmla="*/ 0 h 861"/>
                  <a:gd name="T4" fmla="*/ 364 w 862"/>
                  <a:gd name="T5" fmla="*/ 0 h 861"/>
                  <a:gd name="T6" fmla="*/ 364 w 862"/>
                  <a:gd name="T7" fmla="*/ 203 h 8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2" h="861">
                    <a:moveTo>
                      <a:pt x="0" y="499"/>
                    </a:moveTo>
                    <a:lnTo>
                      <a:pt x="0" y="0"/>
                    </a:lnTo>
                    <a:lnTo>
                      <a:pt x="862" y="0"/>
                    </a:lnTo>
                    <a:lnTo>
                      <a:pt x="862" y="861"/>
                    </a:lnTo>
                  </a:path>
                </a:pathLst>
              </a:custGeom>
              <a:noFill/>
              <a:ln w="28575" cmpd="sng">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grpSp>
      </p:grpSp>
      <p:sp>
        <p:nvSpPr>
          <p:cNvPr id="3080" name="Rectangle 74"/>
          <p:cNvSpPr>
            <a:spLocks noChangeArrowheads="1"/>
          </p:cNvSpPr>
          <p:nvPr/>
        </p:nvSpPr>
        <p:spPr bwMode="auto">
          <a:xfrm>
            <a:off x="1768731" y="1480946"/>
            <a:ext cx="336190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2200" b="1" dirty="0" smtClean="0">
                <a:latin typeface="+mj-lt"/>
              </a:rPr>
              <a:t>Our </a:t>
            </a:r>
            <a:r>
              <a:rPr lang="en-GB" altLang="en-US" sz="2000" b="1" dirty="0" smtClean="0">
                <a:latin typeface="+mj-lt"/>
              </a:rPr>
              <a:t>feed back to your comments </a:t>
            </a:r>
            <a:r>
              <a:rPr lang="en-GB" altLang="en-US" sz="2200" b="1" dirty="0" smtClean="0">
                <a:latin typeface="+mj-lt"/>
              </a:rPr>
              <a:t> (cont’d)</a:t>
            </a:r>
            <a:endParaRPr lang="en-GB" altLang="en-US" sz="2200" b="1" dirty="0">
              <a:latin typeface="+mj-lt"/>
            </a:endParaRPr>
          </a:p>
        </p:txBody>
      </p:sp>
      <p:pic>
        <p:nvPicPr>
          <p:cNvPr id="50" name="Picture 49"/>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450401"/>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57200"/>
            <a:ext cx="182880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itle 7"/>
          <p:cNvSpPr>
            <a:spLocks noGrp="1"/>
          </p:cNvSpPr>
          <p:nvPr>
            <p:ph type="title"/>
          </p:nvPr>
        </p:nvSpPr>
        <p:spPr>
          <a:xfrm>
            <a:off x="365730" y="1143000"/>
            <a:ext cx="3749070" cy="325819"/>
          </a:xfrm>
        </p:spPr>
        <p:txBody>
          <a:bodyPr/>
          <a:lstStyle/>
          <a:p>
            <a:pPr algn="l"/>
            <a:r>
              <a:rPr lang="en-GB" altLang="en-US" sz="2000" b="1" dirty="0">
                <a:solidFill>
                  <a:schemeClr val="accent5"/>
                </a:solidFill>
              </a:rPr>
              <a:t>11,000 new council </a:t>
            </a:r>
            <a:r>
              <a:rPr lang="en-GB" altLang="en-US" sz="2000" b="1" dirty="0" smtClean="0">
                <a:solidFill>
                  <a:schemeClr val="accent5"/>
                </a:solidFill>
              </a:rPr>
              <a:t>homes</a:t>
            </a:r>
            <a:endParaRPr lang="en-GB" sz="2000" b="1" dirty="0"/>
          </a:p>
        </p:txBody>
      </p:sp>
    </p:spTree>
    <p:extLst>
      <p:ext uri="{BB962C8B-B14F-4D97-AF65-F5344CB8AC3E}">
        <p14:creationId xmlns:p14="http://schemas.microsoft.com/office/powerpoint/2010/main" val="1549958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191611"/>
            <a:ext cx="4267200" cy="1115408"/>
          </a:xfrm>
        </p:spPr>
        <p:txBody>
          <a:bodyPr/>
          <a:lstStyle/>
          <a:p>
            <a:r>
              <a:rPr lang="en-GB" altLang="en-US" sz="2000" b="1" dirty="0"/>
              <a:t>Our feed back to your </a:t>
            </a:r>
            <a:br>
              <a:rPr lang="en-GB" altLang="en-US" sz="2000" b="1" dirty="0"/>
            </a:br>
            <a:r>
              <a:rPr lang="en-GB" altLang="en-US" sz="2000" b="1" dirty="0"/>
              <a:t>comments  (cont’d</a:t>
            </a:r>
            <a:r>
              <a:rPr lang="en-GB" altLang="en-US" sz="1600" b="1" dirty="0"/>
              <a:t>)</a:t>
            </a:r>
            <a:endParaRPr lang="en-US" sz="2000" dirty="0">
              <a:solidFill>
                <a:srgbClr val="FF0000"/>
              </a:solidFill>
            </a:endParaRPr>
          </a:p>
        </p:txBody>
      </p:sp>
      <p:sp>
        <p:nvSpPr>
          <p:cNvPr id="3" name="Content Placeholder 2"/>
          <p:cNvSpPr>
            <a:spLocks noGrp="1"/>
          </p:cNvSpPr>
          <p:nvPr>
            <p:ph idx="1"/>
          </p:nvPr>
        </p:nvSpPr>
        <p:spPr>
          <a:xfrm>
            <a:off x="342900" y="2286000"/>
            <a:ext cx="5753100" cy="5882218"/>
          </a:xfrm>
        </p:spPr>
        <p:txBody>
          <a:bodyPr/>
          <a:lstStyle/>
          <a:p>
            <a:pPr marL="0" indent="0">
              <a:buNone/>
            </a:pPr>
            <a:endParaRPr lang="en-US" sz="1600" dirty="0">
              <a:solidFill>
                <a:srgbClr val="000000"/>
              </a:solidFill>
            </a:endParaRPr>
          </a:p>
          <a:p>
            <a:pPr>
              <a:buFont typeface="+mj-lt"/>
              <a:buAutoNum type="arabicPeriod" startAt="3"/>
            </a:pPr>
            <a:r>
              <a:rPr lang="en-GB" sz="1600" b="1" dirty="0"/>
              <a:t>Will the look, impact and visual aspects of the new development affect the value of the current leasehold properties on the estate? </a:t>
            </a:r>
            <a:endParaRPr lang="en-GB" sz="1600" b="1" dirty="0" smtClean="0"/>
          </a:p>
          <a:p>
            <a:pPr marL="0" indent="0">
              <a:buNone/>
            </a:pPr>
            <a:endParaRPr lang="en-GB" sz="1600" b="1" dirty="0" smtClean="0"/>
          </a:p>
          <a:p>
            <a:pPr marL="400050" lvl="1" indent="0">
              <a:buNone/>
            </a:pPr>
            <a:r>
              <a:rPr lang="en-GB" sz="1600" i="1" dirty="0" smtClean="0"/>
              <a:t>Residents are  advised to seek independent advice on valuation  matters.</a:t>
            </a:r>
          </a:p>
          <a:p>
            <a:pPr marL="400050" lvl="1" indent="0">
              <a:buNone/>
            </a:pPr>
            <a:endParaRPr lang="en-GB" sz="1600" i="1" dirty="0" smtClean="0"/>
          </a:p>
          <a:p>
            <a:pPr marL="400050" lvl="1" indent="0">
              <a:buNone/>
            </a:pPr>
            <a:r>
              <a:rPr lang="en-GB" sz="1600" i="1" dirty="0" smtClean="0"/>
              <a:t>Informally and without prejudice, however, we are of the opinion that when new properties are built generally, it tends to increase the desirability of an area and improve its position in the property market.</a:t>
            </a:r>
            <a:endParaRPr lang="en-GB" sz="1600" i="1" dirty="0"/>
          </a:p>
          <a:p>
            <a:pPr marL="0" indent="0">
              <a:buNone/>
            </a:pPr>
            <a:endParaRPr lang="en-US" dirty="0"/>
          </a:p>
        </p:txBody>
      </p:sp>
      <p:sp>
        <p:nvSpPr>
          <p:cNvPr id="5"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2401"/>
            <a:ext cx="1828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066799"/>
          </a:xfrm>
          <a:prstGeom prst="rect">
            <a:avLst/>
          </a:prstGeom>
        </p:spPr>
      </p:pic>
      <p:sp>
        <p:nvSpPr>
          <p:cNvPr id="8" name="Title 7"/>
          <p:cNvSpPr txBox="1">
            <a:spLocks/>
          </p:cNvSpPr>
          <p:nvPr/>
        </p:nvSpPr>
        <p:spPr bwMode="auto">
          <a:xfrm>
            <a:off x="347587" y="914401"/>
            <a:ext cx="3749070" cy="55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b="1" dirty="0" smtClean="0">
                <a:solidFill>
                  <a:schemeClr val="accent5"/>
                </a:solidFill>
              </a:rPr>
              <a:t>11,000 new council homes</a:t>
            </a:r>
            <a:endParaRPr lang="en-GB" sz="2000" b="1" dirty="0"/>
          </a:p>
        </p:txBody>
      </p:sp>
    </p:spTree>
    <p:extLst>
      <p:ext uri="{BB962C8B-B14F-4D97-AF65-F5344CB8AC3E}">
        <p14:creationId xmlns:p14="http://schemas.microsoft.com/office/powerpoint/2010/main" val="1957513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91610"/>
            <a:ext cx="3581400" cy="865790"/>
          </a:xfrm>
        </p:spPr>
        <p:txBody>
          <a:bodyPr/>
          <a:lstStyle/>
          <a:p>
            <a:pPr eaLnBrk="1" hangingPunct="1"/>
            <a:r>
              <a:rPr lang="en-GB" altLang="en-US" sz="2000" b="1" dirty="0"/>
              <a:t>Our feed back to your </a:t>
            </a:r>
            <a:r>
              <a:rPr lang="en-GB" altLang="en-US" sz="2000" b="1" dirty="0" smtClean="0"/>
              <a:t/>
            </a:r>
            <a:br>
              <a:rPr lang="en-GB" altLang="en-US" sz="2000" b="1" dirty="0" smtClean="0"/>
            </a:br>
            <a:r>
              <a:rPr lang="en-GB" altLang="en-US" sz="2000" b="1" dirty="0" smtClean="0"/>
              <a:t>comments  </a:t>
            </a:r>
            <a:r>
              <a:rPr lang="en-GB" altLang="en-US" sz="2000" b="1" dirty="0"/>
              <a:t>(cont’d</a:t>
            </a:r>
            <a:r>
              <a:rPr lang="en-GB" altLang="en-US" sz="1600" b="1" dirty="0"/>
              <a:t>)</a:t>
            </a:r>
          </a:p>
        </p:txBody>
      </p:sp>
      <p:sp>
        <p:nvSpPr>
          <p:cNvPr id="3" name="Content Placeholder 2"/>
          <p:cNvSpPr>
            <a:spLocks noGrp="1"/>
          </p:cNvSpPr>
          <p:nvPr>
            <p:ph idx="1"/>
          </p:nvPr>
        </p:nvSpPr>
        <p:spPr>
          <a:xfrm>
            <a:off x="404737" y="2057400"/>
            <a:ext cx="5372100" cy="6110818"/>
          </a:xfrm>
        </p:spPr>
        <p:txBody>
          <a:bodyPr/>
          <a:lstStyle/>
          <a:p>
            <a:pPr>
              <a:buFont typeface="+mj-lt"/>
              <a:buAutoNum type="arabicPeriod" startAt="4"/>
            </a:pPr>
            <a:r>
              <a:rPr lang="en-US" sz="1600" b="1" dirty="0" smtClean="0">
                <a:solidFill>
                  <a:srgbClr val="000000"/>
                </a:solidFill>
              </a:rPr>
              <a:t>We are concerned  about the </a:t>
            </a:r>
            <a:r>
              <a:rPr lang="en-US" sz="1600" b="1" dirty="0">
                <a:solidFill>
                  <a:srgbClr val="000000"/>
                </a:solidFill>
              </a:rPr>
              <a:t>condition of the existing </a:t>
            </a:r>
            <a:r>
              <a:rPr lang="en-US" sz="1600" b="1" dirty="0" smtClean="0">
                <a:solidFill>
                  <a:srgbClr val="000000"/>
                </a:solidFill>
              </a:rPr>
              <a:t>blocks. Will the estate be </a:t>
            </a:r>
            <a:r>
              <a:rPr lang="en-US" sz="1600" b="1" dirty="0" smtClean="0"/>
              <a:t>refurbished?</a:t>
            </a:r>
            <a:endParaRPr lang="en-US" sz="1600" i="1" dirty="0" smtClean="0"/>
          </a:p>
          <a:p>
            <a:pPr marL="400050" lvl="1" indent="0">
              <a:buNone/>
            </a:pPr>
            <a:r>
              <a:rPr lang="en-US" sz="1600" i="1" dirty="0" smtClean="0"/>
              <a:t>The process of resident consultation will include asking residents about </a:t>
            </a:r>
            <a:r>
              <a:rPr lang="en-US" sz="1600" i="1" dirty="0"/>
              <a:t> </a:t>
            </a:r>
            <a:r>
              <a:rPr lang="en-US" sz="1600" i="1" dirty="0" smtClean="0"/>
              <a:t>works that they think are needed on the estate. </a:t>
            </a:r>
          </a:p>
          <a:p>
            <a:pPr marL="400050" lvl="1" indent="0">
              <a:buNone/>
            </a:pPr>
            <a:r>
              <a:rPr lang="en-US" sz="1600" i="1" dirty="0" smtClean="0"/>
              <a:t>Part of this program is about the Great Estates Program.  This means that  we are not just inserting new homes but making local improvements too. </a:t>
            </a:r>
            <a:endParaRPr lang="en-US" sz="1600" dirty="0" smtClean="0"/>
          </a:p>
          <a:p>
            <a:pPr marL="0" indent="0">
              <a:buNone/>
            </a:pPr>
            <a:endParaRPr lang="en-US" sz="1600" dirty="0"/>
          </a:p>
          <a:p>
            <a:pPr>
              <a:buAutoNum type="arabicPeriod" startAt="5"/>
            </a:pPr>
            <a:r>
              <a:rPr lang="en-GB" sz="1600" b="1" dirty="0" smtClean="0"/>
              <a:t>We would like the garden in the middle of the estate to be upgraded and existing trees retained.</a:t>
            </a:r>
          </a:p>
          <a:p>
            <a:pPr marL="400050" lvl="1" indent="0">
              <a:buNone/>
            </a:pPr>
            <a:r>
              <a:rPr lang="en-GB" sz="1600" i="1" dirty="0" smtClean="0"/>
              <a:t>We will include improving the local garden in the Community Brief that we want to develop where we are building new homes. This is about improving the lives of all residents and local residents can be involved in the planning and delivery of the improvements to the garden. </a:t>
            </a:r>
          </a:p>
          <a:p>
            <a:pPr marL="400050" lvl="1" indent="0">
              <a:buNone/>
            </a:pPr>
            <a:r>
              <a:rPr lang="en-GB" sz="1600" i="1" dirty="0" smtClean="0"/>
              <a:t>As far as possible all trees will be retained.</a:t>
            </a:r>
          </a:p>
          <a:p>
            <a:pPr marL="0" indent="0">
              <a:buNone/>
            </a:pPr>
            <a:r>
              <a:rPr lang="en-US" sz="1600" dirty="0"/>
              <a:t> </a:t>
            </a:r>
            <a:r>
              <a:rPr lang="en-US" sz="1600" dirty="0" smtClean="0"/>
              <a:t>      </a:t>
            </a: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a:buAutoNum type="arabicPeriod" startAt="5"/>
            </a:pPr>
            <a:endParaRPr lang="en-US" sz="1600" b="1" dirty="0" smtClean="0"/>
          </a:p>
          <a:p>
            <a:pPr>
              <a:buAutoNum type="arabicPeriod" startAt="5"/>
            </a:pPr>
            <a:endParaRPr lang="en-US" sz="1600" b="1" dirty="0"/>
          </a:p>
          <a:p>
            <a:pPr>
              <a:buAutoNum type="arabicPeriod" startAt="5"/>
            </a:pPr>
            <a:endParaRPr lang="en-GB" sz="1600" b="1" dirty="0"/>
          </a:p>
          <a:p>
            <a:pPr marL="0" indent="0">
              <a:buNone/>
            </a:pPr>
            <a:endParaRPr lang="en-GB" sz="1600" dirty="0"/>
          </a:p>
          <a:p>
            <a:pPr marL="0" indent="0">
              <a:buNone/>
            </a:pPr>
            <a:endParaRPr lang="en-GB" sz="1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2401"/>
            <a:ext cx="1828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64341" b="27485"/>
          <a:stretch/>
        </p:blipFill>
        <p:spPr>
          <a:xfrm>
            <a:off x="63057" y="1"/>
            <a:ext cx="1564375" cy="1066799"/>
          </a:xfrm>
          <a:prstGeom prst="rect">
            <a:avLst/>
          </a:prstGeom>
        </p:spPr>
      </p:pic>
      <p:sp>
        <p:nvSpPr>
          <p:cNvPr id="7" name="Title 7"/>
          <p:cNvSpPr txBox="1">
            <a:spLocks/>
          </p:cNvSpPr>
          <p:nvPr/>
        </p:nvSpPr>
        <p:spPr bwMode="auto">
          <a:xfrm>
            <a:off x="347587" y="914401"/>
            <a:ext cx="3749070" cy="5544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GB" altLang="en-US" sz="2000" b="1" dirty="0" smtClean="0">
                <a:solidFill>
                  <a:schemeClr val="accent5"/>
                </a:solidFill>
              </a:rPr>
              <a:t>11,000 new council homes</a:t>
            </a:r>
            <a:endParaRPr lang="en-GB" sz="2000" b="1" dirty="0"/>
          </a:p>
        </p:txBody>
      </p:sp>
      <p:sp>
        <p:nvSpPr>
          <p:cNvPr id="8" name="Text Box 5"/>
          <p:cNvSpPr txBox="1">
            <a:spLocks noChangeArrowheads="1"/>
          </p:cNvSpPr>
          <p:nvPr/>
        </p:nvSpPr>
        <p:spPr bwMode="auto">
          <a:xfrm>
            <a:off x="4876800" y="8837086"/>
            <a:ext cx="1981200" cy="246221"/>
          </a:xfrm>
          <a:prstGeom prst="rect">
            <a:avLst/>
          </a:prstGeom>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000" dirty="0">
                <a:solidFill>
                  <a:schemeClr val="bg1"/>
                </a:solidFill>
              </a:rPr>
              <a:t>www.southwark.gov.uk</a:t>
            </a:r>
            <a:endParaRPr lang="en-US" altLang="en-US" sz="1000" dirty="0">
              <a:solidFill>
                <a:schemeClr val="bg1"/>
              </a:solidFill>
            </a:endParaRPr>
          </a:p>
        </p:txBody>
      </p:sp>
    </p:spTree>
    <p:extLst>
      <p:ext uri="{BB962C8B-B14F-4D97-AF65-F5344CB8AC3E}">
        <p14:creationId xmlns:p14="http://schemas.microsoft.com/office/powerpoint/2010/main" val="1986855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017D7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wrap="square">
        <a:spAutoFit/>
      </a:bodyPr>
      <a:lstStyle>
        <a:defPPr eaLnBrk="1" hangingPunct="1">
          <a:defRPr sz="1000"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6964</TotalTime>
  <Words>1483</Words>
  <Application>Microsoft Office PowerPoint</Application>
  <PresentationFormat>On-screen Show (4:3)</PresentationFormat>
  <Paragraphs>191</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11,000 new council homes</vt:lpstr>
      <vt:lpstr>11,000 new council homes</vt:lpstr>
      <vt:lpstr>11,000 new council homes</vt:lpstr>
      <vt:lpstr>11,000 new council homes</vt:lpstr>
      <vt:lpstr>Our feed back to your comments (cont’d)   </vt:lpstr>
      <vt:lpstr> Our Feed back To Your  Comments (cont’d) </vt:lpstr>
      <vt:lpstr>11,000 new council homes</vt:lpstr>
      <vt:lpstr>Our feed back to your  comments  (cont’d)</vt:lpstr>
      <vt:lpstr>Our feed back to your  comments  (cont’d)</vt:lpstr>
      <vt:lpstr>11,000 new council homes</vt:lpstr>
      <vt:lpstr>Our feedback (cont’d) </vt:lpstr>
      <vt:lpstr>11,000 new council homes</vt:lpstr>
      <vt:lpstr>PowerPoint Presentation</vt:lpstr>
      <vt:lpstr>11,000 new council homes</vt:lpstr>
      <vt:lpstr>11,000 new council homes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Nanhoo, Fariah</dc:creator>
  <cp:lastModifiedBy>Baugh, Kemi</cp:lastModifiedBy>
  <cp:revision>470</cp:revision>
  <cp:lastPrinted>2020-02-06T10:12:54Z</cp:lastPrinted>
  <dcterms:created xsi:type="dcterms:W3CDTF">2006-08-16T00:00:00Z</dcterms:created>
  <dcterms:modified xsi:type="dcterms:W3CDTF">2020-06-19T12:48:23Z</dcterms:modified>
</cp:coreProperties>
</file>