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72" r:id="rId5"/>
    <p:sldId id="273" r:id="rId6"/>
    <p:sldId id="259" r:id="rId7"/>
    <p:sldId id="260" r:id="rId8"/>
    <p:sldId id="267" r:id="rId9"/>
    <p:sldId id="268" r:id="rId10"/>
    <p:sldId id="266" r:id="rId11"/>
    <p:sldId id="261" r:id="rId12"/>
    <p:sldId id="262" r:id="rId13"/>
    <p:sldId id="263" r:id="rId14"/>
    <p:sldId id="265"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14" autoAdjust="0"/>
  </p:normalViewPr>
  <p:slideViewPr>
    <p:cSldViewPr>
      <p:cViewPr varScale="1">
        <p:scale>
          <a:sx n="91" d="100"/>
          <a:sy n="91" d="100"/>
        </p:scale>
        <p:origin x="-2118" y="-102"/>
      </p:cViewPr>
      <p:guideLst>
        <p:guide orient="horz" pos="2160"/>
        <p:guide pos="2880"/>
      </p:guideLst>
    </p:cSldViewPr>
  </p:slideViewPr>
  <p:notesTextViewPr>
    <p:cViewPr>
      <p:scale>
        <a:sx n="1" d="1"/>
        <a:sy n="1" d="1"/>
      </p:scale>
      <p:origin x="0" y="0"/>
    </p:cViewPr>
  </p:notesTextViewPr>
  <p:sorterViewPr>
    <p:cViewPr>
      <p:scale>
        <a:sx n="100" d="100"/>
        <a:sy n="100" d="100"/>
      </p:scale>
      <p:origin x="0" y="1836"/>
    </p:cViewPr>
  </p:sorterViewPr>
  <p:notesViewPr>
    <p:cSldViewPr>
      <p:cViewPr>
        <p:scale>
          <a:sx n="120" d="100"/>
          <a:sy n="120" d="100"/>
        </p:scale>
        <p:origin x="-303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6758A-ED61-435A-B5C5-AAAD1ED4937A}" type="datetimeFigureOut">
              <a:rPr lang="en-GB" smtClean="0"/>
              <a:t>05/05/2020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B650E-7066-4889-AAEE-8B3EF184E4A1}" type="slidenum">
              <a:rPr lang="en-GB" smtClean="0"/>
              <a:t>‹#›</a:t>
            </a:fld>
            <a:endParaRPr lang="en-GB"/>
          </a:p>
        </p:txBody>
      </p:sp>
    </p:spTree>
    <p:extLst>
      <p:ext uri="{BB962C8B-B14F-4D97-AF65-F5344CB8AC3E}">
        <p14:creationId xmlns:p14="http://schemas.microsoft.com/office/powerpoint/2010/main" val="693264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estendatwar.org.uk/documents/E._Ita_Ekpenyon_download_version_.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resource is based on the very successful exhibition devised by the Cuming Museum and author Stephen Bourne in 2008-10 and which resulted in an exhibition in 2009 called Keep Smiling Through.  Its aim is to highlight the role of Black Londoners during the Second World War.</a:t>
            </a:r>
          </a:p>
          <a:p>
            <a:endParaRPr lang="en-GB" dirty="0"/>
          </a:p>
          <a:p>
            <a:r>
              <a:rPr lang="en-GB" dirty="0"/>
              <a:t>Black Londoners were active in a variety of roles. They </a:t>
            </a:r>
            <a:r>
              <a:rPr lang="en-GB" dirty="0" smtClean="0"/>
              <a:t>served their </a:t>
            </a:r>
            <a:r>
              <a:rPr lang="en-GB" dirty="0"/>
              <a:t>local communities and supported the war effort as doctors, nurses, entertainers, civil servants, government and BBC employees. </a:t>
            </a:r>
          </a:p>
          <a:p>
            <a:r>
              <a:rPr lang="en-GB" dirty="0"/>
              <a:t> </a:t>
            </a:r>
          </a:p>
          <a:p>
            <a:r>
              <a:rPr lang="en-GB" dirty="0"/>
              <a:t>Many black Londoners volunteered as civilian defence workers, such as firewatchers, air raid wardens, stretcher-bearers and mobile canteen personnel. These roles were crucial to the home front, which was the name given to the activities of the civilian population in a country at war. </a:t>
            </a:r>
          </a:p>
          <a:p>
            <a:r>
              <a:rPr lang="en-GB" dirty="0"/>
              <a:t> </a:t>
            </a:r>
          </a:p>
          <a:p>
            <a:r>
              <a:rPr lang="en-GB" dirty="0" smtClean="0"/>
              <a:t>Important too were the contributions </a:t>
            </a:r>
            <a:r>
              <a:rPr lang="en-GB" dirty="0"/>
              <a:t>made by Britain’s colonies. From 1941 the British government began to recruit service personnel and skilled workers from Africa and the Caribbean. Fund-raising drives in the colonies supplied much needed equipment to Britain’s war effort. This support  was vitally important in boosting the moral of the British people during the war.</a:t>
            </a:r>
          </a:p>
          <a:p>
            <a:r>
              <a:rPr lang="en-GB" dirty="0"/>
              <a:t> </a:t>
            </a:r>
          </a:p>
        </p:txBody>
      </p:sp>
      <p:sp>
        <p:nvSpPr>
          <p:cNvPr id="4" name="Slide Number Placeholder 3"/>
          <p:cNvSpPr>
            <a:spLocks noGrp="1"/>
          </p:cNvSpPr>
          <p:nvPr>
            <p:ph type="sldNum" sz="quarter" idx="10"/>
          </p:nvPr>
        </p:nvSpPr>
        <p:spPr/>
        <p:txBody>
          <a:bodyPr/>
          <a:lstStyle/>
          <a:p>
            <a:fld id="{775B650E-7066-4889-AAEE-8B3EF184E4A1}" type="slidenum">
              <a:rPr lang="en-GB" smtClean="0"/>
              <a:t>1</a:t>
            </a:fld>
            <a:endParaRPr lang="en-GB"/>
          </a:p>
        </p:txBody>
      </p:sp>
    </p:spTree>
    <p:extLst>
      <p:ext uri="{BB962C8B-B14F-4D97-AF65-F5344CB8AC3E}">
        <p14:creationId xmlns:p14="http://schemas.microsoft.com/office/powerpoint/2010/main" val="202937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 entertainer’s story – Adelaide Hall</a:t>
            </a:r>
            <a:endParaRPr lang="en-GB" dirty="0"/>
          </a:p>
          <a:p>
            <a:r>
              <a:rPr lang="en-GB" b="1" dirty="0"/>
              <a:t> </a:t>
            </a:r>
            <a:endParaRPr lang="en-GB" dirty="0"/>
          </a:p>
          <a:p>
            <a:r>
              <a:rPr lang="en-GB" b="1" dirty="0"/>
              <a:t>Singer Adelaide Hall was one of Britain’s most important morale-boosting stars and reached the mass British public with her broadcasts and tours.</a:t>
            </a:r>
            <a:r>
              <a:rPr lang="en-GB" dirty="0"/>
              <a:t> </a:t>
            </a:r>
          </a:p>
          <a:p>
            <a:r>
              <a:rPr lang="en-GB" dirty="0"/>
              <a:t> </a:t>
            </a:r>
          </a:p>
          <a:p>
            <a:r>
              <a:rPr lang="en-GB" dirty="0"/>
              <a:t>Born in New York, Adelaide moved to London in 1939. An internationally famous jazz performer, she joined the Entertainments National Service Association (ENSA) in 1943. She worked tirelessly for the war effort, performing around the country civilians and the armed forces. </a:t>
            </a:r>
          </a:p>
          <a:p>
            <a:r>
              <a:rPr lang="en-GB" dirty="0"/>
              <a:t> </a:t>
            </a:r>
          </a:p>
          <a:p>
            <a:r>
              <a:rPr lang="en-GB" dirty="0"/>
              <a:t>During one of London’s heaviest air raids in 1940 Adelaide was performing at the Lewisham Hippodrome. The air raid siren sounded; “…no one could leave the theatre because it was too dangerous….so we carried on and I managed to get the audience to join in many of the songs”. She continued until 3.45am when the all-clear sounded. </a:t>
            </a:r>
          </a:p>
          <a:p>
            <a:r>
              <a:rPr lang="en-GB" dirty="0"/>
              <a:t> </a:t>
            </a:r>
          </a:p>
          <a:p>
            <a:r>
              <a:rPr lang="en-GB" dirty="0"/>
              <a:t>She also entertained people in underground shelters. “We didn’t worry too much about the terrible risks we were taking because we wanted to keep up the morale of the forces and the public”.</a:t>
            </a:r>
          </a:p>
          <a:p>
            <a:endParaRPr lang="en-GB" dirty="0"/>
          </a:p>
        </p:txBody>
      </p:sp>
      <p:sp>
        <p:nvSpPr>
          <p:cNvPr id="4" name="Slide Number Placeholder 3"/>
          <p:cNvSpPr>
            <a:spLocks noGrp="1"/>
          </p:cNvSpPr>
          <p:nvPr>
            <p:ph type="sldNum" sz="quarter" idx="10"/>
          </p:nvPr>
        </p:nvSpPr>
        <p:spPr/>
        <p:txBody>
          <a:bodyPr/>
          <a:lstStyle/>
          <a:p>
            <a:fld id="{775B650E-7066-4889-AAEE-8B3EF184E4A1}" type="slidenum">
              <a:rPr lang="en-GB" smtClean="0"/>
              <a:t>10</a:t>
            </a:fld>
            <a:endParaRPr lang="en-GB"/>
          </a:p>
        </p:txBody>
      </p:sp>
    </p:spTree>
    <p:extLst>
      <p:ext uri="{BB962C8B-B14F-4D97-AF65-F5344CB8AC3E}">
        <p14:creationId xmlns:p14="http://schemas.microsoft.com/office/powerpoint/2010/main" val="2456968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b="1" dirty="0"/>
              <a:t>Many black children were evacuated from cities to protect them from air raids. They were often sent to country communities with no experience of black people.</a:t>
            </a:r>
            <a:endParaRPr lang="en-GB" dirty="0"/>
          </a:p>
          <a:p>
            <a:r>
              <a:rPr lang="en-GB" dirty="0"/>
              <a:t> </a:t>
            </a:r>
          </a:p>
          <a:p>
            <a:r>
              <a:rPr lang="en-GB" dirty="0"/>
              <a:t>Joseph Crozier was ten years old when he was evacuated from Canning Town to Wiltshire: “There was a crowd of us from the East End, but we were the only coloured children…We were taken to the village hall where villagers came and picked the children they wanted, but we were left out. They only picked the white children, except one boy had impetigo….At the end of the day the vicar took us home…”</a:t>
            </a:r>
          </a:p>
          <a:p>
            <a:r>
              <a:rPr lang="en-GB" dirty="0"/>
              <a:t> </a:t>
            </a:r>
          </a:p>
          <a:p>
            <a:r>
              <a:rPr lang="en-GB" dirty="0"/>
              <a:t>Not all children were evacuated. Some stayed with their families because they were too young. Kenny Lynch was the youngest of eleven children born to a  Barbadian father and English mother. He remembers “we used to go down to these air raid shelters every night, and we were bombed out of about three houses”.</a:t>
            </a:r>
          </a:p>
          <a:p>
            <a:endParaRPr lang="en-GB" dirty="0"/>
          </a:p>
          <a:p>
            <a:endParaRPr lang="en-GB" dirty="0"/>
          </a:p>
        </p:txBody>
      </p:sp>
      <p:sp>
        <p:nvSpPr>
          <p:cNvPr id="4" name="Slide Number Placeholder 3"/>
          <p:cNvSpPr>
            <a:spLocks noGrp="1"/>
          </p:cNvSpPr>
          <p:nvPr>
            <p:ph type="sldNum" sz="quarter" idx="10"/>
          </p:nvPr>
        </p:nvSpPr>
        <p:spPr/>
        <p:txBody>
          <a:bodyPr/>
          <a:lstStyle/>
          <a:p>
            <a:fld id="{775B650E-7066-4889-AAEE-8B3EF184E4A1}" type="slidenum">
              <a:rPr lang="en-GB" smtClean="0"/>
              <a:t>11</a:t>
            </a:fld>
            <a:endParaRPr lang="en-GB"/>
          </a:p>
        </p:txBody>
      </p:sp>
    </p:spTree>
    <p:extLst>
      <p:ext uri="{BB962C8B-B14F-4D97-AF65-F5344CB8AC3E}">
        <p14:creationId xmlns:p14="http://schemas.microsoft.com/office/powerpoint/2010/main" val="229237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London was harder hit by German bombing than anywhere else in Britain. The civilians of London played a huge role in protecting their city. </a:t>
            </a:r>
          </a:p>
          <a:p>
            <a:r>
              <a:rPr lang="en-GB" dirty="0"/>
              <a:t> </a:t>
            </a:r>
          </a:p>
          <a:p>
            <a:r>
              <a:rPr lang="en-GB" dirty="0"/>
              <a:t>Many civilians contributed to the defence of their city through volunteering as air raid precaution wardens, fire watchers or as members of the Home Guard. The League of Coloured People’s newsletter praised the work of Black ‘front-liners’: “In London especially one is amazed at the numbers of coloured men who have accommodated themselves to the novel circumstances of the war….” </a:t>
            </a:r>
          </a:p>
          <a:p>
            <a:r>
              <a:rPr lang="en-GB" dirty="0"/>
              <a:t> </a:t>
            </a:r>
          </a:p>
          <a:p>
            <a:r>
              <a:rPr lang="en-GB" dirty="0"/>
              <a:t>The sustained bombing of London between 7 September 1940 and 10 May 1941 was known as “the blitz”. Over 43 000 civilians were killed and more than a million houses were destroyed or damaged. Unfortunately during this period some black Londoners were evicted or barred from air raid shelters. Some encountered racism and discrimination while looking for new accommodation on being bombed out of their homes.</a:t>
            </a:r>
          </a:p>
          <a:p>
            <a:endParaRPr lang="en-GB" dirty="0"/>
          </a:p>
        </p:txBody>
      </p:sp>
      <p:sp>
        <p:nvSpPr>
          <p:cNvPr id="4" name="Slide Number Placeholder 3"/>
          <p:cNvSpPr>
            <a:spLocks noGrp="1"/>
          </p:cNvSpPr>
          <p:nvPr>
            <p:ph type="sldNum" sz="quarter" idx="10"/>
          </p:nvPr>
        </p:nvSpPr>
        <p:spPr/>
        <p:txBody>
          <a:bodyPr/>
          <a:lstStyle/>
          <a:p>
            <a:fld id="{775B650E-7066-4889-AAEE-8B3EF184E4A1}" type="slidenum">
              <a:rPr lang="en-GB" smtClean="0"/>
              <a:t>12</a:t>
            </a:fld>
            <a:endParaRPr lang="en-GB"/>
          </a:p>
        </p:txBody>
      </p:sp>
    </p:spTree>
    <p:extLst>
      <p:ext uri="{BB962C8B-B14F-4D97-AF65-F5344CB8AC3E}">
        <p14:creationId xmlns:p14="http://schemas.microsoft.com/office/powerpoint/2010/main" val="1093003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 Credits: Imperial War Museum</a:t>
            </a:r>
            <a:endParaRPr lang="en-GB" dirty="0"/>
          </a:p>
        </p:txBody>
      </p:sp>
      <p:sp>
        <p:nvSpPr>
          <p:cNvPr id="4" name="Slide Number Placeholder 3"/>
          <p:cNvSpPr>
            <a:spLocks noGrp="1"/>
          </p:cNvSpPr>
          <p:nvPr>
            <p:ph type="sldNum" sz="quarter" idx="10"/>
          </p:nvPr>
        </p:nvSpPr>
        <p:spPr/>
        <p:txBody>
          <a:bodyPr/>
          <a:lstStyle/>
          <a:p>
            <a:fld id="{775B650E-7066-4889-AAEE-8B3EF184E4A1}" type="slidenum">
              <a:rPr lang="en-GB" smtClean="0"/>
              <a:t>13</a:t>
            </a:fld>
            <a:endParaRPr lang="en-GB"/>
          </a:p>
        </p:txBody>
      </p:sp>
    </p:spTree>
    <p:extLst>
      <p:ext uri="{BB962C8B-B14F-4D97-AF65-F5344CB8AC3E}">
        <p14:creationId xmlns:p14="http://schemas.microsoft.com/office/powerpoint/2010/main" val="122230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5B650E-7066-4889-AAEE-8B3EF184E4A1}" type="slidenum">
              <a:rPr lang="en-GB" smtClean="0"/>
              <a:t>14</a:t>
            </a:fld>
            <a:endParaRPr lang="en-GB"/>
          </a:p>
        </p:txBody>
      </p:sp>
    </p:spTree>
    <p:extLst>
      <p:ext uri="{BB962C8B-B14F-4D97-AF65-F5344CB8AC3E}">
        <p14:creationId xmlns:p14="http://schemas.microsoft.com/office/powerpoint/2010/main" val="3174021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5B650E-7066-4889-AAEE-8B3EF184E4A1}" type="slidenum">
              <a:rPr lang="en-GB" smtClean="0"/>
              <a:t>15</a:t>
            </a:fld>
            <a:endParaRPr lang="en-GB"/>
          </a:p>
        </p:txBody>
      </p:sp>
    </p:spTree>
    <p:extLst>
      <p:ext uri="{BB962C8B-B14F-4D97-AF65-F5344CB8AC3E}">
        <p14:creationId xmlns:p14="http://schemas.microsoft.com/office/powerpoint/2010/main" val="4146542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5B650E-7066-4889-AAEE-8B3EF184E4A1}" type="slidenum">
              <a:rPr lang="en-GB" smtClean="0"/>
              <a:t>16</a:t>
            </a:fld>
            <a:endParaRPr lang="en-GB"/>
          </a:p>
        </p:txBody>
      </p:sp>
    </p:spTree>
    <p:extLst>
      <p:ext uri="{BB962C8B-B14F-4D97-AF65-F5344CB8AC3E}">
        <p14:creationId xmlns:p14="http://schemas.microsoft.com/office/powerpoint/2010/main" val="1997797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 </a:t>
            </a:r>
            <a:r>
              <a:rPr lang="en-GB" b="1" dirty="0"/>
              <a:t>Esther Bruce’s story</a:t>
            </a:r>
            <a:endParaRPr lang="en-GB" dirty="0"/>
          </a:p>
          <a:p>
            <a:r>
              <a:rPr lang="en-GB" b="1" dirty="0"/>
              <a:t> </a:t>
            </a:r>
            <a:endParaRPr lang="en-GB" dirty="0"/>
          </a:p>
          <a:p>
            <a:r>
              <a:rPr lang="en-GB" b="1" dirty="0"/>
              <a:t>Esther spent much of the war as a Fire Guard at Fulham and Brompton hospitals. She and her father Joseph were the only black members of their tight-knit community.</a:t>
            </a:r>
            <a:r>
              <a:rPr lang="en-GB" dirty="0"/>
              <a:t> </a:t>
            </a:r>
          </a:p>
          <a:p>
            <a:r>
              <a:rPr lang="en-GB" dirty="0"/>
              <a:t> </a:t>
            </a:r>
          </a:p>
          <a:p>
            <a:r>
              <a:rPr lang="en-GB" dirty="0"/>
              <a:t>Armed with a stirrup pump, a helmet and an armband labelled Fire Guard, Esther watched for incendiary bombs and fires from the hospital roofs during air raids. It was a dangerous job. Incendiary bombs were filled with combustible chemicals and were dropped in clusters to start fires. Fire Guards were responsible for putting the fires out, although the bombs could explode at any moment. </a:t>
            </a:r>
          </a:p>
          <a:p>
            <a:r>
              <a:rPr lang="en-GB" dirty="0"/>
              <a:t> </a:t>
            </a:r>
          </a:p>
          <a:p>
            <a:r>
              <a:rPr lang="en-GB" dirty="0"/>
              <a:t>Esther also experienced the hardship of food rationing. She was lucky to be able to ask her relatives in Guyana to send food parcels. Esther remembered “They were better off than us because the Americans were based there. Two weeks later a bloody great box arrived. Everything was in it, all sorts of tinned food…”</a:t>
            </a:r>
          </a:p>
          <a:p>
            <a:endParaRPr lang="en-GB" dirty="0"/>
          </a:p>
          <a:p>
            <a:endParaRPr lang="en-GB" dirty="0"/>
          </a:p>
        </p:txBody>
      </p:sp>
      <p:sp>
        <p:nvSpPr>
          <p:cNvPr id="4" name="Slide Number Placeholder 3"/>
          <p:cNvSpPr>
            <a:spLocks noGrp="1"/>
          </p:cNvSpPr>
          <p:nvPr>
            <p:ph type="sldNum" sz="quarter" idx="10"/>
          </p:nvPr>
        </p:nvSpPr>
        <p:spPr/>
        <p:txBody>
          <a:bodyPr/>
          <a:lstStyle/>
          <a:p>
            <a:fld id="{775B650E-7066-4889-AAEE-8B3EF184E4A1}" type="slidenum">
              <a:rPr lang="en-GB" smtClean="0"/>
              <a:t>2</a:t>
            </a:fld>
            <a:endParaRPr lang="en-GB"/>
          </a:p>
        </p:txBody>
      </p:sp>
    </p:spTree>
    <p:extLst>
      <p:ext uri="{BB962C8B-B14F-4D97-AF65-F5344CB8AC3E}">
        <p14:creationId xmlns:p14="http://schemas.microsoft.com/office/powerpoint/2010/main" val="18429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r>
              <a:rPr lang="en-GB" dirty="0" err="1" smtClean="0"/>
              <a:t>Dr</a:t>
            </a:r>
            <a:r>
              <a:rPr lang="en-GB" dirty="0" err="1"/>
              <a:t>.</a:t>
            </a:r>
            <a:r>
              <a:rPr lang="en-GB" dirty="0"/>
              <a:t> Harold Moody came from a middle-class background, and he earned his living as a family </a:t>
            </a:r>
            <a:r>
              <a:rPr lang="en-GB" dirty="0" smtClean="0"/>
              <a:t>GP</a:t>
            </a:r>
            <a:r>
              <a:rPr lang="en-GB" dirty="0"/>
              <a:t> </a:t>
            </a:r>
            <a:r>
              <a:rPr lang="en-GB" dirty="0" smtClean="0"/>
              <a:t>in Peckham.</a:t>
            </a:r>
          </a:p>
          <a:p>
            <a:r>
              <a:rPr lang="en-GB" dirty="0" smtClean="0"/>
              <a:t>Born in Kingston, Jamaica in 1882, he qualified as a doctor in 1912 and started his own practice at 111 King's Road (now King's Grove), Peckham in 1913. That same year he married Olive Tranter, an English nurse, and they had six children.</a:t>
            </a:r>
            <a:endParaRPr lang="en-GB" dirty="0"/>
          </a:p>
          <a:p>
            <a:r>
              <a:rPr lang="en-GB" dirty="0"/>
              <a:t> </a:t>
            </a:r>
            <a:r>
              <a:rPr lang="en-GB" dirty="0" smtClean="0"/>
              <a:t>He was not only a popular GP but also an </a:t>
            </a:r>
            <a:r>
              <a:rPr lang="en-GB" dirty="0"/>
              <a:t>ambassador for Britain’s Black community in the 1930s and 1940s, and an important figurehead who campaigned to improve the situation for African and Caribbean settlers in Britain</a:t>
            </a:r>
            <a:r>
              <a:rPr lang="en-GB" dirty="0" smtClean="0"/>
              <a:t>.</a:t>
            </a:r>
            <a:endParaRPr lang="en-GB" dirty="0"/>
          </a:p>
          <a:p>
            <a:r>
              <a:rPr lang="en-GB" dirty="0" err="1" smtClean="0"/>
              <a:t>Dr.</a:t>
            </a:r>
            <a:r>
              <a:rPr lang="en-GB" dirty="0" smtClean="0"/>
              <a:t> Moody's experiences of hardship and racist attitudes led him to become one of the founders of the League of Coloured Peoples in 1931. </a:t>
            </a:r>
            <a:r>
              <a:rPr lang="en-GB" dirty="0" err="1" smtClean="0"/>
              <a:t>Dr.</a:t>
            </a:r>
            <a:r>
              <a:rPr lang="en-GB" dirty="0" smtClean="0"/>
              <a:t> Moody was its first president, and the LCP based itself at his second Peckham home. In 1922 Dr Moody had moved his family to 164 Queen's Road, a spacious, rambling Victorian house. This is now marked with an English Heritage Blue Plaque in Moody's honour. </a:t>
            </a:r>
            <a:endParaRPr lang="en-GB" dirty="0"/>
          </a:p>
          <a:p>
            <a:r>
              <a:rPr lang="en-GB" dirty="0"/>
              <a:t>On December 12, 1940 </a:t>
            </a:r>
            <a:r>
              <a:rPr lang="en-GB" dirty="0" err="1"/>
              <a:t>Dr.</a:t>
            </a:r>
            <a:r>
              <a:rPr lang="en-GB" dirty="0"/>
              <a:t> Moody went to Buckingham Palace when Her Majesty the Queen received on behalf of Britain a fleet of 35 mobile canteens which had been purchased from funds provided by the colonies. </a:t>
            </a:r>
          </a:p>
          <a:p>
            <a:r>
              <a:rPr lang="en-GB" dirty="0"/>
              <a:t>In 1944 </a:t>
            </a:r>
            <a:r>
              <a:rPr lang="en-GB" dirty="0" err="1"/>
              <a:t>Dr.</a:t>
            </a:r>
            <a:r>
              <a:rPr lang="en-GB" dirty="0"/>
              <a:t> Moody was one of the first on the scene of the terrible V2 rocket incident in New Cross. Nearly 200 were killed and hundreds injured, mainly mothers and their children among the Christmas shopping crowds. The incident caused the country’s heaviest casualties of the war. </a:t>
            </a:r>
            <a:r>
              <a:rPr lang="en-GB" dirty="0" err="1"/>
              <a:t>Dr.</a:t>
            </a:r>
            <a:r>
              <a:rPr lang="en-GB" dirty="0"/>
              <a:t> Moody attended as part of a team called in from the surrounding area. They struggled night and day amidst the chaos and carnage to bring comfort to the survivors. </a:t>
            </a:r>
            <a:r>
              <a:rPr lang="en-GB" dirty="0" smtClean="0"/>
              <a:t>  </a:t>
            </a:r>
          </a:p>
          <a:p>
            <a:r>
              <a:rPr lang="en-GB" dirty="0" smtClean="0"/>
              <a:t>Dr Moody died in 1974 after a lifetime of service and remembered through Blue Plaques and a bust on display in Peckham library.</a:t>
            </a:r>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75B650E-7066-4889-AAEE-8B3EF184E4A1}" type="slidenum">
              <a:rPr lang="en-GB" smtClean="0"/>
              <a:t>3</a:t>
            </a:fld>
            <a:endParaRPr lang="en-GB" dirty="0"/>
          </a:p>
        </p:txBody>
      </p:sp>
    </p:spTree>
    <p:extLst>
      <p:ext uri="{BB962C8B-B14F-4D97-AF65-F5344CB8AC3E}">
        <p14:creationId xmlns:p14="http://schemas.microsoft.com/office/powerpoint/2010/main" val="2004933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 the Second World War, five of </a:t>
            </a:r>
            <a:r>
              <a:rPr lang="en-GB" dirty="0" err="1" smtClean="0"/>
              <a:t>Dr.</a:t>
            </a:r>
            <a:r>
              <a:rPr lang="en-GB" dirty="0" smtClean="0"/>
              <a:t> Moody's six children received army or RAF commissions. In 1940 his son, Charles Arundel, born in Peckham, became the first Black officer to be accepted in the British Army when he joined the Queen’s Own Royal West Kent Regiment. </a:t>
            </a:r>
            <a:r>
              <a:rPr lang="en-GB" dirty="0" err="1" smtClean="0"/>
              <a:t>Dr.</a:t>
            </a:r>
            <a:r>
              <a:rPr lang="en-GB" dirty="0" smtClean="0"/>
              <a:t> Moody had protested to the Colonial Secretary about the ‘colour bar’ that existed in the armed services. As a result, the government relaxed the rules regarding voluntary enlistment and emergency commissions. Ronald Moody served in the RAF. His daughter Christine, and son Harold, both qualified as doctors and joined the Royal Army Medical Corps. They became captain and major respectively. His youngest son, Garth, was a pilot-cadet in the RAF. However, the Moody volunteers were among the very few Blacks appointed as officers in the army during the war. </a:t>
            </a:r>
          </a:p>
          <a:p>
            <a:endParaRPr lang="en-GB" dirty="0"/>
          </a:p>
        </p:txBody>
      </p:sp>
      <p:sp>
        <p:nvSpPr>
          <p:cNvPr id="4" name="Slide Number Placeholder 3"/>
          <p:cNvSpPr>
            <a:spLocks noGrp="1"/>
          </p:cNvSpPr>
          <p:nvPr>
            <p:ph type="sldNum" sz="quarter" idx="10"/>
          </p:nvPr>
        </p:nvSpPr>
        <p:spPr/>
        <p:txBody>
          <a:bodyPr/>
          <a:lstStyle/>
          <a:p>
            <a:fld id="{775B650E-7066-4889-AAEE-8B3EF184E4A1}" type="slidenum">
              <a:rPr lang="en-GB" smtClean="0"/>
              <a:t>4</a:t>
            </a:fld>
            <a:endParaRPr lang="en-GB"/>
          </a:p>
        </p:txBody>
      </p:sp>
    </p:spTree>
    <p:extLst>
      <p:ext uri="{BB962C8B-B14F-4D97-AF65-F5344CB8AC3E}">
        <p14:creationId xmlns:p14="http://schemas.microsoft.com/office/powerpoint/2010/main" val="250469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 I. </a:t>
            </a:r>
            <a:r>
              <a:rPr lang="en-GB" b="1" dirty="0" err="1"/>
              <a:t>Ekpenyon</a:t>
            </a:r>
            <a:endParaRPr lang="en-GB" dirty="0"/>
          </a:p>
          <a:p>
            <a:r>
              <a:rPr lang="en-GB" dirty="0"/>
              <a:t> </a:t>
            </a:r>
          </a:p>
          <a:p>
            <a:r>
              <a:rPr lang="en-GB" dirty="0" err="1"/>
              <a:t>Ekpenyon</a:t>
            </a:r>
            <a:r>
              <a:rPr lang="en-GB" dirty="0"/>
              <a:t> </a:t>
            </a:r>
            <a:r>
              <a:rPr lang="en-GB" dirty="0" err="1"/>
              <a:t>Ita</a:t>
            </a:r>
            <a:r>
              <a:rPr lang="en-GB" dirty="0"/>
              <a:t> </a:t>
            </a:r>
            <a:r>
              <a:rPr lang="en-GB" dirty="0" err="1"/>
              <a:t>Ekpenyon</a:t>
            </a:r>
            <a:r>
              <a:rPr lang="en-GB" dirty="0"/>
              <a:t>, a Nigerian from the town of </a:t>
            </a:r>
            <a:r>
              <a:rPr lang="en-GB" dirty="0" err="1"/>
              <a:t>Calabar</a:t>
            </a:r>
            <a:r>
              <a:rPr lang="en-GB" dirty="0"/>
              <a:t>, originally came to Britain to study law. He began training as a warden with the Air Raid Precautions Service as soon as the war broke out in September 1939. As an Air Raid Warden in St. Marylebone, </a:t>
            </a:r>
            <a:r>
              <a:rPr lang="en-GB" dirty="0" err="1"/>
              <a:t>Ekpenyon</a:t>
            </a:r>
            <a:r>
              <a:rPr lang="en-GB" dirty="0"/>
              <a:t> worked as an official in charge of local arrangements for air raids. He was responsible for running air raid shelters, giving advice to his community, keeping lists of people living locally, helping with rescue work, and warning people about the blackout (during the war all outside lights were switched doff and people had to make sure that no lights could be seen from within their homes – hence people put up ‘blackout’ screens or curtains). </a:t>
            </a:r>
            <a:endParaRPr lang="en-GB" dirty="0" smtClean="0"/>
          </a:p>
          <a:p>
            <a:r>
              <a:rPr lang="en-GB" dirty="0"/>
              <a:t>During the war </a:t>
            </a:r>
            <a:r>
              <a:rPr lang="en-GB" dirty="0" err="1"/>
              <a:t>Ekpenyon</a:t>
            </a:r>
            <a:r>
              <a:rPr lang="en-GB" dirty="0"/>
              <a:t> made several broadcasts for BBC radio in </a:t>
            </a:r>
            <a:r>
              <a:rPr lang="en-GB" i="1" dirty="0"/>
              <a:t>Calling West Africa</a:t>
            </a:r>
            <a:r>
              <a:rPr lang="en-GB" dirty="0"/>
              <a:t> and, in June 1942, in the company of Sir Donald Cameron, the ex-Governor General of Nigeria, he visited a war factory. The visit was marked by the unveiling of the </a:t>
            </a:r>
            <a:r>
              <a:rPr lang="en-GB" dirty="0" err="1"/>
              <a:t>Katsina</a:t>
            </a:r>
            <a:r>
              <a:rPr lang="en-GB" dirty="0"/>
              <a:t> tank, sent to Britain from the Northern Provinces of Nigeria. After the war, </a:t>
            </a:r>
            <a:r>
              <a:rPr lang="en-GB" dirty="0" err="1"/>
              <a:t>Ekpenyon</a:t>
            </a:r>
            <a:r>
              <a:rPr lang="en-GB" dirty="0"/>
              <a:t> hoped to resume his law studies, but financial considerations forced him to work as a postman. In 1951 </a:t>
            </a:r>
            <a:r>
              <a:rPr lang="en-GB" dirty="0" err="1"/>
              <a:t>Ekpenyon</a:t>
            </a:r>
            <a:r>
              <a:rPr lang="en-GB" dirty="0"/>
              <a:t> died of heart failure at the age of fifty-two</a:t>
            </a:r>
            <a:r>
              <a:rPr lang="en-GB" dirty="0" smtClean="0"/>
              <a:t>.</a:t>
            </a:r>
          </a:p>
          <a:p>
            <a:endParaRPr lang="en-GB" dirty="0"/>
          </a:p>
          <a:p>
            <a:r>
              <a:rPr lang="en-GB" dirty="0" smtClean="0"/>
              <a:t>His book “Some Experiences of an African Air-Raid Warden” can be read here: </a:t>
            </a:r>
            <a:r>
              <a:rPr lang="en-GB" dirty="0">
                <a:hlinkClick r:id="rId3"/>
              </a:rPr>
              <a:t>http://westendatwar.org.uk/documents/E._Ita_Ekpenyon_download_version_.pdf</a:t>
            </a:r>
            <a:endParaRPr lang="en-GB" dirty="0"/>
          </a:p>
        </p:txBody>
      </p:sp>
      <p:sp>
        <p:nvSpPr>
          <p:cNvPr id="4" name="Slide Number Placeholder 3"/>
          <p:cNvSpPr>
            <a:spLocks noGrp="1"/>
          </p:cNvSpPr>
          <p:nvPr>
            <p:ph type="sldNum" sz="quarter" idx="10"/>
          </p:nvPr>
        </p:nvSpPr>
        <p:spPr/>
        <p:txBody>
          <a:bodyPr/>
          <a:lstStyle/>
          <a:p>
            <a:fld id="{775B650E-7066-4889-AAEE-8B3EF184E4A1}" type="slidenum">
              <a:rPr lang="en-GB" smtClean="0"/>
              <a:t>5</a:t>
            </a:fld>
            <a:endParaRPr lang="en-GB"/>
          </a:p>
        </p:txBody>
      </p:sp>
    </p:spTree>
    <p:extLst>
      <p:ext uri="{BB962C8B-B14F-4D97-AF65-F5344CB8AC3E}">
        <p14:creationId xmlns:p14="http://schemas.microsoft.com/office/powerpoint/2010/main" val="3139107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Una </a:t>
            </a:r>
            <a:r>
              <a:rPr lang="en-GB" b="1" dirty="0" err="1"/>
              <a:t>Marson</a:t>
            </a:r>
            <a:r>
              <a:rPr lang="en-GB" b="1" dirty="0"/>
              <a:t> and the BBC</a:t>
            </a:r>
            <a:endParaRPr lang="en-GB" dirty="0"/>
          </a:p>
          <a:p>
            <a:r>
              <a:rPr lang="en-GB" b="1" dirty="0"/>
              <a:t> </a:t>
            </a:r>
            <a:endParaRPr lang="en-GB" dirty="0"/>
          </a:p>
          <a:p>
            <a:r>
              <a:rPr lang="en-GB" b="1" dirty="0"/>
              <a:t>During the Second World War Una </a:t>
            </a:r>
            <a:r>
              <a:rPr lang="en-GB" b="1" dirty="0" err="1"/>
              <a:t>Marson</a:t>
            </a:r>
            <a:r>
              <a:rPr lang="en-GB" b="1" dirty="0"/>
              <a:t> became the BBC’s first black programme maker. She volunteered as an air raid warden in her spare time.</a:t>
            </a:r>
            <a:r>
              <a:rPr lang="en-GB" dirty="0"/>
              <a:t> </a:t>
            </a:r>
          </a:p>
          <a:p>
            <a:r>
              <a:rPr lang="en-GB" dirty="0"/>
              <a:t> </a:t>
            </a:r>
          </a:p>
          <a:p>
            <a:r>
              <a:rPr lang="en-GB" dirty="0"/>
              <a:t>Una arrived in London from Jamaica in 1932. She was secretary to the League of Coloured People and campaigned on black women’s issues such as discrimination in the nursing profession. </a:t>
            </a:r>
          </a:p>
          <a:p>
            <a:r>
              <a:rPr lang="en-GB" dirty="0"/>
              <a:t> </a:t>
            </a:r>
            <a:r>
              <a:rPr lang="en-GB" dirty="0" smtClean="0"/>
              <a:t>In </a:t>
            </a:r>
            <a:r>
              <a:rPr lang="en-GB" dirty="0"/>
              <a:t>March 1941 Una was appointed as programme assistant on the BBC’s Empire Service. She later became presenter of BBC radio’s “Calling the West Indies” through which she helped many service men and women from the Caribbean stay in touch with their families during the war. </a:t>
            </a:r>
          </a:p>
          <a:p>
            <a:r>
              <a:rPr lang="en-GB" dirty="0"/>
              <a:t> </a:t>
            </a:r>
            <a:r>
              <a:rPr lang="en-GB" dirty="0" smtClean="0"/>
              <a:t>Una </a:t>
            </a:r>
            <a:r>
              <a:rPr lang="en-GB" dirty="0"/>
              <a:t>was </a:t>
            </a:r>
            <a:r>
              <a:rPr lang="en-GB" dirty="0" smtClean="0"/>
              <a:t>widely </a:t>
            </a:r>
            <a:r>
              <a:rPr lang="en-GB" dirty="0"/>
              <a:t>respected and counted literary figures such as George Orwell and T. S. Elliot among her BBC colleagues. Her international circle included prominent African Americans, such as writers Langston Hughes and James Weldon Johnson. Una died from a heart attack in Jamaica in 1965. </a:t>
            </a:r>
          </a:p>
          <a:p>
            <a:r>
              <a:rPr lang="en-GB" dirty="0" smtClean="0"/>
              <a:t>. After </a:t>
            </a:r>
            <a:r>
              <a:rPr lang="en-GB" dirty="0"/>
              <a:t>the war, Una continued to work in politics, broadcasting and literature until her premature death in Kingston, Jamaica, from a heart attack, in 1965. In 1998 Delia Jarrett-</a:t>
            </a:r>
            <a:r>
              <a:rPr lang="en-GB" dirty="0" err="1"/>
              <a:t>Macauley</a:t>
            </a:r>
            <a:r>
              <a:rPr lang="en-GB" dirty="0"/>
              <a:t> published a critically acclaimed biography, </a:t>
            </a:r>
            <a:r>
              <a:rPr lang="en-GB" i="1" dirty="0"/>
              <a:t>The Life of Una </a:t>
            </a:r>
            <a:r>
              <a:rPr lang="en-GB" i="1" dirty="0" err="1"/>
              <a:t>Marson</a:t>
            </a:r>
            <a:r>
              <a:rPr lang="en-GB" i="1" dirty="0"/>
              <a:t> 1905-1965</a:t>
            </a:r>
            <a:r>
              <a:rPr lang="en-GB" dirty="0"/>
              <a:t>, and in 2005 Una was awarded a Southwark Council Blue Plaque, voted by the people of the borough.</a:t>
            </a:r>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75B650E-7066-4889-AAEE-8B3EF184E4A1}" type="slidenum">
              <a:rPr lang="en-GB" smtClean="0"/>
              <a:t>6</a:t>
            </a:fld>
            <a:endParaRPr lang="en-GB"/>
          </a:p>
        </p:txBody>
      </p:sp>
    </p:spTree>
    <p:extLst>
      <p:ext uri="{BB962C8B-B14F-4D97-AF65-F5344CB8AC3E}">
        <p14:creationId xmlns:p14="http://schemas.microsoft.com/office/powerpoint/2010/main" val="3252643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dirty="0"/>
              <a:t>Sam King MBE was born in Jamaica in </a:t>
            </a:r>
            <a:r>
              <a:rPr lang="en-GB" dirty="0" smtClean="0"/>
              <a:t>1926. After </a:t>
            </a:r>
            <a:r>
              <a:rPr lang="en-GB" dirty="0"/>
              <a:t>serving as an RAF aircraft engineer, during the Second World War and until 1947, King sailed to Britain on the Empire </a:t>
            </a:r>
            <a:r>
              <a:rPr lang="en-GB" dirty="0" err="1"/>
              <a:t>Windrush</a:t>
            </a:r>
            <a:r>
              <a:rPr lang="en-GB" dirty="0"/>
              <a:t> in June 1948.  Unlike most of those arriving (including many ex-servicemen), King decided to </a:t>
            </a:r>
            <a:r>
              <a:rPr lang="en-GB" dirty="0" err="1"/>
              <a:t>rejoin</a:t>
            </a:r>
            <a:r>
              <a:rPr lang="en-GB" dirty="0"/>
              <a:t> the RAF and served until 1952. During that time he and his brother, Wilton became the second Caribbean family to buy a house in Southwark.  Having endured racism when he first arrived looking for ‘digs’, he was again to receive the same treatment when he applied for his first mortgage in 1950.  He was turned down and told to ‘go back to the colony’.  Undeterred he went directly to the home-owner selling the property, who was so appalled by the treatment King received he personally gave him the mortgage.  Thus, King owned his first house in Sears Street, Camberwell.</a:t>
            </a:r>
          </a:p>
          <a:p>
            <a:r>
              <a:rPr lang="en-GB" dirty="0"/>
              <a:t>As an ex-serviceman, King was able to find employment in the postal service, working his way up to Postal Executive for the South Eastern district.  King married Mavis </a:t>
            </a:r>
            <a:r>
              <a:rPr lang="en-GB" dirty="0" err="1"/>
              <a:t>Kirlew</a:t>
            </a:r>
            <a:r>
              <a:rPr lang="en-GB" dirty="0"/>
              <a:t> in 1954, at Emmanuel Church in Camberwell.  Later in life he become active in politics, joining the Labour Party in the 1970s, getting involved in the Race Committee in the 1980s and becoming a Southwark Councillor, serving Peckham’s Bellenden Ward, in </a:t>
            </a:r>
            <a:r>
              <a:rPr lang="en-GB" dirty="0" smtClean="0"/>
              <a:t>1982.</a:t>
            </a:r>
          </a:p>
          <a:p>
            <a:pPr fontAlgn="base"/>
            <a:r>
              <a:rPr lang="en-GB" dirty="0"/>
              <a:t>King was elected Mayor of Southwark in 1983 in recognition of his community work </a:t>
            </a:r>
            <a:r>
              <a:rPr lang="en-GB" dirty="0" smtClean="0"/>
              <a:t>and his many other community achievements. Sam </a:t>
            </a:r>
            <a:r>
              <a:rPr lang="en-GB" dirty="0"/>
              <a:t>King was awarded an MBE from the Queen in 1998 </a:t>
            </a:r>
            <a:r>
              <a:rPr lang="en-GB" dirty="0" smtClean="0"/>
              <a:t>in recognition of his work and life.  He died in 2016.</a:t>
            </a:r>
            <a:endParaRPr lang="en-GB" dirty="0"/>
          </a:p>
          <a:p>
            <a:endParaRPr lang="en-GB" dirty="0"/>
          </a:p>
        </p:txBody>
      </p:sp>
      <p:sp>
        <p:nvSpPr>
          <p:cNvPr id="4" name="Slide Number Placeholder 3"/>
          <p:cNvSpPr>
            <a:spLocks noGrp="1"/>
          </p:cNvSpPr>
          <p:nvPr>
            <p:ph type="sldNum" sz="quarter" idx="10"/>
          </p:nvPr>
        </p:nvSpPr>
        <p:spPr/>
        <p:txBody>
          <a:bodyPr/>
          <a:lstStyle/>
          <a:p>
            <a:fld id="{775B650E-7066-4889-AAEE-8B3EF184E4A1}" type="slidenum">
              <a:rPr lang="en-GB" smtClean="0"/>
              <a:t>7</a:t>
            </a:fld>
            <a:endParaRPr lang="en-GB"/>
          </a:p>
        </p:txBody>
      </p:sp>
    </p:spTree>
    <p:extLst>
      <p:ext uri="{BB962C8B-B14F-4D97-AF65-F5344CB8AC3E}">
        <p14:creationId xmlns:p14="http://schemas.microsoft.com/office/powerpoint/2010/main" val="890470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Glamourous American </a:t>
            </a:r>
            <a:r>
              <a:rPr lang="en-GB" dirty="0"/>
              <a:t>singer Elisabeth </a:t>
            </a:r>
            <a:r>
              <a:rPr lang="en-GB" dirty="0" smtClean="0"/>
              <a:t>Welch settled in </a:t>
            </a:r>
            <a:r>
              <a:rPr lang="en-GB" dirty="0"/>
              <a:t>London in </a:t>
            </a:r>
            <a:r>
              <a:rPr lang="en-GB" dirty="0" smtClean="0"/>
              <a:t>1933,. Elisabeth </a:t>
            </a:r>
            <a:r>
              <a:rPr lang="en-GB" dirty="0"/>
              <a:t>became a big star of West End musicals and BBC radio. At the outbreak of war, the American government advised all expatriates to return home, but Elisabeth decided to stay: “All my friends were here and I didn’t want to leave them.” Throughout the war, Elisabeth supported the war effort by entertaining the troops and war workers in factories. In December 1942 she travelled to Gibraltar to entertain the troops stationed there. She was accompanied by such theatrical greats as Edith Evans and John Gielgud: “We were asked by the War Office to go out to Gibraltar to entertain the troops. Not ENSA, but HM [His Majesty’s] Government itself. I felt very grand.” During their four-week stay the company performed fifty-six shows, including one on board a ship to more than two thousand men, two in the local hospitals, and some on board battleships and aircraft carriers. </a:t>
            </a:r>
          </a:p>
          <a:p>
            <a:endParaRPr lang="en-GB" dirty="0"/>
          </a:p>
          <a:p>
            <a:endParaRPr lang="en-GB" dirty="0"/>
          </a:p>
        </p:txBody>
      </p:sp>
      <p:sp>
        <p:nvSpPr>
          <p:cNvPr id="4" name="Slide Number Placeholder 3"/>
          <p:cNvSpPr>
            <a:spLocks noGrp="1"/>
          </p:cNvSpPr>
          <p:nvPr>
            <p:ph type="sldNum" sz="quarter" idx="10"/>
          </p:nvPr>
        </p:nvSpPr>
        <p:spPr/>
        <p:txBody>
          <a:bodyPr/>
          <a:lstStyle/>
          <a:p>
            <a:fld id="{775B650E-7066-4889-AAEE-8B3EF184E4A1}" type="slidenum">
              <a:rPr lang="en-GB" smtClean="0"/>
              <a:t>8</a:t>
            </a:fld>
            <a:endParaRPr lang="en-GB"/>
          </a:p>
        </p:txBody>
      </p:sp>
    </p:spTree>
    <p:extLst>
      <p:ext uri="{BB962C8B-B14F-4D97-AF65-F5344CB8AC3E}">
        <p14:creationId xmlns:p14="http://schemas.microsoft.com/office/powerpoint/2010/main" val="3133544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 entertainer’s story – Ken “</a:t>
            </a:r>
            <a:r>
              <a:rPr lang="en-GB" b="1" dirty="0" err="1"/>
              <a:t>Snakehips</a:t>
            </a:r>
            <a:r>
              <a:rPr lang="en-GB" b="1" dirty="0"/>
              <a:t>” Johnson</a:t>
            </a:r>
            <a:endParaRPr lang="en-GB" dirty="0"/>
          </a:p>
          <a:p>
            <a:r>
              <a:rPr lang="en-GB" b="1" dirty="0"/>
              <a:t> </a:t>
            </a:r>
            <a:endParaRPr lang="en-GB" dirty="0"/>
          </a:p>
          <a:p>
            <a:r>
              <a:rPr lang="en-GB" b="1" dirty="0"/>
              <a:t>By 1939, bandleader Ken Johnson and his West Indian Dance Orchestra were already well known. Johnson’s main achievement was to provide a positive image for black musicians in Britain, and show that Britain could produce a bandleader as sensational as Americans like Duke Ellington.</a:t>
            </a:r>
            <a:r>
              <a:rPr lang="en-GB" dirty="0"/>
              <a:t> </a:t>
            </a:r>
          </a:p>
          <a:p>
            <a:r>
              <a:rPr lang="en-GB" dirty="0"/>
              <a:t> </a:t>
            </a:r>
          </a:p>
          <a:p>
            <a:r>
              <a:rPr lang="en-GB" dirty="0"/>
              <a:t>Ken was born in British Guiana in 1914 and was educated at a private school in Marlow, Buckinghamshire. Instead of studying law, he decided swing music was his future and started out as a dancer. He rose to fame in the 1930s with his dance orchestra and enjoyed a long residency at the Café de Paris near Piccadilly. </a:t>
            </a:r>
          </a:p>
          <a:p>
            <a:r>
              <a:rPr lang="en-GB" dirty="0"/>
              <a:t> </a:t>
            </a:r>
          </a:p>
          <a:p>
            <a:r>
              <a:rPr lang="en-GB" dirty="0"/>
              <a:t>The Café de Paris was advertised as “London’s safest restaurant”. However during a raid in 1941 two bombs crashed through the roof, onto the dance floor. One exploded in front of the bandstand and immediately killed Ken, who was just twenty six. Around thirty other people also died. </a:t>
            </a:r>
          </a:p>
          <a:p>
            <a:endParaRPr lang="en-GB" dirty="0"/>
          </a:p>
        </p:txBody>
      </p:sp>
      <p:sp>
        <p:nvSpPr>
          <p:cNvPr id="4" name="Slide Number Placeholder 3"/>
          <p:cNvSpPr>
            <a:spLocks noGrp="1"/>
          </p:cNvSpPr>
          <p:nvPr>
            <p:ph type="sldNum" sz="quarter" idx="10"/>
          </p:nvPr>
        </p:nvSpPr>
        <p:spPr/>
        <p:txBody>
          <a:bodyPr/>
          <a:lstStyle/>
          <a:p>
            <a:fld id="{775B650E-7066-4889-AAEE-8B3EF184E4A1}" type="slidenum">
              <a:rPr lang="en-GB" smtClean="0"/>
              <a:t>9</a:t>
            </a:fld>
            <a:endParaRPr lang="en-GB"/>
          </a:p>
        </p:txBody>
      </p:sp>
    </p:spTree>
    <p:extLst>
      <p:ext uri="{BB962C8B-B14F-4D97-AF65-F5344CB8AC3E}">
        <p14:creationId xmlns:p14="http://schemas.microsoft.com/office/powerpoint/2010/main" val="1713037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5937CB8-8DFD-4DD1-9585-4BB47528FAD0}"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90BAF-B362-494B-B054-EEA7415EA725}" type="slidenum">
              <a:rPr lang="en-GB" smtClean="0"/>
              <a:t>‹#›</a:t>
            </a:fld>
            <a:endParaRPr lang="en-GB"/>
          </a:p>
        </p:txBody>
      </p:sp>
    </p:spTree>
    <p:extLst>
      <p:ext uri="{BB962C8B-B14F-4D97-AF65-F5344CB8AC3E}">
        <p14:creationId xmlns:p14="http://schemas.microsoft.com/office/powerpoint/2010/main" val="289939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937CB8-8DFD-4DD1-9585-4BB47528FAD0}"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90BAF-B362-494B-B054-EEA7415EA725}" type="slidenum">
              <a:rPr lang="en-GB" smtClean="0"/>
              <a:t>‹#›</a:t>
            </a:fld>
            <a:endParaRPr lang="en-GB"/>
          </a:p>
        </p:txBody>
      </p:sp>
    </p:spTree>
    <p:extLst>
      <p:ext uri="{BB962C8B-B14F-4D97-AF65-F5344CB8AC3E}">
        <p14:creationId xmlns:p14="http://schemas.microsoft.com/office/powerpoint/2010/main" val="281653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937CB8-8DFD-4DD1-9585-4BB47528FAD0}"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90BAF-B362-494B-B054-EEA7415EA725}" type="slidenum">
              <a:rPr lang="en-GB" smtClean="0"/>
              <a:t>‹#›</a:t>
            </a:fld>
            <a:endParaRPr lang="en-GB"/>
          </a:p>
        </p:txBody>
      </p:sp>
    </p:spTree>
    <p:extLst>
      <p:ext uri="{BB962C8B-B14F-4D97-AF65-F5344CB8AC3E}">
        <p14:creationId xmlns:p14="http://schemas.microsoft.com/office/powerpoint/2010/main" val="324872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937CB8-8DFD-4DD1-9585-4BB47528FAD0}"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90BAF-B362-494B-B054-EEA7415EA725}" type="slidenum">
              <a:rPr lang="en-GB" smtClean="0"/>
              <a:t>‹#›</a:t>
            </a:fld>
            <a:endParaRPr lang="en-GB"/>
          </a:p>
        </p:txBody>
      </p:sp>
    </p:spTree>
    <p:extLst>
      <p:ext uri="{BB962C8B-B14F-4D97-AF65-F5344CB8AC3E}">
        <p14:creationId xmlns:p14="http://schemas.microsoft.com/office/powerpoint/2010/main" val="145393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37CB8-8DFD-4DD1-9585-4BB47528FAD0}"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C90BAF-B362-494B-B054-EEA7415EA725}" type="slidenum">
              <a:rPr lang="en-GB" smtClean="0"/>
              <a:t>‹#›</a:t>
            </a:fld>
            <a:endParaRPr lang="en-GB"/>
          </a:p>
        </p:txBody>
      </p:sp>
    </p:spTree>
    <p:extLst>
      <p:ext uri="{BB962C8B-B14F-4D97-AF65-F5344CB8AC3E}">
        <p14:creationId xmlns:p14="http://schemas.microsoft.com/office/powerpoint/2010/main" val="353144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5937CB8-8DFD-4DD1-9585-4BB47528FAD0}"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C90BAF-B362-494B-B054-EEA7415EA725}" type="slidenum">
              <a:rPr lang="en-GB" smtClean="0"/>
              <a:t>‹#›</a:t>
            </a:fld>
            <a:endParaRPr lang="en-GB"/>
          </a:p>
        </p:txBody>
      </p:sp>
    </p:spTree>
    <p:extLst>
      <p:ext uri="{BB962C8B-B14F-4D97-AF65-F5344CB8AC3E}">
        <p14:creationId xmlns:p14="http://schemas.microsoft.com/office/powerpoint/2010/main" val="626324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937CB8-8DFD-4DD1-9585-4BB47528FAD0}" type="datetimeFigureOut">
              <a:rPr lang="en-GB" smtClean="0"/>
              <a:t>05/05/2020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C90BAF-B362-494B-B054-EEA7415EA725}" type="slidenum">
              <a:rPr lang="en-GB" smtClean="0"/>
              <a:t>‹#›</a:t>
            </a:fld>
            <a:endParaRPr lang="en-GB"/>
          </a:p>
        </p:txBody>
      </p:sp>
    </p:spTree>
    <p:extLst>
      <p:ext uri="{BB962C8B-B14F-4D97-AF65-F5344CB8AC3E}">
        <p14:creationId xmlns:p14="http://schemas.microsoft.com/office/powerpoint/2010/main" val="307457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5937CB8-8DFD-4DD1-9585-4BB47528FAD0}" type="datetimeFigureOut">
              <a:rPr lang="en-GB" smtClean="0"/>
              <a:t>05/05/2020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C90BAF-B362-494B-B054-EEA7415EA725}" type="slidenum">
              <a:rPr lang="en-GB" smtClean="0"/>
              <a:t>‹#›</a:t>
            </a:fld>
            <a:endParaRPr lang="en-GB"/>
          </a:p>
        </p:txBody>
      </p:sp>
    </p:spTree>
    <p:extLst>
      <p:ext uri="{BB962C8B-B14F-4D97-AF65-F5344CB8AC3E}">
        <p14:creationId xmlns:p14="http://schemas.microsoft.com/office/powerpoint/2010/main" val="4072881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37CB8-8DFD-4DD1-9585-4BB47528FAD0}" type="datetimeFigureOut">
              <a:rPr lang="en-GB" smtClean="0"/>
              <a:t>05/05/2020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C90BAF-B362-494B-B054-EEA7415EA725}" type="slidenum">
              <a:rPr lang="en-GB" smtClean="0"/>
              <a:t>‹#›</a:t>
            </a:fld>
            <a:endParaRPr lang="en-GB"/>
          </a:p>
        </p:txBody>
      </p:sp>
    </p:spTree>
    <p:extLst>
      <p:ext uri="{BB962C8B-B14F-4D97-AF65-F5344CB8AC3E}">
        <p14:creationId xmlns:p14="http://schemas.microsoft.com/office/powerpoint/2010/main" val="64693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37CB8-8DFD-4DD1-9585-4BB47528FAD0}"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C90BAF-B362-494B-B054-EEA7415EA725}" type="slidenum">
              <a:rPr lang="en-GB" smtClean="0"/>
              <a:t>‹#›</a:t>
            </a:fld>
            <a:endParaRPr lang="en-GB"/>
          </a:p>
        </p:txBody>
      </p:sp>
    </p:spTree>
    <p:extLst>
      <p:ext uri="{BB962C8B-B14F-4D97-AF65-F5344CB8AC3E}">
        <p14:creationId xmlns:p14="http://schemas.microsoft.com/office/powerpoint/2010/main" val="1710080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37CB8-8DFD-4DD1-9585-4BB47528FAD0}"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C90BAF-B362-494B-B054-EEA7415EA725}" type="slidenum">
              <a:rPr lang="en-GB" smtClean="0"/>
              <a:t>‹#›</a:t>
            </a:fld>
            <a:endParaRPr lang="en-GB"/>
          </a:p>
        </p:txBody>
      </p:sp>
    </p:spTree>
    <p:extLst>
      <p:ext uri="{BB962C8B-B14F-4D97-AF65-F5344CB8AC3E}">
        <p14:creationId xmlns:p14="http://schemas.microsoft.com/office/powerpoint/2010/main" val="142072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37CB8-8DFD-4DD1-9585-4BB47528FAD0}" type="datetimeFigureOut">
              <a:rPr lang="en-GB" smtClean="0"/>
              <a:t>05/05/2020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90BAF-B362-494B-B054-EEA7415EA725}" type="slidenum">
              <a:rPr lang="en-GB" smtClean="0"/>
              <a:t>‹#›</a:t>
            </a:fld>
            <a:endParaRPr lang="en-GB"/>
          </a:p>
        </p:txBody>
      </p:sp>
    </p:spTree>
    <p:extLst>
      <p:ext uri="{BB962C8B-B14F-4D97-AF65-F5344CB8AC3E}">
        <p14:creationId xmlns:p14="http://schemas.microsoft.com/office/powerpoint/2010/main" val="3982908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Stephen_Bourne_(writer)" TargetMode="External"/><Relationship Id="rId7" Type="http://schemas.openxmlformats.org/officeDocument/2006/relationships/hyperlink" Target="mailto:LHLibrary@southwark.gov.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iwm.org.uk/research-projects/whose-remembrance/resources" TargetMode="External"/><Relationship Id="rId5" Type="http://schemas.openxmlformats.org/officeDocument/2006/relationships/hyperlink" Target="https://www.nationalarchives.gov.uk/black-history/" TargetMode="External"/><Relationship Id="rId4" Type="http://schemas.openxmlformats.org/officeDocument/2006/relationships/hyperlink" Target="https://www.thehistorypress.co.uk/articles/10-things-you-didn-t-know-about-britain-s-black-community-during-the-world-wa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Keep Smiling Through</a:t>
            </a:r>
            <a:endParaRPr lang="en-GB" dirty="0"/>
          </a:p>
        </p:txBody>
      </p:sp>
      <p:sp>
        <p:nvSpPr>
          <p:cNvPr id="3" name="Subtitle 2"/>
          <p:cNvSpPr>
            <a:spLocks noGrp="1"/>
          </p:cNvSpPr>
          <p:nvPr>
            <p:ph type="subTitle" idx="1"/>
          </p:nvPr>
        </p:nvSpPr>
        <p:spPr/>
        <p:txBody>
          <a:bodyPr/>
          <a:lstStyle/>
          <a:p>
            <a:r>
              <a:rPr lang="en-GB" dirty="0" smtClean="0"/>
              <a:t>Black Londoners on the Home Front</a:t>
            </a:r>
            <a:endParaRPr lang="en-GB" dirty="0"/>
          </a:p>
        </p:txBody>
      </p:sp>
      <p:pic>
        <p:nvPicPr>
          <p:cNvPr id="1026" name="Picture 2" descr="\\lbsjsh-chat-ns1\CultureDiv\Culture and Events\Comms, marketing and audiences\Logos and branding\Southwark Council Logo\New logo 2015\Southwark Logo Gre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5020" y="5573741"/>
            <a:ext cx="2478980" cy="1169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138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Adelaide Hall</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085" y="1103376"/>
            <a:ext cx="7412736" cy="5754624"/>
          </a:xfrm>
          <a:prstGeom prst="rect">
            <a:avLst/>
          </a:prstGeom>
        </p:spPr>
      </p:pic>
    </p:spTree>
    <p:extLst>
      <p:ext uri="{BB962C8B-B14F-4D97-AF65-F5344CB8AC3E}">
        <p14:creationId xmlns:p14="http://schemas.microsoft.com/office/powerpoint/2010/main" val="424756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3" y="0"/>
            <a:ext cx="4674864" cy="6663025"/>
          </a:xfrm>
          <a:prstGeom prst="rect">
            <a:avLst/>
          </a:prstGeom>
        </p:spPr>
      </p:pic>
      <p:sp>
        <p:nvSpPr>
          <p:cNvPr id="5" name="Title 4"/>
          <p:cNvSpPr>
            <a:spLocks noGrp="1"/>
          </p:cNvSpPr>
          <p:nvPr>
            <p:ph type="title"/>
          </p:nvPr>
        </p:nvSpPr>
        <p:spPr>
          <a:xfrm>
            <a:off x="4788024" y="274638"/>
            <a:ext cx="3898776" cy="1143000"/>
          </a:xfrm>
        </p:spPr>
        <p:txBody>
          <a:bodyPr/>
          <a:lstStyle/>
          <a:p>
            <a:r>
              <a:rPr lang="en-GB" dirty="0" smtClean="0"/>
              <a:t>Evacuees</a:t>
            </a:r>
            <a:endParaRPr lang="en-GB" dirty="0"/>
          </a:p>
        </p:txBody>
      </p:sp>
    </p:spTree>
    <p:extLst>
      <p:ext uri="{BB962C8B-B14F-4D97-AF65-F5344CB8AC3E}">
        <p14:creationId xmlns:p14="http://schemas.microsoft.com/office/powerpoint/2010/main" val="256289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Civilian Defence</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124744"/>
            <a:ext cx="7855055" cy="5655640"/>
          </a:xfrm>
          <a:prstGeom prst="rect">
            <a:avLst/>
          </a:prstGeom>
        </p:spPr>
      </p:pic>
    </p:spTree>
    <p:extLst>
      <p:ext uri="{BB962C8B-B14F-4D97-AF65-F5344CB8AC3E}">
        <p14:creationId xmlns:p14="http://schemas.microsoft.com/office/powerpoint/2010/main" val="2646485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64" y="332656"/>
            <a:ext cx="6848385" cy="6192688"/>
          </a:xfrm>
          <a:prstGeom prst="rect">
            <a:avLst/>
          </a:prstGeom>
        </p:spPr>
      </p:pic>
      <p:sp>
        <p:nvSpPr>
          <p:cNvPr id="5" name="Title 4"/>
          <p:cNvSpPr>
            <a:spLocks noGrp="1"/>
          </p:cNvSpPr>
          <p:nvPr>
            <p:ph type="title"/>
          </p:nvPr>
        </p:nvSpPr>
        <p:spPr>
          <a:xfrm>
            <a:off x="7020272" y="274637"/>
            <a:ext cx="1944216" cy="3395569"/>
          </a:xfrm>
        </p:spPr>
        <p:txBody>
          <a:bodyPr/>
          <a:lstStyle/>
          <a:p>
            <a:r>
              <a:rPr lang="en-GB" dirty="0" smtClean="0"/>
              <a:t>Fire Brigade</a:t>
            </a:r>
            <a:endParaRPr lang="en-GB" dirty="0"/>
          </a:p>
        </p:txBody>
      </p:sp>
    </p:spTree>
    <p:extLst>
      <p:ext uri="{BB962C8B-B14F-4D97-AF65-F5344CB8AC3E}">
        <p14:creationId xmlns:p14="http://schemas.microsoft.com/office/powerpoint/2010/main" val="95777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Nurses</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306203"/>
            <a:ext cx="7077016" cy="5551797"/>
          </a:xfrm>
          <a:prstGeom prst="rect">
            <a:avLst/>
          </a:prstGeom>
        </p:spPr>
      </p:pic>
    </p:spTree>
    <p:extLst>
      <p:ext uri="{BB962C8B-B14F-4D97-AF65-F5344CB8AC3E}">
        <p14:creationId xmlns:p14="http://schemas.microsoft.com/office/powerpoint/2010/main" val="3918074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Black prisoner of war in Nazi Germany</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632" y="1484784"/>
            <a:ext cx="6975890" cy="5092400"/>
          </a:xfrm>
          <a:prstGeom prst="rect">
            <a:avLst/>
          </a:prstGeom>
        </p:spPr>
      </p:pic>
    </p:spTree>
    <p:extLst>
      <p:ext uri="{BB962C8B-B14F-4D97-AF65-F5344CB8AC3E}">
        <p14:creationId xmlns:p14="http://schemas.microsoft.com/office/powerpoint/2010/main" val="212779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 out more</a:t>
            </a:r>
            <a:endParaRPr lang="en-GB" dirty="0"/>
          </a:p>
        </p:txBody>
      </p:sp>
      <p:sp>
        <p:nvSpPr>
          <p:cNvPr id="3" name="Content Placeholder 2"/>
          <p:cNvSpPr>
            <a:spLocks noGrp="1"/>
          </p:cNvSpPr>
          <p:nvPr>
            <p:ph idx="1"/>
          </p:nvPr>
        </p:nvSpPr>
        <p:spPr/>
        <p:txBody>
          <a:bodyPr>
            <a:normAutofit/>
          </a:bodyPr>
          <a:lstStyle/>
          <a:p>
            <a:pPr marL="0" indent="0">
              <a:buNone/>
            </a:pPr>
            <a:r>
              <a:rPr lang="en-GB" sz="1800" dirty="0" smtClean="0"/>
              <a:t>Credit for quotes and images not otherwise credited go to author Stephen Bourne;</a:t>
            </a:r>
          </a:p>
          <a:p>
            <a:pPr marL="0" indent="0">
              <a:buNone/>
            </a:pPr>
            <a:r>
              <a:rPr lang="en-GB" sz="1800" dirty="0" smtClean="0"/>
              <a:t>His numerous publications are listed here: </a:t>
            </a:r>
            <a:r>
              <a:rPr lang="en-GB" sz="1800" dirty="0" smtClean="0">
                <a:hlinkClick r:id="rId3"/>
              </a:rPr>
              <a:t>https</a:t>
            </a:r>
            <a:r>
              <a:rPr lang="en-GB" sz="1800" dirty="0">
                <a:hlinkClick r:id="rId3"/>
              </a:rPr>
              <a:t>://en.wikipedia.org/wiki/Stephen_Bourne_(writer</a:t>
            </a:r>
            <a:r>
              <a:rPr lang="en-GB" sz="1800" dirty="0" smtClean="0">
                <a:hlinkClick r:id="rId3"/>
              </a:rPr>
              <a:t>)</a:t>
            </a:r>
            <a:endParaRPr lang="en-GB" sz="1800" dirty="0" smtClean="0"/>
          </a:p>
          <a:p>
            <a:pPr marL="0" indent="0">
              <a:buNone/>
            </a:pPr>
            <a:endParaRPr lang="en-GB" sz="1800" dirty="0" smtClean="0"/>
          </a:p>
          <a:p>
            <a:pPr marL="0" indent="0">
              <a:buNone/>
            </a:pPr>
            <a:r>
              <a:rPr lang="en-GB" sz="1800" dirty="0" smtClean="0"/>
              <a:t>Also see </a:t>
            </a:r>
            <a:r>
              <a:rPr lang="en-GB" sz="1800" dirty="0" smtClean="0">
                <a:hlinkClick r:id="rId4"/>
              </a:rPr>
              <a:t>https</a:t>
            </a:r>
            <a:r>
              <a:rPr lang="en-GB" sz="1800" dirty="0">
                <a:hlinkClick r:id="rId4"/>
              </a:rPr>
              <a:t>://www.thehistorypress.co.uk/articles/10-things-you-didn-t-know-about-britain-s-black-community-during-the-world-wars</a:t>
            </a:r>
            <a:r>
              <a:rPr lang="en-GB" sz="1800" dirty="0" smtClean="0">
                <a:hlinkClick r:id="rId4"/>
              </a:rPr>
              <a:t>/</a:t>
            </a:r>
            <a:endParaRPr lang="en-GB" sz="1800" dirty="0" smtClean="0"/>
          </a:p>
          <a:p>
            <a:pPr marL="0" indent="0">
              <a:buNone/>
            </a:pPr>
            <a:endParaRPr lang="en-GB" sz="1800" dirty="0"/>
          </a:p>
          <a:p>
            <a:pPr marL="0" indent="0">
              <a:buNone/>
            </a:pPr>
            <a:r>
              <a:rPr lang="en-GB" sz="1800" dirty="0"/>
              <a:t>C</a:t>
            </a:r>
            <a:r>
              <a:rPr lang="en-GB" sz="1800" dirty="0" smtClean="0"/>
              <a:t>heck out The National Archives:  </a:t>
            </a:r>
            <a:r>
              <a:rPr lang="en-GB" sz="1800" dirty="0" smtClean="0">
                <a:hlinkClick r:id="rId5"/>
              </a:rPr>
              <a:t>https</a:t>
            </a:r>
            <a:r>
              <a:rPr lang="en-GB" sz="1800" dirty="0">
                <a:hlinkClick r:id="rId5"/>
              </a:rPr>
              <a:t>://www.nationalarchives.gov.uk/black-history/</a:t>
            </a:r>
            <a:endParaRPr lang="en-GB" sz="1800" dirty="0"/>
          </a:p>
          <a:p>
            <a:endParaRPr lang="en-GB" sz="1800" dirty="0" smtClean="0"/>
          </a:p>
          <a:p>
            <a:pPr marL="0" indent="0">
              <a:buNone/>
            </a:pPr>
            <a:r>
              <a:rPr lang="en-GB" sz="1800" dirty="0" smtClean="0"/>
              <a:t>The Imperial War Museum also has useful links to further information here: </a:t>
            </a:r>
            <a:r>
              <a:rPr lang="en-GB" sz="1800" dirty="0">
                <a:hlinkClick r:id="rId6"/>
              </a:rPr>
              <a:t>https://</a:t>
            </a:r>
            <a:r>
              <a:rPr lang="en-GB" sz="1800" dirty="0" smtClean="0">
                <a:hlinkClick r:id="rId6"/>
              </a:rPr>
              <a:t>www.iwm.org.uk/research-projects/whose-remembrance/resources</a:t>
            </a:r>
            <a:endParaRPr lang="en-GB" sz="1800" dirty="0" smtClean="0"/>
          </a:p>
          <a:p>
            <a:pPr marL="0" indent="0">
              <a:buNone/>
            </a:pPr>
            <a:endParaRPr lang="en-GB" sz="1800" dirty="0"/>
          </a:p>
          <a:p>
            <a:pPr marL="0" indent="0">
              <a:buNone/>
            </a:pPr>
            <a:r>
              <a:rPr lang="en-GB" sz="1800" dirty="0" smtClean="0"/>
              <a:t>Southwark Archives, part of the Southwark Heritage Service, can also be contacted here: </a:t>
            </a:r>
            <a:r>
              <a:rPr lang="en-GB" sz="1800" dirty="0" smtClean="0">
                <a:hlinkClick r:id="rId7"/>
              </a:rPr>
              <a:t>LHLibrary@southwark.gov.uk</a:t>
            </a:r>
            <a:endParaRPr lang="en-GB" sz="1800" dirty="0" smtClean="0"/>
          </a:p>
          <a:p>
            <a:pPr marL="0" indent="0">
              <a:buNone/>
            </a:pPr>
            <a:endParaRPr lang="en-GB" sz="1800" dirty="0" smtClean="0"/>
          </a:p>
        </p:txBody>
      </p:sp>
    </p:spTree>
    <p:extLst>
      <p:ext uri="{BB962C8B-B14F-4D97-AF65-F5344CB8AC3E}">
        <p14:creationId xmlns:p14="http://schemas.microsoft.com/office/powerpoint/2010/main" val="235427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Esther Bruce and family</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551" y="1116795"/>
            <a:ext cx="8534400" cy="5705856"/>
          </a:xfrm>
          <a:prstGeom prst="rect">
            <a:avLst/>
          </a:prstGeom>
        </p:spPr>
      </p:pic>
    </p:spTree>
    <p:extLst>
      <p:ext uri="{BB962C8B-B14F-4D97-AF65-F5344CB8AC3E}">
        <p14:creationId xmlns:p14="http://schemas.microsoft.com/office/powerpoint/2010/main" val="2751586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8" y="0"/>
            <a:ext cx="5108980" cy="6858000"/>
          </a:xfrm>
          <a:prstGeom prst="rect">
            <a:avLst/>
          </a:prstGeom>
        </p:spPr>
      </p:pic>
      <p:sp>
        <p:nvSpPr>
          <p:cNvPr id="8" name="Title 7"/>
          <p:cNvSpPr>
            <a:spLocks noGrp="1"/>
          </p:cNvSpPr>
          <p:nvPr>
            <p:ph type="title"/>
          </p:nvPr>
        </p:nvSpPr>
        <p:spPr>
          <a:xfrm>
            <a:off x="5115698" y="274638"/>
            <a:ext cx="3571102" cy="1143000"/>
          </a:xfrm>
        </p:spPr>
        <p:txBody>
          <a:bodyPr>
            <a:normAutofit fontScale="90000"/>
          </a:bodyPr>
          <a:lstStyle/>
          <a:p>
            <a:r>
              <a:rPr lang="en-GB" dirty="0" smtClean="0"/>
              <a:t>Dr Harold Moody</a:t>
            </a:r>
            <a:endParaRPr lang="en-GB" dirty="0"/>
          </a:p>
        </p:txBody>
      </p:sp>
    </p:spTree>
    <p:extLst>
      <p:ext uri="{BB962C8B-B14F-4D97-AF65-F5344CB8AC3E}">
        <p14:creationId xmlns:p14="http://schemas.microsoft.com/office/powerpoint/2010/main" val="8608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9" y="188640"/>
            <a:ext cx="4680520" cy="6516019"/>
          </a:xfrm>
          <a:prstGeom prst="rect">
            <a:avLst/>
          </a:prstGeom>
        </p:spPr>
      </p:pic>
      <p:sp>
        <p:nvSpPr>
          <p:cNvPr id="5" name="Title 4"/>
          <p:cNvSpPr>
            <a:spLocks noGrp="1"/>
          </p:cNvSpPr>
          <p:nvPr>
            <p:ph type="title"/>
          </p:nvPr>
        </p:nvSpPr>
        <p:spPr>
          <a:xfrm>
            <a:off x="4788024" y="274638"/>
            <a:ext cx="3898776" cy="1143000"/>
          </a:xfrm>
        </p:spPr>
        <p:txBody>
          <a:bodyPr>
            <a:normAutofit fontScale="90000"/>
          </a:bodyPr>
          <a:lstStyle/>
          <a:p>
            <a:r>
              <a:rPr lang="en-GB" dirty="0" smtClean="0"/>
              <a:t>Colonel Charles Arundel Moody</a:t>
            </a:r>
            <a:endParaRPr lang="en-GB" dirty="0"/>
          </a:p>
        </p:txBody>
      </p:sp>
    </p:spTree>
    <p:extLst>
      <p:ext uri="{BB962C8B-B14F-4D97-AF65-F5344CB8AC3E}">
        <p14:creationId xmlns:p14="http://schemas.microsoft.com/office/powerpoint/2010/main" val="415535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EI </a:t>
            </a:r>
            <a:r>
              <a:rPr lang="en-GB" dirty="0" err="1" smtClean="0"/>
              <a:t>Ekpenyon</a:t>
            </a:r>
            <a:endParaRPr lang="en-GB" dirty="0"/>
          </a:p>
        </p:txBody>
      </p:sp>
      <p:sp>
        <p:nvSpPr>
          <p:cNvPr id="4" name="Content Placeholder 3"/>
          <p:cNvSpPr>
            <a:spLocks noGrp="1"/>
          </p:cNvSpPr>
          <p:nvPr>
            <p:ph idx="1"/>
          </p:nvPr>
        </p:nvSpPr>
        <p:spPr/>
        <p:txBody>
          <a:bodyPr/>
          <a:lstStyle/>
          <a:p>
            <a:r>
              <a:rPr lang="en-GB" dirty="0"/>
              <a:t>We do not have an image of EI </a:t>
            </a:r>
            <a:r>
              <a:rPr lang="en-GB" dirty="0" err="1"/>
              <a:t>Ekpenyon</a:t>
            </a:r>
            <a:r>
              <a:rPr lang="en-GB" dirty="0"/>
              <a:t> </a:t>
            </a:r>
            <a:r>
              <a:rPr lang="en-GB" dirty="0" smtClean="0"/>
              <a:t>so could we pop in any air raid poster from Patricia’s presentation?</a:t>
            </a:r>
            <a:endParaRPr lang="en-GB" dirty="0"/>
          </a:p>
          <a:p>
            <a:endParaRPr lang="en-GB" dirty="0"/>
          </a:p>
        </p:txBody>
      </p:sp>
    </p:spTree>
    <p:extLst>
      <p:ext uri="{BB962C8B-B14F-4D97-AF65-F5344CB8AC3E}">
        <p14:creationId xmlns:p14="http://schemas.microsoft.com/office/powerpoint/2010/main" val="4841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36" y="0"/>
            <a:ext cx="3992168" cy="6858000"/>
          </a:xfrm>
          <a:prstGeom prst="rect">
            <a:avLst/>
          </a:prstGeom>
        </p:spPr>
      </p:pic>
      <p:sp>
        <p:nvSpPr>
          <p:cNvPr id="7" name="Title 6"/>
          <p:cNvSpPr>
            <a:spLocks noGrp="1"/>
          </p:cNvSpPr>
          <p:nvPr>
            <p:ph type="title"/>
          </p:nvPr>
        </p:nvSpPr>
        <p:spPr>
          <a:xfrm>
            <a:off x="4283968" y="274638"/>
            <a:ext cx="4402832" cy="1143000"/>
          </a:xfrm>
        </p:spPr>
        <p:txBody>
          <a:bodyPr/>
          <a:lstStyle/>
          <a:p>
            <a:r>
              <a:rPr lang="en-GB" dirty="0" smtClean="0"/>
              <a:t>Una </a:t>
            </a:r>
            <a:r>
              <a:rPr lang="en-GB" dirty="0" err="1" smtClean="0"/>
              <a:t>Marson</a:t>
            </a:r>
            <a:endParaRPr lang="en-GB" dirty="0"/>
          </a:p>
        </p:txBody>
      </p:sp>
    </p:spTree>
    <p:extLst>
      <p:ext uri="{BB962C8B-B14F-4D97-AF65-F5344CB8AC3E}">
        <p14:creationId xmlns:p14="http://schemas.microsoft.com/office/powerpoint/2010/main" val="75798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60" y="188640"/>
            <a:ext cx="4549940" cy="6544434"/>
          </a:xfrm>
          <a:prstGeom prst="rect">
            <a:avLst/>
          </a:prstGeom>
        </p:spPr>
      </p:pic>
      <p:sp>
        <p:nvSpPr>
          <p:cNvPr id="5" name="Title 4"/>
          <p:cNvSpPr>
            <a:spLocks noGrp="1"/>
          </p:cNvSpPr>
          <p:nvPr>
            <p:ph type="title"/>
          </p:nvPr>
        </p:nvSpPr>
        <p:spPr>
          <a:xfrm>
            <a:off x="4788024" y="274638"/>
            <a:ext cx="3898776" cy="1143000"/>
          </a:xfrm>
        </p:spPr>
        <p:txBody>
          <a:bodyPr/>
          <a:lstStyle/>
          <a:p>
            <a:r>
              <a:rPr lang="en-GB" dirty="0" smtClean="0"/>
              <a:t>Sam King</a:t>
            </a:r>
            <a:endParaRPr lang="en-GB" dirty="0"/>
          </a:p>
        </p:txBody>
      </p:sp>
    </p:spTree>
    <p:extLst>
      <p:ext uri="{BB962C8B-B14F-4D97-AF65-F5344CB8AC3E}">
        <p14:creationId xmlns:p14="http://schemas.microsoft.com/office/powerpoint/2010/main" val="1306126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152" y="274638"/>
            <a:ext cx="2746648" cy="2146250"/>
          </a:xfrm>
        </p:spPr>
        <p:txBody>
          <a:bodyPr/>
          <a:lstStyle/>
          <a:p>
            <a:r>
              <a:rPr lang="en-GB" dirty="0" smtClean="0"/>
              <a:t>Elisabeth Welch</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29" y="0"/>
            <a:ext cx="5447211" cy="6858000"/>
          </a:xfrm>
          <a:prstGeom prst="rect">
            <a:avLst/>
          </a:prstGeom>
        </p:spPr>
      </p:pic>
    </p:spTree>
    <p:extLst>
      <p:ext uri="{BB962C8B-B14F-4D97-AF65-F5344CB8AC3E}">
        <p14:creationId xmlns:p14="http://schemas.microsoft.com/office/powerpoint/2010/main" val="1287879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128" y="274638"/>
            <a:ext cx="2962672" cy="1143000"/>
          </a:xfrm>
        </p:spPr>
        <p:txBody>
          <a:bodyPr>
            <a:normAutofit fontScale="90000"/>
          </a:bodyPr>
          <a:lstStyle/>
          <a:p>
            <a:r>
              <a:rPr lang="en-GB" dirty="0" smtClean="0"/>
              <a:t>Ken Johnson</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0"/>
            <a:ext cx="5299364" cy="6858000"/>
          </a:xfrm>
          <a:prstGeom prst="rect">
            <a:avLst/>
          </a:prstGeom>
        </p:spPr>
      </p:pic>
    </p:spTree>
    <p:extLst>
      <p:ext uri="{BB962C8B-B14F-4D97-AF65-F5344CB8AC3E}">
        <p14:creationId xmlns:p14="http://schemas.microsoft.com/office/powerpoint/2010/main" val="429402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710</Words>
  <Application>Microsoft Office PowerPoint</Application>
  <PresentationFormat>On-screen Show (4:3)</PresentationFormat>
  <Paragraphs>117</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Keep Smiling Through</vt:lpstr>
      <vt:lpstr>Esther Bruce and family</vt:lpstr>
      <vt:lpstr>Dr Harold Moody</vt:lpstr>
      <vt:lpstr>Colonel Charles Arundel Moody</vt:lpstr>
      <vt:lpstr>EI Ekpenyon</vt:lpstr>
      <vt:lpstr>Una Marson</vt:lpstr>
      <vt:lpstr>Sam King</vt:lpstr>
      <vt:lpstr>Elisabeth Welch</vt:lpstr>
      <vt:lpstr>Ken Johnson</vt:lpstr>
      <vt:lpstr>Adelaide Hall</vt:lpstr>
      <vt:lpstr>Evacuees</vt:lpstr>
      <vt:lpstr>Civilian Defence</vt:lpstr>
      <vt:lpstr>Fire Brigade</vt:lpstr>
      <vt:lpstr>Nurses</vt:lpstr>
      <vt:lpstr>Black prisoner of war in Nazi Germany</vt:lpstr>
      <vt:lpstr>Find out more</vt:lpstr>
    </vt:vector>
  </TitlesOfParts>
  <Company>Southwark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Smiling Through</dc:title>
  <dc:creator>Aitken, Judy</dc:creator>
  <cp:lastModifiedBy>Tann, Lucy</cp:lastModifiedBy>
  <cp:revision>17</cp:revision>
  <dcterms:created xsi:type="dcterms:W3CDTF">2020-04-16T14:06:50Z</dcterms:created>
  <dcterms:modified xsi:type="dcterms:W3CDTF">2020-05-05T13:17:03Z</dcterms:modified>
</cp:coreProperties>
</file>