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58" r:id="rId3"/>
    <p:sldMasterId id="2147483672" r:id="rId4"/>
  </p:sldMasterIdLst>
  <p:notesMasterIdLst>
    <p:notesMasterId r:id="rId45"/>
  </p:notesMasterIdLst>
  <p:sldIdLst>
    <p:sldId id="257" r:id="rId5"/>
    <p:sldId id="272" r:id="rId6"/>
    <p:sldId id="268" r:id="rId7"/>
    <p:sldId id="275" r:id="rId8"/>
    <p:sldId id="269" r:id="rId9"/>
    <p:sldId id="276" r:id="rId10"/>
    <p:sldId id="280" r:id="rId11"/>
    <p:sldId id="261" r:id="rId12"/>
    <p:sldId id="263" r:id="rId13"/>
    <p:sldId id="277" r:id="rId14"/>
    <p:sldId id="278" r:id="rId15"/>
    <p:sldId id="273" r:id="rId16"/>
    <p:sldId id="279" r:id="rId17"/>
    <p:sldId id="288" r:id="rId18"/>
    <p:sldId id="289" r:id="rId19"/>
    <p:sldId id="290" r:id="rId20"/>
    <p:sldId id="294" r:id="rId21"/>
    <p:sldId id="291" r:id="rId22"/>
    <p:sldId id="293" r:id="rId23"/>
    <p:sldId id="292" r:id="rId24"/>
    <p:sldId id="271" r:id="rId25"/>
    <p:sldId id="267" r:id="rId26"/>
    <p:sldId id="266" r:id="rId27"/>
    <p:sldId id="283" r:id="rId28"/>
    <p:sldId id="264" r:id="rId29"/>
    <p:sldId id="295" r:id="rId30"/>
    <p:sldId id="296" r:id="rId31"/>
    <p:sldId id="297" r:id="rId32"/>
    <p:sldId id="298" r:id="rId33"/>
    <p:sldId id="300" r:id="rId34"/>
    <p:sldId id="301" r:id="rId35"/>
    <p:sldId id="303" r:id="rId36"/>
    <p:sldId id="302" r:id="rId37"/>
    <p:sldId id="299" r:id="rId38"/>
    <p:sldId id="304" r:id="rId39"/>
    <p:sldId id="305" r:id="rId40"/>
    <p:sldId id="306" r:id="rId41"/>
    <p:sldId id="307" r:id="rId42"/>
    <p:sldId id="308" r:id="rId43"/>
    <p:sldId id="28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00A9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69" autoAdjust="0"/>
  </p:normalViewPr>
  <p:slideViewPr>
    <p:cSldViewPr showGuides="1">
      <p:cViewPr varScale="1">
        <p:scale>
          <a:sx n="101" d="100"/>
          <a:sy n="101" d="100"/>
        </p:scale>
        <p:origin x="-1914" y="-84"/>
      </p:cViewPr>
      <p:guideLst>
        <p:guide orient="horz" pos="2160"/>
        <p:guide pos="232"/>
        <p:guide pos="55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77719-2101-4365-A35A-CECE9566D21E}" type="datetimeFigureOut">
              <a:rPr lang="en-GB" smtClean="0"/>
              <a:t>27/04/2020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27BCA-3C35-4450-88AD-1D6BAB69DA9B}" type="slidenum">
              <a:rPr lang="en-GB" smtClean="0"/>
              <a:t>‹#›</a:t>
            </a:fld>
            <a:endParaRPr lang="en-GB"/>
          </a:p>
        </p:txBody>
      </p:sp>
    </p:spTree>
    <p:extLst>
      <p:ext uri="{BB962C8B-B14F-4D97-AF65-F5344CB8AC3E}">
        <p14:creationId xmlns:p14="http://schemas.microsoft.com/office/powerpoint/2010/main" val="28571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bc.co.uk/ww2peopleswa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local.history.library@southwark.gov.uk" TargetMode="External"/><Relationship Id="rId4" Type="http://schemas.openxmlformats.org/officeDocument/2006/relationships/hyperlink" Target="https://film.iwmcollections.org.u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bc.co.uk/food/recipes/woolton_pie_9870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wgc.org/find/find-war-dead/results?war=2&amp;servedIn=Civilian%2bWar%2bDead%2b1939-1945&amp;exactDate=29-09-1940&amp;additional=Great%2bGuildford%2bStre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ayersoflondon.org/map/51.507720018710145,0.05493164062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wm.org.uk/collections/item/object/1060021953" TargetMode="External"/><Relationship Id="rId7" Type="http://schemas.openxmlformats.org/officeDocument/2006/relationships/hyperlink" Target="https://www.iwm.org.uk/collections/item/object/106002146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iwm.org.uk/collections/item/object/1060034062" TargetMode="External"/><Relationship Id="rId5" Type="http://schemas.openxmlformats.org/officeDocument/2006/relationships/hyperlink" Target="https://www.iwm.org.uk/collections/item/object/1060006255" TargetMode="External"/><Relationship Id="rId4" Type="http://schemas.openxmlformats.org/officeDocument/2006/relationships/hyperlink" Target="https://www.iwm.org.uk/collections/item/object/106002200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bc.co.uk/history/ww2peopleswar/stories/77/a4457577.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bc.co.uk/history/ww2peopleswar/stories/77/a4457577.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partacus-educational.com/2WWairwardens.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bc.co.uk/history/ww2peopleswar/stories/11/a2283211.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bc.co.uk/history/ww2peopleswar/stories/70/a8087970.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www.cityoflondon.gov.uk/things-to-do/london-metropolitan-archives/the-collections/Pages/blitz.aspx" TargetMode="External"/><Relationship Id="rId13" Type="http://schemas.openxmlformats.org/officeDocument/2006/relationships/hyperlink" Target="https://www.iwm.org.uk/about" TargetMode="External"/><Relationship Id="rId18" Type="http://schemas.openxmlformats.org/officeDocument/2006/relationships/hyperlink" Target="https://www.bombsight.org/" TargetMode="External"/><Relationship Id="rId26" Type="http://schemas.openxmlformats.org/officeDocument/2006/relationships/hyperlink" Target="http://www.bbc.co.uk/history/worldwars/" TargetMode="External"/><Relationship Id="rId3" Type="http://schemas.openxmlformats.org/officeDocument/2006/relationships/hyperlink" Target="https://heritage.southwark.gov.uk/" TargetMode="External"/><Relationship Id="rId21" Type="http://schemas.openxmlformats.org/officeDocument/2006/relationships/hyperlink" Target="https://www.cwgc.org/" TargetMode="External"/><Relationship Id="rId7" Type="http://schemas.openxmlformats.org/officeDocument/2006/relationships/hyperlink" Target="https://www.nationalarchives.gov.uk/help-with-your-research/research-guides/?research-category=second-world-war-research" TargetMode="External"/><Relationship Id="rId12" Type="http://schemas.openxmlformats.org/officeDocument/2006/relationships/hyperlink" Target="https://www.nationalarchives.gov.uk/help-with-your-research/research-guides/bomb-census-survey-records-1940-1945/" TargetMode="External"/><Relationship Id="rId17" Type="http://schemas.openxmlformats.org/officeDocument/2006/relationships/hyperlink" Target="https://www.iwm.org.uk/collections/search?query=&amp;pageSize=30&amp;style=list&amp;filters%5bwebCategory%5d%5bPhotographs%5d=on&amp;filters%5bperiodString%5d%25" TargetMode="External"/><Relationship Id="rId25" Type="http://schemas.openxmlformats.org/officeDocument/2006/relationships/hyperlink" Target="https://spartacus-educational.com/2WWhome.htm" TargetMode="External"/><Relationship Id="rId2" Type="http://schemas.openxmlformats.org/officeDocument/2006/relationships/slide" Target="../slides/slide40.xml"/><Relationship Id="rId16" Type="http://schemas.openxmlformats.org/officeDocument/2006/relationships/hyperlink" Target="https://www.iwm.org.uk/collections/search?query=&amp;pageSize=30&amp;style=list&amp;filters%5bwebCategory%5d%5bFilm%5d=on&amp;filters%5bperiodString%5d%5bSecond+World+War%5d=on" TargetMode="External"/><Relationship Id="rId20" Type="http://schemas.openxmlformats.org/officeDocument/2006/relationships/hyperlink" Target="http://www.bbc.co.uk/history/ww2peopleswar/" TargetMode="External"/><Relationship Id="rId1" Type="http://schemas.openxmlformats.org/officeDocument/2006/relationships/notesMaster" Target="../notesMasters/notesMaster1.xml"/><Relationship Id="rId6" Type="http://schemas.openxmlformats.org/officeDocument/2006/relationships/hyperlink" Target="https://www.cityoflondon.gov.uk/things-to-do/london-metropolitan-archives/Pages/default.aspx" TargetMode="External"/><Relationship Id="rId11" Type="http://schemas.openxmlformats.org/officeDocument/2006/relationships/hyperlink" Target="https://media.nationalarchives.gov.uk/index.php/tag/focus-on-film-second-world-war/" TargetMode="External"/><Relationship Id="rId24" Type="http://schemas.openxmlformats.org/officeDocument/2006/relationships/hyperlink" Target="https://www.historyextra.com/period/second-world-war/" TargetMode="External"/><Relationship Id="rId5" Type="http://schemas.openxmlformats.org/officeDocument/2006/relationships/hyperlink" Target="https://southwarkheritage.wordpress.com/" TargetMode="External"/><Relationship Id="rId15" Type="http://schemas.openxmlformats.org/officeDocument/2006/relationships/hyperlink" Target="https://www.iwm.org.uk/collections/search?query=&amp;pageSize=30&amp;style=list&amp;filters%5bwebCategory%5d%5bPrivate+papers%5d=on&amp;filters%5bperiodString%5d%25" TargetMode="External"/><Relationship Id="rId23" Type="http://schemas.openxmlformats.org/officeDocument/2006/relationships/hyperlink" Target="https://www.bbc.co.uk/teach/school-radio/history-ks2-world-war-2-clips-index/zjc8cqt" TargetMode="External"/><Relationship Id="rId28" Type="http://schemas.openxmlformats.org/officeDocument/2006/relationships/hyperlink" Target="https://www.bbc.co.uk/bitesize/topics/zk94jxs/resources/1" TargetMode="External"/><Relationship Id="rId10" Type="http://schemas.openxmlformats.org/officeDocument/2006/relationships/hyperlink" Target="https://www.nationalarchives.gov.uk/help-with-your-research/research-guides/1939-register/" TargetMode="External"/><Relationship Id="rId19" Type="http://schemas.openxmlformats.org/officeDocument/2006/relationships/hyperlink" Target="https://www.layersoflondon.org/" TargetMode="External"/><Relationship Id="rId4" Type="http://schemas.openxmlformats.org/officeDocument/2006/relationships/hyperlink" Target="https://heritage.southwark.gov.uk/collections" TargetMode="External"/><Relationship Id="rId9" Type="http://schemas.openxmlformats.org/officeDocument/2006/relationships/hyperlink" Target="https://search.lma.gov.uk/scripts/mwimain.dll/144/RESEARCH_GUIDES/web_detail_rg/SISN+56?SESSIONSEARCH&amp;utm_source=lma-website&amp;utm_medium=web&amp;utm_campaign=research-guides" TargetMode="External"/><Relationship Id="rId14" Type="http://schemas.openxmlformats.org/officeDocument/2006/relationships/hyperlink" Target="https://www.iwm.org.uk/search/stories?query=&amp;filters%5bsm_topic_name%5d%5bSecond%20World%20War%5d=on" TargetMode="External"/><Relationship Id="rId22" Type="http://schemas.openxmlformats.org/officeDocument/2006/relationships/hyperlink" Target="https://www.cwgc.org/find/find-war-dead/results?war=2&amp;servedIn=Civilian%2bWar%2bDead%2b1939-1945" TargetMode="External"/><Relationship Id="rId27" Type="http://schemas.openxmlformats.org/officeDocument/2006/relationships/hyperlink" Target="https://www.bbc.co.uk/teach/class-clips-video/history-ks2-world-war-two/zjnysc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guide aims to provide an introduction to the Second World War home front, give context to primary source and other material, and to provide a list of further sources. It’s aimed at people guiding and directing students – teachers and parents – but older students (KS3 and up) may also find it useful. While the author drafted it for use as a teacher’s guide, the tables and images in this guide can also be used as student handouts.</a:t>
            </a:r>
          </a:p>
          <a:p>
            <a:r>
              <a:rPr lang="en-GB" sz="1200" kern="1200" dirty="0" smtClean="0">
                <a:solidFill>
                  <a:schemeClr val="tx1"/>
                </a:solidFill>
                <a:effectLst/>
                <a:latin typeface="+mn-lt"/>
                <a:ea typeface="+mn-ea"/>
                <a:cs typeface="+mn-cs"/>
              </a:rPr>
              <a:t>Words that may be unfamiliar are printed in </a:t>
            </a:r>
            <a:r>
              <a:rPr lang="en-GB" sz="1200" b="1" kern="1200" dirty="0" smtClean="0">
                <a:solidFill>
                  <a:schemeClr val="tx1"/>
                </a:solidFill>
                <a:effectLst/>
                <a:latin typeface="+mn-lt"/>
                <a:ea typeface="+mn-ea"/>
                <a:cs typeface="+mn-cs"/>
              </a:rPr>
              <a:t>bold</a:t>
            </a:r>
            <a:r>
              <a:rPr lang="en-GB" sz="1200" kern="1200" dirty="0" smtClean="0">
                <a:solidFill>
                  <a:schemeClr val="tx1"/>
                </a:solidFill>
                <a:effectLst/>
                <a:latin typeface="+mn-lt"/>
                <a:ea typeface="+mn-ea"/>
                <a:cs typeface="+mn-cs"/>
              </a:rPr>
              <a:t> the first time they appear; their definitions appear immediately after, either in brackets or in the main text. </a:t>
            </a:r>
          </a:p>
          <a:p>
            <a:r>
              <a:rPr lang="en-GB" sz="1200" kern="1200" dirty="0" smtClean="0">
                <a:solidFill>
                  <a:schemeClr val="tx1"/>
                </a:solidFill>
                <a:effectLst/>
                <a:latin typeface="+mn-lt"/>
                <a:ea typeface="+mn-ea"/>
                <a:cs typeface="+mn-cs"/>
              </a:rPr>
              <a:t>Southwark Council and the author make this guide freely available for non-commercial educational use by students, carers, and teachers: it may not be used for any commercial purpose, including for-pay tutoring. The images in this document are intended as reference material for students. Any other use of these images requires permission and/or copyright clearance from Southwark Council, for which you are likely to be charged. </a:t>
            </a:r>
          </a:p>
          <a:p>
            <a:r>
              <a:rPr lang="en-GB" sz="1200" kern="1200" dirty="0" smtClean="0">
                <a:solidFill>
                  <a:schemeClr val="tx1"/>
                </a:solidFill>
                <a:effectLst/>
                <a:latin typeface="+mn-lt"/>
                <a:ea typeface="+mn-ea"/>
                <a:cs typeface="+mn-cs"/>
              </a:rPr>
              <a:t>Southwark Council reserves copyright and the author reserves her moral rights. References for images and other archival and museum material are included in captions and text: these allow you to find the material for yourself. Please do not remove or alter these references. </a:t>
            </a:r>
          </a:p>
          <a:p>
            <a:r>
              <a:rPr lang="en-GB" sz="1200" kern="1200" dirty="0" smtClean="0">
                <a:solidFill>
                  <a:schemeClr val="tx1"/>
                </a:solidFill>
                <a:effectLst/>
                <a:latin typeface="+mn-lt"/>
                <a:ea typeface="+mn-ea"/>
                <a:cs typeface="+mn-cs"/>
              </a:rPr>
              <a:t>This work presents material from the archived site of the BBC’s </a:t>
            </a:r>
            <a:r>
              <a:rPr lang="en-GB" sz="1200" i="1" kern="1200" dirty="0" smtClean="0">
                <a:solidFill>
                  <a:schemeClr val="tx1"/>
                </a:solidFill>
                <a:effectLst/>
                <a:latin typeface="+mn-lt"/>
                <a:ea typeface="+mn-ea"/>
                <a:cs typeface="+mn-cs"/>
              </a:rPr>
              <a:t>WW2 People’s War </a:t>
            </a:r>
            <a:r>
              <a:rPr lang="en-GB" sz="1200" kern="1200" dirty="0" smtClean="0">
                <a:solidFill>
                  <a:schemeClr val="tx1"/>
                </a:solidFill>
                <a:effectLst/>
                <a:latin typeface="+mn-lt"/>
                <a:ea typeface="+mn-ea"/>
                <a:cs typeface="+mn-cs"/>
              </a:rPr>
              <a:t>project. WW2 People's War is an online archive of wartime memories contributed by members of the public and gathered by the BBC. The archive can be found at </a:t>
            </a:r>
            <a:r>
              <a:rPr lang="en-GB" sz="1200" u="sng" kern="1200" dirty="0" smtClean="0">
                <a:solidFill>
                  <a:schemeClr val="tx1"/>
                </a:solidFill>
                <a:effectLst/>
                <a:latin typeface="+mn-lt"/>
                <a:ea typeface="+mn-ea"/>
                <a:cs typeface="+mn-cs"/>
                <a:hlinkClick r:id="rId3"/>
              </a:rPr>
              <a:t>www.bbc.co.uk/ww2peopleswar</a:t>
            </a: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 also presents links to video streams of archival films from the collections of the Imperial War Museums. Any commercial use of these films requires the permission of the Imperial War Museums: please contact </a:t>
            </a:r>
            <a:r>
              <a:rPr lang="en-GB" sz="1200" u="sng" kern="1200" dirty="0" smtClean="0">
                <a:solidFill>
                  <a:schemeClr val="tx1"/>
                </a:solidFill>
                <a:effectLst/>
                <a:latin typeface="+mn-lt"/>
                <a:ea typeface="+mn-ea"/>
                <a:cs typeface="+mn-cs"/>
                <a:hlinkClick r:id="rId4"/>
              </a:rPr>
              <a:t>IWM Film</a:t>
            </a:r>
            <a:r>
              <a:rPr lang="en-GB" sz="1200" kern="1200" dirty="0" smtClean="0">
                <a:solidFill>
                  <a:schemeClr val="tx1"/>
                </a:solidFill>
                <a:effectLst/>
                <a:latin typeface="+mn-lt"/>
                <a:ea typeface="+mn-ea"/>
                <a:cs typeface="+mn-cs"/>
              </a:rPr>
              <a:t> for more information. </a:t>
            </a:r>
          </a:p>
          <a:p>
            <a:r>
              <a:rPr lang="en-GB" sz="1200" kern="1200" dirty="0" smtClean="0">
                <a:solidFill>
                  <a:schemeClr val="tx1"/>
                </a:solidFill>
                <a:effectLst/>
                <a:latin typeface="+mn-lt"/>
                <a:ea typeface="+mn-ea"/>
                <a:cs typeface="+mn-cs"/>
              </a:rPr>
              <a:t>The author reasonably believes that all use of material in third-party copyright falls under the educational exemption of the Copyright Designs and Patents Act 1988. </a:t>
            </a:r>
          </a:p>
          <a:p>
            <a:r>
              <a:rPr lang="en-GB" sz="1200" kern="1200" dirty="0" smtClean="0">
                <a:solidFill>
                  <a:schemeClr val="tx1"/>
                </a:solidFill>
                <a:effectLst/>
                <a:latin typeface="+mn-lt"/>
                <a:ea typeface="+mn-ea"/>
                <a:cs typeface="+mn-cs"/>
              </a:rPr>
              <a:t>If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have any questions, comments, or corrections to this document,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would like more information about the material presented here,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have information or questions about copyright,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would like to use an image presented here,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are the copyright holder of an image presented here,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would like more information about our collections or the heritage services, or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would like to donate material to us</a:t>
            </a:r>
          </a:p>
          <a:p>
            <a:r>
              <a:rPr lang="en-GB" sz="1200" kern="1200" dirty="0" smtClean="0">
                <a:solidFill>
                  <a:schemeClr val="tx1"/>
                </a:solidFill>
                <a:effectLst/>
                <a:latin typeface="+mn-lt"/>
                <a:ea typeface="+mn-ea"/>
                <a:cs typeface="+mn-cs"/>
              </a:rPr>
              <a:t>please email </a:t>
            </a:r>
            <a:r>
              <a:rPr lang="en-GB" sz="1200" u="sng" kern="1200" dirty="0" smtClean="0">
                <a:solidFill>
                  <a:schemeClr val="tx1"/>
                </a:solidFill>
                <a:effectLst/>
                <a:latin typeface="+mn-lt"/>
                <a:ea typeface="+mn-ea"/>
                <a:cs typeface="+mn-cs"/>
                <a:hlinkClick r:id="rId5"/>
              </a:rPr>
              <a:t>local.history.library@southwark.gov.uk</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a:t>
            </a:fld>
            <a:endParaRPr lang="en-GB"/>
          </a:p>
        </p:txBody>
      </p:sp>
    </p:spTree>
    <p:extLst>
      <p:ext uri="{BB962C8B-B14F-4D97-AF65-F5344CB8AC3E}">
        <p14:creationId xmlns:p14="http://schemas.microsoft.com/office/powerpoint/2010/main" val="248947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By the 1938 Munich Crisis, it was clear that large parts of the country, and millions of people, would be in the total war’s firing line. The question then was how best to protect irreplaceable treasures, vital services, and the most vulnerable people in those areas. The answer was evacuation: moving items, organisations, and people from higher-risk areas (large cities, ports, and coastal towns) to lower-risk areas in rural areas away from the coast.</a:t>
            </a:r>
          </a:p>
          <a:p>
            <a:r>
              <a:rPr lang="en-GB" sz="1200" kern="1200" dirty="0" smtClean="0">
                <a:solidFill>
                  <a:schemeClr val="tx1"/>
                </a:solidFill>
                <a:effectLst/>
                <a:latin typeface="+mn-lt"/>
                <a:ea typeface="+mn-ea"/>
                <a:cs typeface="+mn-cs"/>
              </a:rPr>
              <a:t>In May 1938, Sir John Anderson convened the Anderson Committee to review the relative risk of various parts of the country, and to plan for mass evacuation; railway staff, police, and educators gave input. The Committee’s findings divided the country into three roughly equal groups: unsafe evacuation areas, neutral areas, and relatively safer reception areas. </a:t>
            </a:r>
          </a:p>
          <a:p>
            <a:r>
              <a:rPr lang="en-GB" sz="1200" kern="1200" dirty="0" smtClean="0">
                <a:solidFill>
                  <a:schemeClr val="tx1"/>
                </a:solidFill>
                <a:effectLst/>
                <a:latin typeface="+mn-lt"/>
                <a:ea typeface="+mn-ea"/>
                <a:cs typeface="+mn-cs"/>
              </a:rPr>
              <a:t>Many museums began moving their most valuable and fragile collections in mid-late August 1939, just before the war began. The British Museum and the Tate moved some items into disused Tube tunnels at Aldwych and Piccadilly. However, most of these collections moved to reception areas. The National Library of Wales housed some of the British Library’s books, while the National Gallery’s treasures found shelter in the disused slate mine at </a:t>
            </a:r>
            <a:r>
              <a:rPr lang="en-GB" sz="1200" kern="1200" dirty="0" err="1" smtClean="0">
                <a:solidFill>
                  <a:schemeClr val="tx1"/>
                </a:solidFill>
                <a:effectLst/>
                <a:latin typeface="+mn-lt"/>
                <a:ea typeface="+mn-ea"/>
                <a:cs typeface="+mn-cs"/>
              </a:rPr>
              <a:t>Manod</a:t>
            </a:r>
            <a:r>
              <a:rPr lang="en-GB" sz="1200" kern="1200" dirty="0" smtClean="0">
                <a:solidFill>
                  <a:schemeClr val="tx1"/>
                </a:solidFill>
                <a:effectLst/>
                <a:latin typeface="+mn-lt"/>
                <a:ea typeface="+mn-ea"/>
                <a:cs typeface="+mn-cs"/>
              </a:rPr>
              <a:t>, near Blaenau </a:t>
            </a:r>
            <a:r>
              <a:rPr lang="en-GB" sz="1200" kern="1200" dirty="0" err="1" smtClean="0">
                <a:solidFill>
                  <a:schemeClr val="tx1"/>
                </a:solidFill>
                <a:effectLst/>
                <a:latin typeface="+mn-lt"/>
                <a:ea typeface="+mn-ea"/>
                <a:cs typeface="+mn-cs"/>
              </a:rPr>
              <a:t>Ffestiniog</a:t>
            </a:r>
            <a:r>
              <a:rPr lang="en-GB" sz="1200" kern="1200" dirty="0" smtClean="0">
                <a:solidFill>
                  <a:schemeClr val="tx1"/>
                </a:solidFill>
                <a:effectLst/>
                <a:latin typeface="+mn-lt"/>
                <a:ea typeface="+mn-ea"/>
                <a:cs typeface="+mn-cs"/>
              </a:rPr>
              <a:t>, in north central Wales. </a:t>
            </a:r>
          </a:p>
          <a:p>
            <a:r>
              <a:rPr lang="en-GB" sz="1200" kern="1200" dirty="0" smtClean="0">
                <a:solidFill>
                  <a:schemeClr val="tx1"/>
                </a:solidFill>
                <a:effectLst/>
                <a:latin typeface="+mn-lt"/>
                <a:ea typeface="+mn-ea"/>
                <a:cs typeface="+mn-cs"/>
              </a:rPr>
              <a:t>Staff of organisations vital to the war efforts also moved to reception areas. For instance, the BBC moved some programming production to Bristol and Bedford; Wood Norton Hall, near Evesham, became an emergency broadcasting centre and workplace for its senior staff. The Post Office similarly moved senior staff to Harrogate. The London, Midland, and Scottish Railway began moving over 3,000 staff to The Grove, near Rickmansworth, Hertfordshire, on 1 September 1939, and completed it within 3 days. Some civil servants moved to empty educational buildings near a newly-built </a:t>
            </a:r>
            <a:r>
              <a:rPr lang="en-GB" sz="1200" kern="1200" dirty="0" err="1" smtClean="0">
                <a:solidFill>
                  <a:schemeClr val="tx1"/>
                </a:solidFill>
                <a:effectLst/>
                <a:latin typeface="+mn-lt"/>
                <a:ea typeface="+mn-ea"/>
                <a:cs typeface="+mn-cs"/>
              </a:rPr>
              <a:t>blastproof</a:t>
            </a:r>
            <a:r>
              <a:rPr lang="en-GB" sz="1200" kern="1200" dirty="0" smtClean="0">
                <a:solidFill>
                  <a:schemeClr val="tx1"/>
                </a:solidFill>
                <a:effectLst/>
                <a:latin typeface="+mn-lt"/>
                <a:ea typeface="+mn-ea"/>
                <a:cs typeface="+mn-cs"/>
              </a:rPr>
              <a:t> bunker in Dollis Hill, north London. Some 23,000 others evacuated to empty hotels: the Ministry of Agriculture nearly took over Colwyn Bay in north Wales.</a:t>
            </a:r>
          </a:p>
          <a:p>
            <a:r>
              <a:rPr lang="en-GB" sz="1200" kern="1200" dirty="0" smtClean="0">
                <a:solidFill>
                  <a:schemeClr val="tx1"/>
                </a:solidFill>
                <a:effectLst/>
                <a:latin typeface="+mn-lt"/>
                <a:ea typeface="+mn-ea"/>
                <a:cs typeface="+mn-cs"/>
              </a:rPr>
              <a:t>However, the most dramatic evacuation was that of civilians, especially vulnerable ones. Obviously, those with enough money could simply evacuate themselves or their children – over the course of the war, some 2,000,000 adults self-evacuated to reception areas or overseas. By 1941, some 14,000 children had been privately evacuated to the USA or Commonwealth countries. </a:t>
            </a:r>
          </a:p>
          <a:p>
            <a:r>
              <a:rPr lang="en-GB" sz="1200" kern="1200" dirty="0" smtClean="0">
                <a:solidFill>
                  <a:schemeClr val="tx1"/>
                </a:solidFill>
                <a:effectLst/>
                <a:latin typeface="+mn-lt"/>
                <a:ea typeface="+mn-ea"/>
                <a:cs typeface="+mn-cs"/>
              </a:rPr>
              <a:t>Many more people could not. The government’s response to this problem, Operation Pied Piper, combined the work of the Anderson Committee and the London County Council. It aimed to move children, pregnant women, and people with disabilities from evacuation areas to reception areas. In reception areas, they would be housed in residential camps, stately homes, or with locals. From early 1939, local authorities in reception areas were drawing up lists of available accommodation. </a:t>
            </a:r>
          </a:p>
          <a:p>
            <a:r>
              <a:rPr lang="en-GB" sz="1200" kern="1200" dirty="0" smtClean="0">
                <a:solidFill>
                  <a:schemeClr val="tx1"/>
                </a:solidFill>
                <a:effectLst/>
                <a:latin typeface="+mn-lt"/>
                <a:ea typeface="+mn-ea"/>
                <a:cs typeface="+mn-cs"/>
              </a:rPr>
              <a:t>The scheme was voluntary for evacuation areas; a lack of reception area volunteers meant that local authorities could force people in reception areas to house evacuees. For the first evacuee child, </a:t>
            </a:r>
            <a:r>
              <a:rPr lang="en-GB" sz="1200" kern="1200" dirty="0" err="1" smtClean="0">
                <a:solidFill>
                  <a:schemeClr val="tx1"/>
                </a:solidFill>
                <a:effectLst/>
                <a:latin typeface="+mn-lt"/>
                <a:ea typeface="+mn-ea"/>
                <a:cs typeface="+mn-cs"/>
              </a:rPr>
              <a:t>billetors</a:t>
            </a:r>
            <a:r>
              <a:rPr lang="en-GB" sz="1200" kern="1200" dirty="0" smtClean="0">
                <a:solidFill>
                  <a:schemeClr val="tx1"/>
                </a:solidFill>
                <a:effectLst/>
                <a:latin typeface="+mn-lt"/>
                <a:ea typeface="+mn-ea"/>
                <a:cs typeface="+mn-cs"/>
              </a:rPr>
              <a:t> received 10 shillings 6 pence (£26) for the first evacuee they housed, and 8 shillings 6 pence (£17) for each additional evacuee. Only children under 5 were evacuated with their mother or another carer: older children were evacuated in school groups with their teachers. </a:t>
            </a:r>
          </a:p>
          <a:p>
            <a:r>
              <a:rPr lang="en-GB" sz="1200" kern="1200" dirty="0" smtClean="0">
                <a:solidFill>
                  <a:schemeClr val="tx1"/>
                </a:solidFill>
                <a:effectLst/>
                <a:latin typeface="+mn-lt"/>
                <a:ea typeface="+mn-ea"/>
                <a:cs typeface="+mn-cs"/>
              </a:rPr>
              <a:t>The largest mass migration in British history began on 31 August, 1939; over the first three days, more than 675,000 children in school groups, more than 400,000 mothers and toddlers, and 3,000 pregnant women moved. London alone had more than 1,500 assembly points – mostly schools – and evacuation trains ran every nine minutes for nine hours. Children were allowed to bring change of underclothes, socks, and shoes, night clothes, a towel and facecloth, a comb and toothbrush, soap, and food. </a:t>
            </a:r>
          </a:p>
          <a:p>
            <a:r>
              <a:rPr lang="en-GB" sz="1200" kern="1200" dirty="0" smtClean="0">
                <a:solidFill>
                  <a:schemeClr val="tx1"/>
                </a:solidFill>
                <a:effectLst/>
                <a:latin typeface="+mn-lt"/>
                <a:ea typeface="+mn-ea"/>
                <a:cs typeface="+mn-cs"/>
              </a:rPr>
              <a:t>The sheer complexity of the operation meant that parents could not accompany their children, or even know where they were going. An army of volunteers, including Women’s Voluntary Service personnel and Girl Guides, helped keep groups fed, guided them to their final destinations, and assisted with finding billets.</a:t>
            </a:r>
          </a:p>
          <a:p>
            <a:r>
              <a:rPr lang="en-GB" sz="1200" kern="1200" dirty="0" smtClean="0">
                <a:solidFill>
                  <a:schemeClr val="tx1"/>
                </a:solidFill>
                <a:effectLst/>
                <a:latin typeface="+mn-lt"/>
                <a:ea typeface="+mn-ea"/>
                <a:cs typeface="+mn-cs"/>
              </a:rPr>
              <a:t>While nearly half the children in evacuation areas left in September 1939, six months of stalemate during the Phoney War and profound homesickness meant that almost half of the evacuees had returned home by Christmas. After the Battle of Britain started in June 1940, some 200,000 children were evacuated – either for the first time, as areas on the south coast were reclassified from “reception” to “evacuation” areas – or re-evacuated over the next year; the V weapons brought a final wave of evacuations in the summer of 1944, involving more than a million people.</a:t>
            </a:r>
          </a:p>
          <a:p>
            <a:r>
              <a:rPr lang="en-GB" sz="1200" kern="1200" dirty="0" smtClean="0">
                <a:solidFill>
                  <a:schemeClr val="tx1"/>
                </a:solidFill>
                <a:effectLst/>
                <a:latin typeface="+mn-lt"/>
                <a:ea typeface="+mn-ea"/>
                <a:cs typeface="+mn-cs"/>
              </a:rPr>
              <a:t>The government even created a sponsored evacuation scheme to send children to safety overseas – primarily Australia and Canada. The Children’s Overseas Reception Board (CORB) began screening applications in June 1940, and the first CORB group left Liverpool for Halifax, NS on 21 July. By the end of September, 19 ships carrying just over 3,000 children in the CORB programme left the UK. </a:t>
            </a:r>
          </a:p>
          <a:p>
            <a:r>
              <a:rPr lang="en-GB" sz="1200" kern="1200" dirty="0" smtClean="0">
                <a:solidFill>
                  <a:schemeClr val="tx1"/>
                </a:solidFill>
                <a:effectLst/>
                <a:latin typeface="+mn-lt"/>
                <a:ea typeface="+mn-ea"/>
                <a:cs typeface="+mn-cs"/>
              </a:rPr>
              <a:t>On 30 August, </a:t>
            </a:r>
            <a:r>
              <a:rPr lang="en-GB" sz="1200" i="1" kern="1200" dirty="0" smtClean="0">
                <a:solidFill>
                  <a:schemeClr val="tx1"/>
                </a:solidFill>
                <a:effectLst/>
                <a:latin typeface="+mn-lt"/>
                <a:ea typeface="+mn-ea"/>
                <a:cs typeface="+mn-cs"/>
              </a:rPr>
              <a:t>U-60 </a:t>
            </a:r>
            <a:r>
              <a:rPr lang="en-GB" sz="1200" kern="1200" dirty="0" smtClean="0">
                <a:solidFill>
                  <a:schemeClr val="tx1"/>
                </a:solidFill>
                <a:effectLst/>
                <a:latin typeface="+mn-lt"/>
                <a:ea typeface="+mn-ea"/>
                <a:cs typeface="+mn-cs"/>
              </a:rPr>
              <a:t>torpedoed</a:t>
            </a:r>
            <a:r>
              <a:rPr lang="en-GB" sz="1200" i="1" kern="1200" dirty="0" smtClean="0">
                <a:solidFill>
                  <a:schemeClr val="tx1"/>
                </a:solidFill>
                <a:effectLst/>
                <a:latin typeface="+mn-lt"/>
                <a:ea typeface="+mn-ea"/>
                <a:cs typeface="+mn-cs"/>
              </a:rPr>
              <a:t> SS </a:t>
            </a:r>
            <a:r>
              <a:rPr lang="en-GB" sz="1200" i="1" kern="1200" dirty="0" err="1" smtClean="0">
                <a:solidFill>
                  <a:schemeClr val="tx1"/>
                </a:solidFill>
                <a:effectLst/>
                <a:latin typeface="+mn-lt"/>
                <a:ea typeface="+mn-ea"/>
                <a:cs typeface="+mn-cs"/>
              </a:rPr>
              <a:t>Volendam</a:t>
            </a:r>
            <a:r>
              <a:rPr lang="en-GB" sz="1200" kern="1200" dirty="0" smtClean="0">
                <a:solidFill>
                  <a:schemeClr val="tx1"/>
                </a:solidFill>
                <a:effectLst/>
                <a:latin typeface="+mn-lt"/>
                <a:ea typeface="+mn-ea"/>
                <a:cs typeface="+mn-cs"/>
              </a:rPr>
              <a:t>, carrying 320 CORB evacuees; two weeks later, </a:t>
            </a:r>
            <a:r>
              <a:rPr lang="en-GB" sz="1200" i="1" kern="1200" dirty="0" smtClean="0">
                <a:solidFill>
                  <a:schemeClr val="tx1"/>
                </a:solidFill>
                <a:effectLst/>
                <a:latin typeface="+mn-lt"/>
                <a:ea typeface="+mn-ea"/>
                <a:cs typeface="+mn-cs"/>
              </a:rPr>
              <a:t>U-48  </a:t>
            </a:r>
            <a:r>
              <a:rPr lang="en-GB" sz="1200" kern="1200" dirty="0" smtClean="0">
                <a:solidFill>
                  <a:schemeClr val="tx1"/>
                </a:solidFill>
                <a:effectLst/>
                <a:latin typeface="+mn-lt"/>
                <a:ea typeface="+mn-ea"/>
                <a:cs typeface="+mn-cs"/>
              </a:rPr>
              <a:t>sank </a:t>
            </a:r>
            <a:r>
              <a:rPr lang="en-GB" sz="1200" i="1" kern="1200" dirty="0" smtClean="0">
                <a:solidFill>
                  <a:schemeClr val="tx1"/>
                </a:solidFill>
                <a:effectLst/>
                <a:latin typeface="+mn-lt"/>
                <a:ea typeface="+mn-ea"/>
                <a:cs typeface="+mn-cs"/>
              </a:rPr>
              <a:t>SS City of Benares</a:t>
            </a:r>
            <a:r>
              <a:rPr lang="en-GB" sz="1200" kern="1200" dirty="0" smtClean="0">
                <a:solidFill>
                  <a:schemeClr val="tx1"/>
                </a:solidFill>
                <a:effectLst/>
                <a:latin typeface="+mn-lt"/>
                <a:ea typeface="+mn-ea"/>
                <a:cs typeface="+mn-cs"/>
              </a:rPr>
              <a:t>, carrying 90 CORB evacuees, including two survivors of the </a:t>
            </a:r>
            <a:r>
              <a:rPr lang="en-GB" sz="1200" i="1" kern="1200" dirty="0" err="1" smtClean="0">
                <a:solidFill>
                  <a:schemeClr val="tx1"/>
                </a:solidFill>
                <a:effectLst/>
                <a:latin typeface="+mn-lt"/>
                <a:ea typeface="+mn-ea"/>
                <a:cs typeface="+mn-cs"/>
              </a:rPr>
              <a:t>Volendam</a:t>
            </a:r>
            <a:r>
              <a:rPr lang="en-GB" sz="1200" kern="1200" dirty="0" smtClean="0">
                <a:solidFill>
                  <a:schemeClr val="tx1"/>
                </a:solidFill>
                <a:effectLst/>
                <a:latin typeface="+mn-lt"/>
                <a:ea typeface="+mn-ea"/>
                <a:cs typeface="+mn-cs"/>
              </a:rPr>
              <a:t>. Only 13 evacuees survived the sinking: the resulting outrage shut down the programme.</a:t>
            </a:r>
            <a:endParaRPr lang="en-GB" baseline="0" dirty="0" smtClean="0"/>
          </a:p>
        </p:txBody>
      </p:sp>
      <p:sp>
        <p:nvSpPr>
          <p:cNvPr id="4" name="Slide Number Placeholder 3"/>
          <p:cNvSpPr>
            <a:spLocks noGrp="1"/>
          </p:cNvSpPr>
          <p:nvPr>
            <p:ph type="sldNum" sz="quarter" idx="10"/>
          </p:nvPr>
        </p:nvSpPr>
        <p:spPr/>
        <p:txBody>
          <a:bodyPr/>
          <a:lstStyle/>
          <a:p>
            <a:fld id="{82527BCA-3C35-4450-88AD-1D6BAB69DA9B}" type="slidenum">
              <a:rPr lang="en-GB" smtClean="0"/>
              <a:t>10</a:t>
            </a:fld>
            <a:endParaRPr lang="en-GB"/>
          </a:p>
        </p:txBody>
      </p:sp>
    </p:spTree>
    <p:extLst>
      <p:ext uri="{BB962C8B-B14F-4D97-AF65-F5344CB8AC3E}">
        <p14:creationId xmlns:p14="http://schemas.microsoft.com/office/powerpoint/2010/main" val="199941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While evacuation affected millions as an evacuee, a host, or a helper, rationing touched everyone in the country. In part, this was because of the British government’s policy of “business as usual” during the early years of the First World War. In an effort to avoid sapping civilian morale, voluntary rationing only began in early 1917 and compulsory rationing between late 1917 and early 1918. Ration books were only introduced in July 1918, four months before the end of the war. This delay caused real hardship</a:t>
            </a:r>
          </a:p>
          <a:p>
            <a:r>
              <a:rPr lang="en-GB" sz="1200" kern="1200" dirty="0" smtClean="0">
                <a:solidFill>
                  <a:schemeClr val="tx1"/>
                </a:solidFill>
                <a:effectLst/>
                <a:latin typeface="+mn-lt"/>
                <a:ea typeface="+mn-ea"/>
                <a:cs typeface="+mn-cs"/>
              </a:rPr>
              <a:t>Twenty years later, the United Kingdom relied on 1,000,000 tons of imported goods per week to fight the Second World War – weapons, equipment, but also food. When the war started, the United Kingdom grew less than a third of its own food, and imported some 20 million tons of food a year, including 70% of its cheese, sugar, cereals, and fats, and 80% of its fruit; nearly half its meat was imported, and even domestic meat production relied on imported feed. </a:t>
            </a:r>
          </a:p>
          <a:p>
            <a:r>
              <a:rPr lang="en-GB" sz="1200" kern="1200" dirty="0" smtClean="0">
                <a:solidFill>
                  <a:schemeClr val="tx1"/>
                </a:solidFill>
                <a:effectLst/>
                <a:latin typeface="+mn-lt"/>
                <a:ea typeface="+mn-ea"/>
                <a:cs typeface="+mn-cs"/>
              </a:rPr>
              <a:t>Food competed for convoy cargo space with raw materials and finished military equipment – and supply convoys were one of the most important targets for the </a:t>
            </a:r>
            <a:r>
              <a:rPr lang="en-GB" sz="1200" i="1" kern="1200" dirty="0" err="1" smtClean="0">
                <a:solidFill>
                  <a:schemeClr val="tx1"/>
                </a:solidFill>
                <a:effectLst/>
                <a:latin typeface="+mn-lt"/>
                <a:ea typeface="+mn-ea"/>
                <a:cs typeface="+mn-cs"/>
              </a:rPr>
              <a:t>Kriegsmarine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Luftwaffe </a:t>
            </a:r>
            <a:r>
              <a:rPr lang="en-GB" sz="1200" kern="1200" dirty="0" smtClean="0">
                <a:solidFill>
                  <a:schemeClr val="tx1"/>
                </a:solidFill>
                <a:effectLst/>
                <a:latin typeface="+mn-lt"/>
                <a:ea typeface="+mn-ea"/>
                <a:cs typeface="+mn-cs"/>
              </a:rPr>
              <a:t>during the Battle of the Atlantic. To ensure that the food supply – much smaller and more uncertain than it was before – could serve the both war needs and the home front, and that the home front did not go without, rationing became a necessity. </a:t>
            </a:r>
          </a:p>
          <a:p>
            <a:r>
              <a:rPr lang="en-GB" sz="1200" kern="1200" dirty="0" smtClean="0">
                <a:solidFill>
                  <a:schemeClr val="tx1"/>
                </a:solidFill>
                <a:effectLst/>
                <a:latin typeface="+mn-lt"/>
                <a:ea typeface="+mn-ea"/>
                <a:cs typeface="+mn-cs"/>
              </a:rPr>
              <a:t>On Friday, 25 September 1939, 65,000 enumerators fanned out over the country, with the goal of entering all civilians into a National Register of civilians and issuing them all an identity by Monday morning. Everyone had to carry their identity card at all times, and it was the only acceptable ID to receive new ration books. The start of the war also saw the creation of the Ministry of Food, which oversaw all aspects of the food supply and rationing, including issuing ration books.</a:t>
            </a:r>
          </a:p>
          <a:p>
            <a:r>
              <a:rPr lang="en-GB" sz="1200" kern="1200" dirty="0" smtClean="0">
                <a:solidFill>
                  <a:schemeClr val="tx1"/>
                </a:solidFill>
                <a:effectLst/>
                <a:latin typeface="+mn-lt"/>
                <a:ea typeface="+mn-ea"/>
                <a:cs typeface="+mn-cs"/>
              </a:rPr>
              <a:t>Under the rationing system, a household registered with one or more retailers for its rationed products, as noted by stamps in the ration books. These retailers received only enough goods to cover the rations for the households registered with them. To buy rationed goods, the buyer had to have both enough money and enough ration coupons, which the retailer would cancel as part of the transaction. A timeline showing when various goods went on the ration appears on page 12.</a:t>
            </a:r>
          </a:p>
          <a:p>
            <a:r>
              <a:rPr lang="en-GB" sz="1200" kern="1200" dirty="0" smtClean="0">
                <a:solidFill>
                  <a:schemeClr val="tx1"/>
                </a:solidFill>
                <a:effectLst/>
                <a:latin typeface="+mn-lt"/>
                <a:ea typeface="+mn-ea"/>
                <a:cs typeface="+mn-cs"/>
              </a:rPr>
              <a:t>Tinned food, dried fruit, cereals, biscuits, and legume rations used a different system, based on points. Each person received a set number of ration points per 4 week period, which they could spend wherever and however they wished. The government could – and did – adjust the point value of various foods to influence choices. Alongside rationing, the government standardised food to stretch supplies as far as possible: these so-called “National” foods included flour (from which the only commercially-available bread was made), butter, margarine, powdered milk, cheese (a Cheddar-type), and from 1942 powdered egg. </a:t>
            </a:r>
          </a:p>
          <a:p>
            <a:r>
              <a:rPr lang="en-GB" sz="1200" kern="1200" dirty="0" smtClean="0">
                <a:solidFill>
                  <a:schemeClr val="tx1"/>
                </a:solidFill>
                <a:effectLst/>
                <a:latin typeface="+mn-lt"/>
                <a:ea typeface="+mn-ea"/>
                <a:cs typeface="+mn-cs"/>
              </a:rPr>
              <a:t>The government’s goal was to reassure civilians that they would always get a fair share of available food. Foods whose supply wasn’t guaranteed – seasonal fresh fruit and vegetables, or fish, for instance – were not rationed, but could be expensive, or simply impossible to find. Bread and potatoes – staple foods, especially for urban working-class households – were also unrationed. </a:t>
            </a:r>
          </a:p>
          <a:p>
            <a:r>
              <a:rPr lang="en-GB" sz="1200" kern="1200" dirty="0" smtClean="0">
                <a:solidFill>
                  <a:schemeClr val="tx1"/>
                </a:solidFill>
                <a:effectLst/>
                <a:latin typeface="+mn-lt"/>
                <a:ea typeface="+mn-ea"/>
                <a:cs typeface="+mn-cs"/>
              </a:rPr>
              <a:t>As the war continued, non-food items also went on the ration, including clothing – also rationed on points, based on how much cloth they required – gas, electricity, and coal. Petrol was rationed at the start of the war, but after 1942 was only available to those using a car for official purposes. Furniture was available only to newlyweds and bombed-out households; from 1942, the only new furniture made was severely simple “utility furniture”, grounded in the Arts and Crafts aesthetic.</a:t>
            </a:r>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11</a:t>
            </a:fld>
            <a:endParaRPr lang="en-GB"/>
          </a:p>
        </p:txBody>
      </p:sp>
    </p:spTree>
    <p:extLst>
      <p:ext uri="{BB962C8B-B14F-4D97-AF65-F5344CB8AC3E}">
        <p14:creationId xmlns:p14="http://schemas.microsoft.com/office/powerpoint/2010/main" val="136990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 the rationing system, a household registered with one or more retailers for its rationed products, as noted by stamps in the ration books. These retailers received only enough goods to cover the rations for the households registered with them. To buy rationed goods, the buyer had to have both enough money and enough ration coupons, which the retailer would cancel as part of the transaction.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Tinned food, dried fruit, cereals, biscuits, and legume rations used a different system based on points. Rather than a set of coupons valid each week, each person received a set number of ration points per 4 week period, which they could spend however they wished; unlike coupon-based rations, points could be spent anywhere. The government could – and did – adjust the point value of various foods to adjust the market toward what was available. Alongside rationing, the government standardised food to stretch supplies as far as possible: these so-called “National” foods included flour (from which the only commercially-available bread was made), butter, margarine, powdered milk, cheese (a Cheddar-type), and from 1942 powdered egg.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government’s goal was to reassure civilians that they would always</a:t>
            </a:r>
            <a:r>
              <a:rPr lang="en-GB" baseline="0" dirty="0" smtClean="0"/>
              <a:t> get their fair share of the food that was available; this meant it only covered foods that would always be available – generally meat, eggs, and dairy products. Foods whose supply wasn’t guaranteed – like seasonal fresh fruit and vegetables, or fish, since few fishermen were willing to risk being torpedoed by a German U-boat – were not rationed; they were, instead, often expensive, or simply impossible to find. Bread and potatoes – staple foods, especially for urban working-class households – were also unrationed.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the war continued, non-food items also went on the ration, including clothing – also rationed on points, based on how much cloth they required – gas, electricity, and coal. Furniture was available only to newlyweds and bombed-out households; from 1942, the only new furniture made was severely simple “utility furniture”, grounded in the Arts and Crafts aesthetic. Petrol was the first commodity rationed – in September 1939 – and was the first item abolished, in March 1942; until the end of the war, only those using motor vehicles for official purposes could obtain petrol.</a:t>
            </a:r>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12</a:t>
            </a:fld>
            <a:endParaRPr lang="en-GB"/>
          </a:p>
        </p:txBody>
      </p:sp>
    </p:spTree>
    <p:extLst>
      <p:ext uri="{BB962C8B-B14F-4D97-AF65-F5344CB8AC3E}">
        <p14:creationId xmlns:p14="http://schemas.microsoft.com/office/powerpoint/2010/main" val="26274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Life on the home front was nothing like life in peacetime – and civilians faced their share of combat. Photographs, memoirs, and oral histories from Southwark’s collections and other archives give us a good idea, 75 years later, what that experience meant. We’ve provided some information here, as well images, links to films, and extracts from wartime memories in the next section.</a:t>
            </a:r>
          </a:p>
          <a:p>
            <a:r>
              <a:rPr lang="en-GB" sz="1200" b="1" kern="1200" dirty="0" smtClean="0">
                <a:solidFill>
                  <a:schemeClr val="tx1"/>
                </a:solidFill>
                <a:effectLst/>
                <a:latin typeface="+mn-lt"/>
                <a:ea typeface="+mn-ea"/>
                <a:cs typeface="+mn-cs"/>
              </a:rPr>
              <a:t>Air Raids</a:t>
            </a:r>
          </a:p>
          <a:p>
            <a:r>
              <a:rPr lang="en-GB" sz="1200" kern="1200" dirty="0" smtClean="0">
                <a:solidFill>
                  <a:schemeClr val="tx1"/>
                </a:solidFill>
                <a:effectLst/>
                <a:latin typeface="+mn-lt"/>
                <a:ea typeface="+mn-ea"/>
                <a:cs typeface="+mn-cs"/>
              </a:rPr>
              <a:t>Air raids were terrifying: searchlights and fires turned night to day, explosions and gunfire could go on for hours, and civilians needed to stay awake and aware, in order to extinguish stray incendiary bombs in buildings. Because the cycle of air-raid alert and all-clear might happen over and over in a single night, many people simply decamped to an air-raid shelter every night, whether that was on a Tube station platform, the damp chill of an Anderson shelter, or inside a Morrison shelter. Morning would show whether their homes and belongings had survived the night.</a:t>
            </a:r>
          </a:p>
          <a:p>
            <a:r>
              <a:rPr lang="en-GB" sz="1200" kern="1200" dirty="0" smtClean="0">
                <a:solidFill>
                  <a:schemeClr val="tx1"/>
                </a:solidFill>
                <a:effectLst/>
                <a:latin typeface="+mn-lt"/>
                <a:ea typeface="+mn-ea"/>
                <a:cs typeface="+mn-cs"/>
              </a:rPr>
              <a:t>In 1940, the General Post Office produced a short film, </a:t>
            </a:r>
            <a:r>
              <a:rPr lang="en-GB" sz="1200" i="1" kern="1200" dirty="0" smtClean="0">
                <a:solidFill>
                  <a:schemeClr val="tx1"/>
                </a:solidFill>
                <a:effectLst/>
                <a:latin typeface="+mn-lt"/>
                <a:ea typeface="+mn-ea"/>
                <a:cs typeface="+mn-cs"/>
              </a:rPr>
              <a:t>London Can Take It!</a:t>
            </a:r>
            <a:r>
              <a:rPr lang="en-GB" sz="1200" kern="1200" dirty="0" smtClean="0">
                <a:solidFill>
                  <a:schemeClr val="tx1"/>
                </a:solidFill>
                <a:effectLst/>
                <a:latin typeface="+mn-lt"/>
                <a:ea typeface="+mn-ea"/>
                <a:cs typeface="+mn-cs"/>
              </a:rPr>
              <a:t>, for the Ministry of Information. Warner Brothers distributed it to cinemas in the United States, in an effort to sway American public opinion in favour of joining the war. The title screen appears on page 21: clicking it will take you to the film at the Imperial War Museum’s </a:t>
            </a:r>
            <a:r>
              <a:rPr lang="en-GB" sz="1200" kern="1200" dirty="0" err="1" smtClean="0">
                <a:solidFill>
                  <a:schemeClr val="tx1"/>
                </a:solidFill>
                <a:effectLst/>
                <a:latin typeface="+mn-lt"/>
                <a:ea typeface="+mn-ea"/>
                <a:cs typeface="+mn-cs"/>
              </a:rPr>
              <a:t>webplayer</a:t>
            </a:r>
            <a:r>
              <a:rPr lang="en-GB" sz="1200" kern="1200" dirty="0" smtClean="0">
                <a:solidFill>
                  <a:schemeClr val="tx1"/>
                </a:solidFill>
                <a:effectLst/>
                <a:latin typeface="+mn-lt"/>
                <a:ea typeface="+mn-ea"/>
                <a:cs typeface="+mn-cs"/>
              </a:rPr>
              <a:t>.</a:t>
            </a:r>
          </a:p>
          <a:p>
            <a:r>
              <a:rPr lang="en-GB" sz="1200" b="1" u="sng" kern="1200" dirty="0" smtClean="0">
                <a:solidFill>
                  <a:schemeClr val="tx1"/>
                </a:solidFill>
                <a:effectLst/>
                <a:latin typeface="+mn-lt"/>
                <a:ea typeface="+mn-ea"/>
                <a:cs typeface="+mn-cs"/>
              </a:rPr>
              <a:t>Civil Defence</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Thousands of Southwark residents took up the call to join civil defence forces. In doing so, they came face-to-face with the death and destruction enemy bombings dealt to </a:t>
            </a:r>
            <a:r>
              <a:rPr lang="en-GB" sz="1200" kern="1200" dirty="0" err="1" smtClean="0">
                <a:solidFill>
                  <a:schemeClr val="tx1"/>
                </a:solidFill>
                <a:effectLst/>
                <a:latin typeface="+mn-lt"/>
                <a:ea typeface="+mn-ea"/>
                <a:cs typeface="+mn-cs"/>
              </a:rPr>
              <a:t>defenseless</a:t>
            </a:r>
            <a:r>
              <a:rPr lang="en-GB" sz="1200" kern="1200" dirty="0" smtClean="0">
                <a:solidFill>
                  <a:schemeClr val="tx1"/>
                </a:solidFill>
                <a:effectLst/>
                <a:latin typeface="+mn-lt"/>
                <a:ea typeface="+mn-ea"/>
                <a:cs typeface="+mn-cs"/>
              </a:rPr>
              <a:t> civilians. The street name Wardens Grove, off Great Guildford Street, is a reminder of the dangers they faced – and a memorial to nine staff of MB Southwark Wardens’ Post 5, who were killed in a direct hit on the post in the Borough Market Mission Hall on 29 September 1940. Two victims were brothers; another 3 were a father and his two sons. The 1941 Ministry of Information film </a:t>
            </a:r>
            <a:r>
              <a:rPr lang="en-GB" sz="1200" i="1" kern="1200" dirty="0" smtClean="0">
                <a:solidFill>
                  <a:schemeClr val="tx1"/>
                </a:solidFill>
                <a:effectLst/>
                <a:latin typeface="+mn-lt"/>
                <a:ea typeface="+mn-ea"/>
                <a:cs typeface="+mn-cs"/>
              </a:rPr>
              <a:t>Post 23 </a:t>
            </a:r>
            <a:r>
              <a:rPr lang="en-GB" sz="1200" kern="1200" dirty="0" smtClean="0">
                <a:solidFill>
                  <a:schemeClr val="tx1"/>
                </a:solidFill>
                <a:effectLst/>
                <a:latin typeface="+mn-lt"/>
                <a:ea typeface="+mn-ea"/>
                <a:cs typeface="+mn-cs"/>
              </a:rPr>
              <a:t>gives viewers an idealised view of civil defence work. A screenshot appears on page 21: clicking it will take you to the film at the Imperial War Museum’s </a:t>
            </a:r>
            <a:r>
              <a:rPr lang="en-GB" sz="1200" kern="1200" dirty="0" err="1" smtClean="0">
                <a:solidFill>
                  <a:schemeClr val="tx1"/>
                </a:solidFill>
                <a:effectLst/>
                <a:latin typeface="+mn-lt"/>
                <a:ea typeface="+mn-ea"/>
                <a:cs typeface="+mn-cs"/>
              </a:rPr>
              <a:t>webplayer</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Evacuation</a:t>
            </a:r>
          </a:p>
          <a:p>
            <a:r>
              <a:rPr lang="en-GB" sz="1200" kern="1200" dirty="0" smtClean="0">
                <a:solidFill>
                  <a:schemeClr val="tx1"/>
                </a:solidFill>
                <a:effectLst/>
                <a:latin typeface="+mn-lt"/>
                <a:ea typeface="+mn-ea"/>
                <a:cs typeface="+mn-cs"/>
              </a:rPr>
              <a:t>Evacuees left everything familiar – family, friends, pets, even toys – to live with strangers far from home. Evacuation lasted up to six years: much, or even all, of their life so far. Some lucky children found a warm welcome: lifelong friends or a second family. Many others found themselves unwelcome, exploited as free labour, or even abused. But even children in loving foster homes struggled with fitting into their new surroundings and managing their homesickness and worry. </a:t>
            </a:r>
          </a:p>
          <a:p>
            <a:r>
              <a:rPr lang="en-GB" sz="1200" kern="1200" dirty="0" smtClean="0">
                <a:solidFill>
                  <a:schemeClr val="tx1"/>
                </a:solidFill>
                <a:effectLst/>
                <a:latin typeface="+mn-lt"/>
                <a:ea typeface="+mn-ea"/>
                <a:cs typeface="+mn-cs"/>
              </a:rPr>
              <a:t>As student numbers blew up literally over night many schools in reception areas shifted to two half-day sessions, one for local children and one for evacuees; this and other changes the arrival of evacuees brought meant that local children often resented and were unkind to them. </a:t>
            </a:r>
          </a:p>
          <a:p>
            <a:r>
              <a:rPr lang="en-GB" sz="1200" kern="1200" dirty="0" smtClean="0">
                <a:solidFill>
                  <a:schemeClr val="tx1"/>
                </a:solidFill>
                <a:effectLst/>
                <a:latin typeface="+mn-lt"/>
                <a:ea typeface="+mn-ea"/>
                <a:cs typeface="+mn-cs"/>
              </a:rPr>
              <a:t>Children who stayed in, or returned to, evacuation areas faced other problems. Two major ones were the stress of air raids and the loss of schooling as evacuation stripped cities of their teachers. During the war, some two-thirds of London’s schools were closed, and 20% were damaged by enemy bombing. By January 1940, only a quarter of London’s schoolchildren were in class full-time. While another 50% had part-time classes either in a school or at home, the remaining quarter – more than 400,000 – were not in school at all. In a London where essential war work claimed the time and attention of most adults, this left young people to their own devices. </a:t>
            </a:r>
          </a:p>
          <a:p>
            <a:r>
              <a:rPr lang="en-GB" sz="1200" kern="1200" dirty="0" smtClean="0">
                <a:solidFill>
                  <a:schemeClr val="tx1"/>
                </a:solidFill>
                <a:effectLst/>
                <a:latin typeface="+mn-lt"/>
                <a:ea typeface="+mn-ea"/>
                <a:cs typeface="+mn-cs"/>
              </a:rPr>
              <a:t>Some took advantage of the lack of supervision: convictions for juvenile delinquency went up by a third over the first two years of the war. Other young people, like the “Dead End Kids” in Wapping, </a:t>
            </a:r>
            <a:r>
              <a:rPr lang="en-GB" sz="1200" kern="1200" dirty="0" err="1" smtClean="0">
                <a:solidFill>
                  <a:schemeClr val="tx1"/>
                </a:solidFill>
                <a:effectLst/>
                <a:latin typeface="+mn-lt"/>
                <a:ea typeface="+mn-ea"/>
                <a:cs typeface="+mn-cs"/>
              </a:rPr>
              <a:t>channeled</a:t>
            </a:r>
            <a:r>
              <a:rPr lang="en-GB" sz="1200" kern="1200" dirty="0" smtClean="0">
                <a:solidFill>
                  <a:schemeClr val="tx1"/>
                </a:solidFill>
                <a:effectLst/>
                <a:latin typeface="+mn-lt"/>
                <a:ea typeface="+mn-ea"/>
                <a:cs typeface="+mn-cs"/>
              </a:rPr>
              <a:t> their energy and boredom in more constructive ways. A young </a:t>
            </a:r>
            <a:r>
              <a:rPr lang="en-GB" sz="1200" kern="1200" dirty="0" err="1" smtClean="0">
                <a:solidFill>
                  <a:schemeClr val="tx1"/>
                </a:solidFill>
                <a:effectLst/>
                <a:latin typeface="+mn-lt"/>
                <a:ea typeface="+mn-ea"/>
                <a:cs typeface="+mn-cs"/>
              </a:rPr>
              <a:t>docker</a:t>
            </a:r>
            <a:r>
              <a:rPr lang="en-GB" sz="1200" kern="1200" dirty="0" smtClean="0">
                <a:solidFill>
                  <a:schemeClr val="tx1"/>
                </a:solidFill>
                <a:effectLst/>
                <a:latin typeface="+mn-lt"/>
                <a:ea typeface="+mn-ea"/>
                <a:cs typeface="+mn-cs"/>
              </a:rPr>
              <a:t>, Patsy Duggan, formed a group of children as young as 10 – including his 13 year old sister Maureen – into an unofficial civil defence unit. Armed with the most basic tools – spades, buckets, crowbars, and ropes – they rushed into burning or collapsed buildings, eager to save their neighbours and their belongings and keep their neighbourhood from burning. The war, while real, and deadly, became a game of skill and chance – each raid a new opportunity to impress with the most daring rescue.</a:t>
            </a:r>
          </a:p>
          <a:p>
            <a:r>
              <a:rPr lang="en-GB" sz="1200" kern="1200" dirty="0" smtClean="0">
                <a:solidFill>
                  <a:schemeClr val="tx1"/>
                </a:solidFill>
                <a:effectLst/>
                <a:latin typeface="+mn-lt"/>
                <a:ea typeface="+mn-ea"/>
                <a:cs typeface="+mn-cs"/>
              </a:rPr>
              <a:t>Evacuation left a permanent mark of British culture: it features as a key plot point in works as diverse as </a:t>
            </a:r>
            <a:r>
              <a:rPr lang="en-GB" sz="1200" i="1" kern="1200" dirty="0" smtClean="0">
                <a:solidFill>
                  <a:schemeClr val="tx1"/>
                </a:solidFill>
                <a:effectLst/>
                <a:latin typeface="+mn-lt"/>
                <a:ea typeface="+mn-ea"/>
                <a:cs typeface="+mn-cs"/>
              </a:rPr>
              <a:t>Goodnight, Mr Tom</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Lord of the Flies</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Bedknobs</a:t>
            </a:r>
            <a:r>
              <a:rPr lang="en-GB" sz="1200" i="1" kern="1200" dirty="0" smtClean="0">
                <a:solidFill>
                  <a:schemeClr val="tx1"/>
                </a:solidFill>
                <a:effectLst/>
                <a:latin typeface="+mn-lt"/>
                <a:ea typeface="+mn-ea"/>
                <a:cs typeface="+mn-cs"/>
              </a:rPr>
              <a:t> and Broomsticks</a:t>
            </a: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The Lion, the Witch, and the Wardrobe. </a:t>
            </a:r>
            <a:r>
              <a:rPr lang="en-GB" sz="1200" kern="1200" dirty="0" smtClean="0">
                <a:solidFill>
                  <a:schemeClr val="tx1"/>
                </a:solidFill>
                <a:effectLst/>
                <a:latin typeface="+mn-lt"/>
                <a:ea typeface="+mn-ea"/>
                <a:cs typeface="+mn-cs"/>
              </a:rPr>
              <a:t>The song “Goodnight, Children Everywhere” was written in 1939 and broadcast every night by the BBC as an attempt to ease evacuees’ homesickness. Even Paddington Bear’s label – “Please look after this bear” – comes from author Michael Bond’s memories of evacuees in newsreels, with similar identification labels pinned to their coats or tied around their necks. The 1939 General Post Office film </a:t>
            </a:r>
            <a:r>
              <a:rPr lang="en-GB" sz="1200" i="1" kern="1200" dirty="0" smtClean="0">
                <a:solidFill>
                  <a:schemeClr val="tx1"/>
                </a:solidFill>
                <a:effectLst/>
                <a:latin typeface="+mn-lt"/>
                <a:ea typeface="+mn-ea"/>
                <a:cs typeface="+mn-cs"/>
              </a:rPr>
              <a:t>If War Should Come </a:t>
            </a:r>
            <a:r>
              <a:rPr lang="en-GB" sz="1200" kern="1200" dirty="0" smtClean="0">
                <a:solidFill>
                  <a:schemeClr val="tx1"/>
                </a:solidFill>
                <a:effectLst/>
                <a:latin typeface="+mn-lt"/>
                <a:ea typeface="+mn-ea"/>
                <a:cs typeface="+mn-cs"/>
              </a:rPr>
              <a:t>discussed what would happen to children in evacuation areas, in very rosy terms. A screenshot appears on page 21: clicking it will take you to the film at the Imperial War Museum’s </a:t>
            </a:r>
            <a:r>
              <a:rPr lang="en-GB" sz="1200" kern="1200" dirty="0" err="1" smtClean="0">
                <a:solidFill>
                  <a:schemeClr val="tx1"/>
                </a:solidFill>
                <a:effectLst/>
                <a:latin typeface="+mn-lt"/>
                <a:ea typeface="+mn-ea"/>
                <a:cs typeface="+mn-cs"/>
              </a:rPr>
              <a:t>webplayer</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Rationing</a:t>
            </a:r>
          </a:p>
          <a:p>
            <a:r>
              <a:rPr lang="en-GB" sz="1200" kern="1200" dirty="0" smtClean="0">
                <a:solidFill>
                  <a:schemeClr val="tx1"/>
                </a:solidFill>
                <a:effectLst/>
                <a:latin typeface="+mn-lt"/>
                <a:ea typeface="+mn-ea"/>
                <a:cs typeface="+mn-cs"/>
              </a:rPr>
              <a:t>Rationing meant that everyone got their fair share, but it also meant that changes in the way people interacted with food and other resources. Food on the ration was healthy but stodgy; the restrictions of rationing could make it hard to produce varied, interesting meals. Ministry of Food staff issued advice, creating and demonstrating recipes and cooking techniques that worked well in wartime conditions. The best known was perhaps </a:t>
            </a:r>
            <a:r>
              <a:rPr lang="en-GB" sz="1200" u="sng" kern="1200" dirty="0" err="1" smtClean="0">
                <a:solidFill>
                  <a:schemeClr val="tx1"/>
                </a:solidFill>
                <a:effectLst/>
                <a:latin typeface="+mn-lt"/>
                <a:ea typeface="+mn-ea"/>
                <a:cs typeface="+mn-cs"/>
                <a:hlinkClick r:id="rId3"/>
              </a:rPr>
              <a:t>Woolton</a:t>
            </a:r>
            <a:r>
              <a:rPr lang="en-GB" sz="1200" u="sng" kern="1200" dirty="0" smtClean="0">
                <a:solidFill>
                  <a:schemeClr val="tx1"/>
                </a:solidFill>
                <a:effectLst/>
                <a:latin typeface="+mn-lt"/>
                <a:ea typeface="+mn-ea"/>
                <a:cs typeface="+mn-cs"/>
                <a:hlinkClick r:id="rId3"/>
              </a:rPr>
              <a:t> Pie</a:t>
            </a:r>
            <a:r>
              <a:rPr lang="en-GB" sz="1200" kern="1200" dirty="0" smtClean="0">
                <a:solidFill>
                  <a:schemeClr val="tx1"/>
                </a:solidFill>
                <a:effectLst/>
                <a:latin typeface="+mn-lt"/>
                <a:ea typeface="+mn-ea"/>
                <a:cs typeface="+mn-cs"/>
              </a:rPr>
              <a:t>, named for the first Minister of Food, Lord </a:t>
            </a:r>
            <a:r>
              <a:rPr lang="en-GB" sz="1200" kern="1200" dirty="0" err="1" smtClean="0">
                <a:solidFill>
                  <a:schemeClr val="tx1"/>
                </a:solidFill>
                <a:effectLst/>
                <a:latin typeface="+mn-lt"/>
                <a:ea typeface="+mn-ea"/>
                <a:cs typeface="+mn-cs"/>
              </a:rPr>
              <a:t>Woolton</a:t>
            </a:r>
            <a:r>
              <a:rPr lang="en-GB" sz="1200" kern="1200" dirty="0" smtClean="0">
                <a:solidFill>
                  <a:schemeClr val="tx1"/>
                </a:solidFill>
                <a:effectLst/>
                <a:latin typeface="+mn-lt"/>
                <a:ea typeface="+mn-ea"/>
                <a:cs typeface="+mn-cs"/>
              </a:rPr>
              <a:t>: it was a savoury pie of root vegetables and potato pastry, served with gravy. </a:t>
            </a:r>
          </a:p>
          <a:p>
            <a:r>
              <a:rPr lang="en-GB" sz="1200" kern="1200" dirty="0" smtClean="0">
                <a:solidFill>
                  <a:schemeClr val="tx1"/>
                </a:solidFill>
                <a:effectLst/>
                <a:latin typeface="+mn-lt"/>
                <a:ea typeface="+mn-ea"/>
                <a:cs typeface="+mn-cs"/>
              </a:rPr>
              <a:t>The Ministry of Agriculture also produced civilian guidance on gardening; so-called </a:t>
            </a:r>
            <a:r>
              <a:rPr lang="en-GB" sz="1200" b="1" kern="1200" dirty="0" smtClean="0">
                <a:solidFill>
                  <a:schemeClr val="tx1"/>
                </a:solidFill>
                <a:effectLst/>
                <a:latin typeface="+mn-lt"/>
                <a:ea typeface="+mn-ea"/>
                <a:cs typeface="+mn-cs"/>
              </a:rPr>
              <a:t>victory gardens </a:t>
            </a:r>
            <a:r>
              <a:rPr lang="en-GB" sz="1200" kern="1200" dirty="0" smtClean="0">
                <a:solidFill>
                  <a:schemeClr val="tx1"/>
                </a:solidFill>
                <a:effectLst/>
                <a:latin typeface="+mn-lt"/>
                <a:ea typeface="+mn-ea"/>
                <a:cs typeface="+mn-cs"/>
              </a:rPr>
              <a:t>appeared not just in gardens, but in public parks and grounds of public buildings. Victory gardens gave civilians a way to contribute to the war effort and show their patriotism, provided households with an additional source of food, and maximised the imported food going to the war effort. Refrigerators were not common during the war, so many households pickled, canned, or preserved their excess produce. The government propaganda encouraging these pastimes was so all-encompassing that it became a cultural icon of the war years.</a:t>
            </a:r>
          </a:p>
          <a:p>
            <a:r>
              <a:rPr lang="en-GB" sz="1200" kern="1200" dirty="0" smtClean="0">
                <a:solidFill>
                  <a:schemeClr val="tx1"/>
                </a:solidFill>
                <a:effectLst/>
                <a:latin typeface="+mn-lt"/>
                <a:ea typeface="+mn-ea"/>
                <a:cs typeface="+mn-cs"/>
              </a:rPr>
              <a:t>Pre-war clothes, furniture, and toys had to last as long as possible, as well. Government advice was to “make do and mend” – to fix clothing wherever possible, or to re-use and upcycle clothing that was no longer needed – for instance, to unravel an old jumper to knit a new one, or to make a child’s outfit from an old adult one. Similarly, broken furniture and household goods were mended: in many cases, replacements were unavailable since factories had shifted to war production. </a:t>
            </a:r>
          </a:p>
          <a:p>
            <a:r>
              <a:rPr lang="en-GB" sz="1200" kern="1200" dirty="0" smtClean="0">
                <a:solidFill>
                  <a:schemeClr val="tx1"/>
                </a:solidFill>
                <a:effectLst/>
                <a:latin typeface="+mn-lt"/>
                <a:ea typeface="+mn-ea"/>
                <a:cs typeface="+mn-cs"/>
              </a:rPr>
              <a:t>“Make do and mend” clubs became popular – woodworking and sewing were common skills, and neighbours often shared techniques and expertise. The 1943 Ministry of Information film </a:t>
            </a:r>
            <a:r>
              <a:rPr lang="en-GB" sz="1200" i="1" kern="1200" dirty="0" smtClean="0">
                <a:solidFill>
                  <a:schemeClr val="tx1"/>
                </a:solidFill>
                <a:effectLst/>
                <a:latin typeface="+mn-lt"/>
                <a:ea typeface="+mn-ea"/>
                <a:cs typeface="+mn-cs"/>
              </a:rPr>
              <a:t>Make Do and Mend</a:t>
            </a:r>
            <a:r>
              <a:rPr lang="en-GB" sz="1200" kern="1200" dirty="0" smtClean="0">
                <a:solidFill>
                  <a:schemeClr val="tx1"/>
                </a:solidFill>
                <a:effectLst/>
                <a:latin typeface="+mn-lt"/>
                <a:ea typeface="+mn-ea"/>
                <a:cs typeface="+mn-cs"/>
              </a:rPr>
              <a:t> provides a short introduction to the wartime ethos. A screenshot appears on page 21: clicking it will take you to the film at the Imperial War Museum’s </a:t>
            </a:r>
            <a:r>
              <a:rPr lang="en-GB" sz="1200" kern="1200" dirty="0" err="1" smtClean="0">
                <a:solidFill>
                  <a:schemeClr val="tx1"/>
                </a:solidFill>
                <a:effectLst/>
                <a:latin typeface="+mn-lt"/>
                <a:ea typeface="+mn-ea"/>
                <a:cs typeface="+mn-cs"/>
              </a:rPr>
              <a:t>webplayer</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While recycling was a key part of the “make do and mend” ethos, salvage was also an important part of the home front war effort – collecting bones, scrap paper, and metal for processing into military goods, and saving food scraps to feed animals ensured that nothing that could help the war effort went to waste.</a:t>
            </a:r>
            <a:r>
              <a:rPr lang="en-GB" dirty="0" smtClean="0">
                <a:effectLst/>
              </a:rPr>
              <a:t> </a:t>
            </a:r>
            <a:r>
              <a:rPr lang="en-GB" sz="1200" kern="1200" dirty="0" smtClean="0">
                <a:solidFill>
                  <a:schemeClr val="tx1"/>
                </a:solidFill>
                <a:effectLst/>
                <a:latin typeface="+mn-lt"/>
                <a:ea typeface="+mn-ea"/>
                <a:cs typeface="+mn-cs"/>
              </a:rPr>
              <a:t>Commonwealth War Graves Commission, </a:t>
            </a:r>
            <a:r>
              <a:rPr lang="en-GB" sz="1200" i="1" kern="1200" dirty="0" smtClean="0">
                <a:solidFill>
                  <a:schemeClr val="tx1"/>
                </a:solidFill>
                <a:effectLst/>
                <a:latin typeface="+mn-lt"/>
                <a:ea typeface="+mn-ea"/>
                <a:cs typeface="+mn-cs"/>
              </a:rPr>
              <a:t>Civilian War Dead Register </a:t>
            </a:r>
            <a:r>
              <a:rPr lang="en-GB"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4"/>
              </a:rPr>
              <a:t>https://www.cwgc.org/find/find-war-dead/results?war=2&amp;servedIn=Civilian%2bWar%2bDead%2b1939-1945&amp;exactDate=29-09-1940&amp;additional=Great%2bGuildford%2bStreet</a:t>
            </a:r>
            <a:r>
              <a:rPr lang="en-GB" sz="1200" kern="1200" dirty="0" smtClean="0">
                <a:solidFill>
                  <a:schemeClr val="tx1"/>
                </a:solidFill>
                <a:effectLst/>
                <a:latin typeface="+mn-lt"/>
                <a:ea typeface="+mn-ea"/>
                <a:cs typeface="+mn-cs"/>
              </a:rPr>
              <a:t>), accessed 21 Apr 2020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13</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home front on your doorstep </a:t>
            </a:r>
          </a:p>
          <a:p>
            <a:r>
              <a:rPr lang="en-GB" sz="1200" kern="1200" dirty="0" smtClean="0">
                <a:solidFill>
                  <a:schemeClr val="tx1"/>
                </a:solidFill>
                <a:effectLst/>
                <a:latin typeface="+mn-lt"/>
                <a:ea typeface="+mn-ea"/>
                <a:cs typeface="+mn-cs"/>
              </a:rPr>
              <a:t>You can still find traces of the home front in modern Southwark. Where bombs damaged or destroyed part of a Victorian terrace, post-war rebuilding might simply fill in the space. This creates a very noticeable, unique streetscape. In other cases, like the Elephant and Castle, bomb damage was much more wide-ranging. These areas were often the focus of redevelopment by the LCC and MBs in the 1950s and 1960s – and even up to today. The LCC’s bomb damage maps on the </a:t>
            </a:r>
            <a:r>
              <a:rPr lang="en-GB" sz="1200" u="sng" kern="1200" dirty="0" smtClean="0">
                <a:solidFill>
                  <a:schemeClr val="tx1"/>
                </a:solidFill>
                <a:effectLst/>
                <a:latin typeface="+mn-lt"/>
                <a:ea typeface="+mn-ea"/>
                <a:cs typeface="+mn-cs"/>
                <a:hlinkClick r:id="rId3"/>
              </a:rPr>
              <a:t>Layers of London website</a:t>
            </a:r>
            <a:r>
              <a:rPr lang="en-GB" sz="1200" kern="1200" dirty="0" smtClean="0">
                <a:solidFill>
                  <a:schemeClr val="tx1"/>
                </a:solidFill>
                <a:effectLst/>
                <a:latin typeface="+mn-lt"/>
                <a:ea typeface="+mn-ea"/>
                <a:cs typeface="+mn-cs"/>
              </a:rPr>
              <a:t> can help you find bomb sites in your neighbourhood. </a:t>
            </a:r>
          </a:p>
          <a:p>
            <a:r>
              <a:rPr lang="en-GB" sz="1200" kern="1200" dirty="0" smtClean="0">
                <a:solidFill>
                  <a:schemeClr val="tx1"/>
                </a:solidFill>
                <a:effectLst/>
                <a:latin typeface="+mn-lt"/>
                <a:ea typeface="+mn-ea"/>
                <a:cs typeface="+mn-cs"/>
              </a:rPr>
              <a:t>The distinctive steel mesh fence railings on many Southwark housing estates are another trace of the home front. As part of the war effort, authorities collected scrap metal – including the fencing around many estates – to melt down for equipment. At the same time, some 600,000 steel tubing and mesh stretchers became part of London’s CD stockpile for first aiders: they were sturdy and easy to transport and sterilise. The film </a:t>
            </a:r>
            <a:r>
              <a:rPr lang="en-GB" sz="1200" i="1" kern="1200" dirty="0" smtClean="0">
                <a:solidFill>
                  <a:schemeClr val="tx1"/>
                </a:solidFill>
                <a:effectLst/>
                <a:latin typeface="+mn-lt"/>
                <a:ea typeface="+mn-ea"/>
                <a:cs typeface="+mn-cs"/>
              </a:rPr>
              <a:t>Post 23 </a:t>
            </a:r>
            <a:r>
              <a:rPr lang="en-GB" sz="1200" kern="1200" dirty="0" smtClean="0">
                <a:solidFill>
                  <a:schemeClr val="tx1"/>
                </a:solidFill>
                <a:effectLst/>
                <a:latin typeface="+mn-lt"/>
                <a:ea typeface="+mn-ea"/>
                <a:cs typeface="+mn-cs"/>
              </a:rPr>
              <a:t>(see page 18 for more details) shows one in use.</a:t>
            </a:r>
          </a:p>
          <a:p>
            <a:r>
              <a:rPr lang="en-GB" sz="1200" kern="1200" dirty="0" smtClean="0">
                <a:solidFill>
                  <a:schemeClr val="tx1"/>
                </a:solidFill>
                <a:effectLst/>
                <a:latin typeface="+mn-lt"/>
                <a:ea typeface="+mn-ea"/>
                <a:cs typeface="+mn-cs"/>
              </a:rPr>
              <a:t>In 1948, as estates requested their boundary fences back, the LCC decided solve two problems at once, by upcycling its stock of surplus stretchers into fence railings for its estates. Southwark has a number of estates with stretcher railings, including the Rockingham Estate, the Tabard Gardens Estate, and the Comber Estate.  </a:t>
            </a:r>
          </a:p>
          <a:p>
            <a:r>
              <a:rPr lang="en-GB" sz="1200" b="1" kern="1200" dirty="0" smtClean="0">
                <a:solidFill>
                  <a:schemeClr val="tx1"/>
                </a:solidFill>
                <a:effectLst/>
                <a:latin typeface="+mn-lt"/>
                <a:ea typeface="+mn-ea"/>
                <a:cs typeface="+mn-cs"/>
              </a:rPr>
              <a:t>The home front in Southwark’s heritage collections </a:t>
            </a:r>
          </a:p>
          <a:p>
            <a:r>
              <a:rPr lang="en-GB" sz="1200" kern="1200" dirty="0" smtClean="0">
                <a:solidFill>
                  <a:schemeClr val="tx1"/>
                </a:solidFill>
                <a:effectLst/>
                <a:latin typeface="+mn-lt"/>
                <a:ea typeface="+mn-ea"/>
                <a:cs typeface="+mn-cs"/>
              </a:rPr>
              <a:t>Southwark Archives has a variety of records relating to the Blitz. Individuals created or used many of them; personal diaries, memoirs, and oral history material tell the stories of Civil </a:t>
            </a:r>
            <a:r>
              <a:rPr lang="en-GB" sz="1200" kern="1200" dirty="0" err="1" smtClean="0">
                <a:solidFill>
                  <a:schemeClr val="tx1"/>
                </a:solidFill>
                <a:effectLst/>
                <a:latin typeface="+mn-lt"/>
                <a:ea typeface="+mn-ea"/>
                <a:cs typeface="+mn-cs"/>
              </a:rPr>
              <a:t>Defense</a:t>
            </a:r>
            <a:r>
              <a:rPr lang="en-GB" sz="1200" kern="1200" dirty="0" smtClean="0">
                <a:solidFill>
                  <a:schemeClr val="tx1"/>
                </a:solidFill>
                <a:effectLst/>
                <a:latin typeface="+mn-lt"/>
                <a:ea typeface="+mn-ea"/>
                <a:cs typeface="+mn-cs"/>
              </a:rPr>
              <a:t> personnel and civilians under fire in the modern borough. The administration of the home front created lots of </a:t>
            </a:r>
            <a:r>
              <a:rPr lang="en-GB" sz="1200" b="1" kern="1200" dirty="0" smtClean="0">
                <a:solidFill>
                  <a:schemeClr val="tx1"/>
                </a:solidFill>
                <a:effectLst/>
                <a:latin typeface="+mn-lt"/>
                <a:ea typeface="+mn-ea"/>
                <a:cs typeface="+mn-cs"/>
              </a:rPr>
              <a:t>ephemera </a:t>
            </a:r>
            <a:r>
              <a:rPr lang="en-GB" sz="1200" kern="1200" dirty="0" smtClean="0">
                <a:solidFill>
                  <a:schemeClr val="tx1"/>
                </a:solidFill>
                <a:effectLst/>
                <a:latin typeface="+mn-lt"/>
                <a:ea typeface="+mn-ea"/>
                <a:cs typeface="+mn-cs"/>
              </a:rPr>
              <a:t>(written material meant to be used and discarded); you can see a CD identification card from the MB of Southwark on page 24. </a:t>
            </a:r>
          </a:p>
          <a:p>
            <a:r>
              <a:rPr lang="en-GB" sz="1200" kern="1200" dirty="0" smtClean="0">
                <a:solidFill>
                  <a:schemeClr val="tx1"/>
                </a:solidFill>
                <a:effectLst/>
                <a:latin typeface="+mn-lt"/>
                <a:ea typeface="+mn-ea"/>
                <a:cs typeface="+mn-cs"/>
              </a:rPr>
              <a:t>The metropolitan boroughs created other records as they carried out their civil defence functions. These include the minutes and reports of the CD committee, as well as the full MB council. Each borough control kept an ARP incident register, recording times, dates, and brief details of damage caused by bombs; there is an example from the MB of Southwark on page 24. Finally, and most evocatively, the Archives holds message slips for many of the incidents in the MB of Southwark. These are the messages that passed between wardens, posts, and control – they tell the minute-by-minute story of air raid incidents and the response to them. </a:t>
            </a:r>
          </a:p>
          <a:p>
            <a:r>
              <a:rPr lang="en-GB" sz="1200" kern="1200" dirty="0" smtClean="0">
                <a:solidFill>
                  <a:schemeClr val="tx1"/>
                </a:solidFill>
                <a:effectLst/>
                <a:latin typeface="+mn-lt"/>
                <a:ea typeface="+mn-ea"/>
                <a:cs typeface="+mn-cs"/>
              </a:rPr>
              <a:t>Southwark’s museum collections also hold objects from the home front.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14</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All films from the collections of the Imperial War Museums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If War Should Come </a:t>
            </a:r>
            <a:r>
              <a:rPr lang="en-GB" sz="1200" kern="1200" dirty="0" smtClean="0">
                <a:solidFill>
                  <a:schemeClr val="tx1"/>
                </a:solidFill>
                <a:effectLst/>
                <a:latin typeface="+mn-lt"/>
                <a:ea typeface="+mn-ea"/>
                <a:cs typeface="+mn-cs"/>
              </a:rPr>
              <a:t>(1939): Imperial War Museums, ref COI 849 </a:t>
            </a:r>
            <a:r>
              <a:rPr lang="en-GB" sz="1200" u="sng" kern="1200" dirty="0" smtClean="0">
                <a:solidFill>
                  <a:schemeClr val="tx1"/>
                </a:solidFill>
                <a:effectLst/>
                <a:latin typeface="+mn-lt"/>
                <a:ea typeface="+mn-ea"/>
                <a:cs typeface="+mn-cs"/>
                <a:hlinkClick r:id="rId3"/>
              </a:rPr>
              <a:t>https://www.iwm.org.uk/collections/item/object/1060021953</a:t>
            </a: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London Can Take It! </a:t>
            </a:r>
            <a:r>
              <a:rPr lang="en-GB" sz="1200" kern="1200" dirty="0" smtClean="0">
                <a:solidFill>
                  <a:schemeClr val="tx1"/>
                </a:solidFill>
                <a:effectLst/>
                <a:latin typeface="+mn-lt"/>
                <a:ea typeface="+mn-ea"/>
                <a:cs typeface="+mn-cs"/>
              </a:rPr>
              <a:t>(1940): Imperial War Museums, ref COI 943 </a:t>
            </a:r>
            <a:r>
              <a:rPr lang="en-GB" sz="1200" u="sng" kern="1200" dirty="0" smtClean="0">
                <a:solidFill>
                  <a:schemeClr val="tx1"/>
                </a:solidFill>
                <a:effectLst/>
                <a:latin typeface="+mn-lt"/>
                <a:ea typeface="+mn-ea"/>
                <a:cs typeface="+mn-cs"/>
                <a:hlinkClick r:id="rId4"/>
              </a:rPr>
              <a:t>https://www.iwm.org.uk/collections/item/object/1060022009</a:t>
            </a: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Post 23 </a:t>
            </a:r>
            <a:r>
              <a:rPr lang="en-GB" sz="1200" kern="1200" dirty="0" smtClean="0">
                <a:solidFill>
                  <a:schemeClr val="tx1"/>
                </a:solidFill>
                <a:effectLst/>
                <a:latin typeface="+mn-lt"/>
                <a:ea typeface="+mn-ea"/>
                <a:cs typeface="+mn-cs"/>
              </a:rPr>
              <a:t>(1941): Imperial War Museums, ref UKY 315 </a:t>
            </a:r>
            <a:r>
              <a:rPr lang="en-GB" sz="1200" u="sng" kern="1200" dirty="0" smtClean="0">
                <a:solidFill>
                  <a:schemeClr val="tx1"/>
                </a:solidFill>
                <a:effectLst/>
                <a:latin typeface="+mn-lt"/>
                <a:ea typeface="+mn-ea"/>
                <a:cs typeface="+mn-cs"/>
                <a:hlinkClick r:id="rId5"/>
              </a:rPr>
              <a:t>https://www.iwm.org.uk/collections/item/object/1060006255</a:t>
            </a:r>
            <a:r>
              <a:rPr lang="en-GB" sz="1200" kern="1200" dirty="0" smtClean="0">
                <a:solidFill>
                  <a:schemeClr val="tx1"/>
                </a:solidFill>
                <a:effectLst/>
                <a:latin typeface="+mn-lt"/>
                <a:ea typeface="+mn-ea"/>
                <a:cs typeface="+mn-cs"/>
              </a:rPr>
              <a:t>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Make Do and Mend </a:t>
            </a:r>
            <a:r>
              <a:rPr lang="en-GB" sz="1200" kern="1200" dirty="0" smtClean="0">
                <a:solidFill>
                  <a:schemeClr val="tx1"/>
                </a:solidFill>
                <a:effectLst/>
                <a:latin typeface="+mn-lt"/>
                <a:ea typeface="+mn-ea"/>
                <a:cs typeface="+mn-cs"/>
              </a:rPr>
              <a:t>(1943): Imperial War Museums, ref NPB 13037 </a:t>
            </a:r>
            <a:r>
              <a:rPr lang="en-GB" sz="1200" u="sng" kern="1200" dirty="0" smtClean="0">
                <a:solidFill>
                  <a:schemeClr val="tx1"/>
                </a:solidFill>
                <a:effectLst/>
                <a:latin typeface="+mn-lt"/>
                <a:ea typeface="+mn-ea"/>
                <a:cs typeface="+mn-cs"/>
                <a:hlinkClick r:id="rId6"/>
              </a:rPr>
              <a:t>https://www.iwm.org.uk/collections/item/object/1060034062</a:t>
            </a:r>
            <a:r>
              <a:rPr lang="en-GB" sz="1200" kern="1200" dirty="0" smtClean="0">
                <a:solidFill>
                  <a:schemeClr val="tx1"/>
                </a:solidFill>
                <a:effectLst/>
                <a:latin typeface="+mn-lt"/>
                <a:ea typeface="+mn-ea"/>
                <a:cs typeface="+mn-cs"/>
              </a:rPr>
              <a:t>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Rationing in Britain </a:t>
            </a:r>
            <a:r>
              <a:rPr lang="en-GB" sz="1200" kern="1200" dirty="0" smtClean="0">
                <a:solidFill>
                  <a:schemeClr val="tx1"/>
                </a:solidFill>
                <a:effectLst/>
                <a:latin typeface="+mn-lt"/>
                <a:ea typeface="+mn-ea"/>
                <a:cs typeface="+mn-cs"/>
              </a:rPr>
              <a:t>(1944): Imperial War Museum, ref COI 155 </a:t>
            </a:r>
            <a:r>
              <a:rPr lang="en-GB" sz="1200" u="sng" kern="1200" dirty="0" smtClean="0">
                <a:solidFill>
                  <a:schemeClr val="tx1"/>
                </a:solidFill>
                <a:effectLst/>
                <a:latin typeface="+mn-lt"/>
                <a:ea typeface="+mn-ea"/>
                <a:cs typeface="+mn-cs"/>
                <a:hlinkClick r:id="rId7"/>
              </a:rPr>
              <a:t>https://www.iwm.org.uk/collections/item/object/1060021462</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15</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Grace </a:t>
            </a:r>
            <a:r>
              <a:rPr lang="en-GB" dirty="0" err="1" smtClean="0"/>
              <a:t>Seager</a:t>
            </a:r>
            <a:r>
              <a:rPr lang="en-GB" dirty="0" smtClean="0"/>
              <a:t> Doe, “A Londoner's War Diary”, in </a:t>
            </a:r>
            <a:r>
              <a:rPr lang="en-GB" i="1" dirty="0" smtClean="0"/>
              <a:t>BBC WW2 People’s War </a:t>
            </a:r>
            <a:r>
              <a:rPr lang="en-GB" dirty="0" smtClean="0"/>
              <a:t>(2005), at </a:t>
            </a:r>
            <a:r>
              <a:rPr lang="en-GB" u="sng" dirty="0" smtClean="0">
                <a:hlinkClick r:id="rId3"/>
              </a:rPr>
              <a:t>bbc.co.uk/history/ww2peopleswar/stories/77/a4457577.shtml</a:t>
            </a:r>
            <a:r>
              <a:rPr lang="en-GB" dirty="0" smtClean="0"/>
              <a:t>, accessed 15 April 2020.</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16</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Grace </a:t>
            </a:r>
            <a:r>
              <a:rPr lang="en-GB" dirty="0" err="1" smtClean="0"/>
              <a:t>Seager</a:t>
            </a:r>
            <a:r>
              <a:rPr lang="en-GB" dirty="0" smtClean="0"/>
              <a:t> Doe, “A Londoner's War Diary”, in </a:t>
            </a:r>
            <a:r>
              <a:rPr lang="en-GB" i="1" dirty="0" smtClean="0"/>
              <a:t>BBC WW2 People’s War </a:t>
            </a:r>
            <a:r>
              <a:rPr lang="en-GB" dirty="0" smtClean="0"/>
              <a:t>(2005), at </a:t>
            </a:r>
            <a:r>
              <a:rPr lang="en-GB" u="sng" dirty="0" smtClean="0">
                <a:hlinkClick r:id="rId3"/>
              </a:rPr>
              <a:t>bbc.co.uk/history/ww2peopleswar/stories/77/a4457577.shtml</a:t>
            </a:r>
            <a:r>
              <a:rPr lang="en-GB" dirty="0" smtClean="0"/>
              <a:t>, accessed 15 April 2020.</a:t>
            </a:r>
          </a:p>
          <a:p>
            <a:endParaRPr lang="en-GB" dirty="0" smtClean="0"/>
          </a:p>
          <a:p>
            <a:r>
              <a:rPr lang="en-GB" dirty="0" smtClean="0"/>
              <a:t>2. Stanley Rothwell, </a:t>
            </a:r>
            <a:r>
              <a:rPr lang="en-GB" i="1" dirty="0" smtClean="0"/>
              <a:t>Lambeth at War</a:t>
            </a:r>
            <a:r>
              <a:rPr lang="en-GB" dirty="0" smtClean="0"/>
              <a:t>, p 17, as quoted in </a:t>
            </a:r>
            <a:r>
              <a:rPr lang="en-GB" u="sng" dirty="0" smtClean="0">
                <a:hlinkClick r:id="rId4"/>
              </a:rPr>
              <a:t>https://spartacus-educational.com/2WWairwardens.htm</a:t>
            </a:r>
            <a:r>
              <a:rPr lang="en-GB" dirty="0" smtClean="0"/>
              <a:t>, accessed 15 Apr 2020.</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17</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a:t>
            </a:r>
            <a:r>
              <a:rPr lang="en-GB" dirty="0" smtClean="0"/>
              <a:t>Kenneth Alford Haines, “A Bermondsey Boy’s War Part 1: 1939, Evacuation to Worthing” in </a:t>
            </a:r>
            <a:r>
              <a:rPr lang="en-GB" i="1" dirty="0" smtClean="0"/>
              <a:t>BBC WW2 People’s War </a:t>
            </a:r>
            <a:r>
              <a:rPr lang="en-GB" dirty="0" smtClean="0"/>
              <a:t>(2005), at </a:t>
            </a:r>
            <a:r>
              <a:rPr lang="en-GB" u="sng" dirty="0" smtClean="0">
                <a:hlinkClick r:id="rId3"/>
              </a:rPr>
              <a:t>bbc.co.uk/history/ww2peopleswar/stories/11/a2283211.shtm</a:t>
            </a:r>
            <a:r>
              <a:rPr lang="en-GB" dirty="0" smtClean="0"/>
              <a:t> , accessed 15 April 2020.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18</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Barbara Little Stoneham, “A London Family’s Story”, in </a:t>
            </a:r>
            <a:r>
              <a:rPr lang="en-GB" i="1" dirty="0" smtClean="0"/>
              <a:t>BBC WW2 People’s War </a:t>
            </a:r>
            <a:r>
              <a:rPr lang="en-GB" dirty="0" smtClean="0"/>
              <a:t>(2005), at </a:t>
            </a:r>
            <a:r>
              <a:rPr lang="en-GB" u="sng" dirty="0" smtClean="0">
                <a:hlinkClick r:id="rId3"/>
              </a:rPr>
              <a:t>bbc.co.uk/history/ww2peopleswar/stories/70/a8087970.shtml</a:t>
            </a:r>
            <a:r>
              <a:rPr lang="en-GB" dirty="0" smtClean="0"/>
              <a:t> , accessed 15 April 2020.</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19</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home front</a:t>
            </a:r>
            <a:r>
              <a:rPr lang="en-GB" sz="1200" kern="1200" dirty="0" smtClean="0">
                <a:solidFill>
                  <a:schemeClr val="tx1"/>
                </a:solidFill>
                <a:effectLst/>
                <a:latin typeface="+mn-lt"/>
                <a:ea typeface="+mn-ea"/>
                <a:cs typeface="+mn-cs"/>
              </a:rPr>
              <a:t> refers to the activities of </a:t>
            </a:r>
            <a:r>
              <a:rPr lang="en-GB" sz="1200" b="1" kern="1200" dirty="0" smtClean="0">
                <a:solidFill>
                  <a:schemeClr val="tx1"/>
                </a:solidFill>
                <a:effectLst/>
                <a:latin typeface="+mn-lt"/>
                <a:ea typeface="+mn-ea"/>
                <a:cs typeface="+mn-cs"/>
              </a:rPr>
              <a:t>civilians</a:t>
            </a:r>
            <a:r>
              <a:rPr lang="en-GB" sz="1200" kern="1200" dirty="0" smtClean="0">
                <a:solidFill>
                  <a:schemeClr val="tx1"/>
                </a:solidFill>
                <a:effectLst/>
                <a:latin typeface="+mn-lt"/>
                <a:ea typeface="+mn-ea"/>
                <a:cs typeface="+mn-cs"/>
              </a:rPr>
              <a:t> (people who are not in the military) in a nation during wartime. The Second World War was a </a:t>
            </a:r>
            <a:r>
              <a:rPr lang="en-GB" sz="1200" b="1" kern="1200" dirty="0" smtClean="0">
                <a:solidFill>
                  <a:schemeClr val="tx1"/>
                </a:solidFill>
                <a:effectLst/>
                <a:latin typeface="+mn-lt"/>
                <a:ea typeface="+mn-ea"/>
                <a:cs typeface="+mn-cs"/>
              </a:rPr>
              <a:t>total war</a:t>
            </a:r>
            <a:r>
              <a:rPr lang="en-GB" sz="1200" kern="1200" dirty="0" smtClean="0">
                <a:solidFill>
                  <a:schemeClr val="tx1"/>
                </a:solidFill>
                <a:effectLst/>
                <a:latin typeface="+mn-lt"/>
                <a:ea typeface="+mn-ea"/>
                <a:cs typeface="+mn-cs"/>
              </a:rPr>
              <a:t>: one where all the resources of a society are brought to bear on the war effort, civilian needs are much less important than waging war, and where civilian resources and </a:t>
            </a:r>
            <a:r>
              <a:rPr lang="en-GB" sz="1200" b="1" kern="1200" dirty="0" smtClean="0">
                <a:solidFill>
                  <a:schemeClr val="tx1"/>
                </a:solidFill>
                <a:effectLst/>
                <a:latin typeface="+mn-lt"/>
                <a:ea typeface="+mn-ea"/>
                <a:cs typeface="+mn-cs"/>
              </a:rPr>
              <a:t>infrastructure</a:t>
            </a:r>
            <a:r>
              <a:rPr lang="en-GB" sz="1200" kern="1200" dirty="0" smtClean="0">
                <a:solidFill>
                  <a:schemeClr val="tx1"/>
                </a:solidFill>
                <a:effectLst/>
                <a:latin typeface="+mn-lt"/>
                <a:ea typeface="+mn-ea"/>
                <a:cs typeface="+mn-cs"/>
              </a:rPr>
              <a:t> (the basic things that make a place liveable, like transport, water, and power) are considered legitimate targets. In a total war, in short, the line between civilian and combatant becomes more or less blurred.</a:t>
            </a:r>
          </a:p>
          <a:p>
            <a:r>
              <a:rPr lang="en-GB" sz="1200" kern="1200" dirty="0" smtClean="0">
                <a:solidFill>
                  <a:schemeClr val="tx1"/>
                </a:solidFill>
                <a:effectLst/>
                <a:latin typeface="+mn-lt"/>
                <a:ea typeface="+mn-ea"/>
                <a:cs typeface="+mn-cs"/>
              </a:rPr>
              <a:t>Even for children, the start of the Second World War brought massive upheaval to daily life. Civilians on the home front faced the danger of German air raids, the responsibilities of civil defence, the restrictions of rationing, and the upheaval of evacuation. This presentation uses original material from Southwark’s collections, as well as other archives and museums, to introduce students to the realities of life on the home front.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2</a:t>
            </a:fld>
            <a:endParaRPr lang="en-GB"/>
          </a:p>
        </p:txBody>
      </p:sp>
    </p:spTree>
    <p:extLst>
      <p:ext uri="{BB962C8B-B14F-4D97-AF65-F5344CB8AC3E}">
        <p14:creationId xmlns:p14="http://schemas.microsoft.com/office/powerpoint/2010/main" val="1462191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Heinkel</a:t>
            </a:r>
            <a:r>
              <a:rPr lang="en-GB" dirty="0" smtClean="0"/>
              <a:t> 111 bomber over Surrey Docks, 7 Sep 1940 (</a:t>
            </a:r>
            <a:r>
              <a:rPr lang="en-GB" sz="1200" dirty="0" smtClean="0"/>
              <a:t>Southwark Archives, reference P20492</a:t>
            </a:r>
            <a:r>
              <a:rPr lang="en-GB" dirty="0" smtClean="0"/>
              <a:t>: copies</a:t>
            </a:r>
            <a:r>
              <a:rPr lang="en-GB" baseline="0" dirty="0" smtClean="0"/>
              <a:t> also known to exist in the archives of News UK, the Australian War Memorial, and the </a:t>
            </a:r>
            <a:r>
              <a:rPr lang="en-GB" dirty="0" smtClean="0"/>
              <a:t>Imperial War Museum, (item C 5422)) </a:t>
            </a:r>
          </a:p>
          <a:p>
            <a:endParaRPr lang="en-GB" dirty="0" smtClean="0"/>
          </a:p>
        </p:txBody>
      </p:sp>
      <p:sp>
        <p:nvSpPr>
          <p:cNvPr id="4" name="Slide Number Placeholder 3"/>
          <p:cNvSpPr>
            <a:spLocks noGrp="1"/>
          </p:cNvSpPr>
          <p:nvPr>
            <p:ph type="sldNum" sz="quarter" idx="10"/>
          </p:nvPr>
        </p:nvSpPr>
        <p:spPr/>
        <p:txBody>
          <a:bodyPr/>
          <a:lstStyle/>
          <a:p>
            <a:fld id="{82527BCA-3C35-4450-88AD-1D6BAB69DA9B}" type="slidenum">
              <a:rPr lang="en-GB" smtClean="0"/>
              <a:t>21</a:t>
            </a:fld>
            <a:endParaRPr lang="en-GB"/>
          </a:p>
        </p:txBody>
      </p:sp>
    </p:spTree>
    <p:extLst>
      <p:ext uri="{BB962C8B-B14F-4D97-AF65-F5344CB8AC3E}">
        <p14:creationId xmlns:p14="http://schemas.microsoft.com/office/powerpoint/2010/main" val="87192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2"/>
                </a:solidFill>
              </a:rPr>
              <a:t>(L) MB Southwark incident register, 9/12/1940</a:t>
            </a:r>
            <a:r>
              <a:rPr lang="en-GB" sz="1100" dirty="0" smtClean="0">
                <a:solidFill>
                  <a:schemeClr val="tx2"/>
                </a:solidFill>
              </a:rPr>
              <a:t>:</a:t>
            </a:r>
            <a:r>
              <a:rPr lang="en-GB" sz="1100" baseline="0" dirty="0" smtClean="0">
                <a:solidFill>
                  <a:schemeClr val="tx2"/>
                </a:solidFill>
              </a:rPr>
              <a:t> </a:t>
            </a:r>
            <a:r>
              <a:rPr lang="en-GB" sz="1050" dirty="0" smtClean="0">
                <a:solidFill>
                  <a:schemeClr val="tx2"/>
                </a:solidFill>
              </a:rPr>
              <a:t>Southwark Archives reference</a:t>
            </a:r>
            <a:r>
              <a:rPr lang="en-GB" sz="1050" baseline="0" dirty="0" smtClean="0">
                <a:solidFill>
                  <a:schemeClr val="tx2"/>
                </a:solidFill>
              </a:rPr>
              <a:t> </a:t>
            </a:r>
            <a:r>
              <a:rPr lang="en-GB" sz="1050" dirty="0" smtClean="0">
                <a:solidFill>
                  <a:schemeClr val="tx2"/>
                </a:solidFill>
              </a:rPr>
              <a:t>5916</a:t>
            </a:r>
          </a:p>
          <a:p>
            <a:endParaRPr lang="en-GB" sz="1050" dirty="0" smtClean="0">
              <a:solidFill>
                <a:schemeClr val="tx2"/>
              </a:solidFill>
            </a:endParaRPr>
          </a:p>
          <a:p>
            <a:pPr indent="0">
              <a:lnSpc>
                <a:spcPct val="100000"/>
              </a:lnSpc>
              <a:spcAft>
                <a:spcPts val="0"/>
              </a:spcAft>
              <a:buNone/>
            </a:pPr>
            <a:r>
              <a:rPr lang="en-GB" sz="1050" dirty="0" smtClean="0">
                <a:solidFill>
                  <a:schemeClr val="tx2"/>
                </a:solidFill>
              </a:rPr>
              <a:t>(R) MB Southwark ARP identification card, F Helliwell:</a:t>
            </a:r>
            <a:r>
              <a:rPr lang="en-GB" sz="1050" baseline="0" dirty="0" smtClean="0">
                <a:solidFill>
                  <a:schemeClr val="tx2"/>
                </a:solidFill>
              </a:rPr>
              <a:t> </a:t>
            </a:r>
            <a:r>
              <a:rPr lang="en-GB" sz="900" dirty="0" smtClean="0">
                <a:solidFill>
                  <a:schemeClr val="tx2"/>
                </a:solidFill>
              </a:rPr>
              <a:t>From Southwark Archives, reference PC940.544</a:t>
            </a:r>
          </a:p>
          <a:p>
            <a:endParaRPr lang="en-GB" sz="1050" dirty="0" smtClean="0">
              <a:solidFill>
                <a:schemeClr val="tx2"/>
              </a:solidFill>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22</a:t>
            </a:fld>
            <a:endParaRPr lang="en-GB"/>
          </a:p>
        </p:txBody>
      </p:sp>
    </p:spTree>
    <p:extLst>
      <p:ext uri="{BB962C8B-B14F-4D97-AF65-F5344CB8AC3E}">
        <p14:creationId xmlns:p14="http://schemas.microsoft.com/office/powerpoint/2010/main" val="2252196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2"/>
                </a:solidFill>
              </a:rPr>
              <a:t>News stories on Southwark deep shelter:</a:t>
            </a:r>
            <a:r>
              <a:rPr lang="en-GB" sz="1200" baseline="0" dirty="0" smtClean="0">
                <a:solidFill>
                  <a:schemeClr val="tx2"/>
                </a:solidFill>
              </a:rPr>
              <a:t> </a:t>
            </a:r>
            <a:r>
              <a:rPr lang="en-GB" sz="900" dirty="0" smtClean="0">
                <a:solidFill>
                  <a:schemeClr val="tx2"/>
                </a:solidFill>
              </a:rPr>
              <a:t>From Southwark Archives PC 940.544</a:t>
            </a:r>
          </a:p>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23</a:t>
            </a:fld>
            <a:endParaRPr lang="en-GB"/>
          </a:p>
        </p:txBody>
      </p:sp>
    </p:spTree>
    <p:extLst>
      <p:ext uri="{BB962C8B-B14F-4D97-AF65-F5344CB8AC3E}">
        <p14:creationId xmlns:p14="http://schemas.microsoft.com/office/powerpoint/2010/main" val="192369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waiting to board evacuation train, c 1 Sep 1939</a:t>
            </a:r>
          </a:p>
          <a:p>
            <a:r>
              <a:rPr lang="en-GB" sz="1050" dirty="0" smtClean="0"/>
              <a:t>Southwark Archives, image P20691</a:t>
            </a:r>
          </a:p>
          <a:p>
            <a:endParaRPr lang="en-GB" baseline="0" dirty="0" smtClean="0"/>
          </a:p>
        </p:txBody>
      </p:sp>
      <p:sp>
        <p:nvSpPr>
          <p:cNvPr id="4" name="Slide Number Placeholder 3"/>
          <p:cNvSpPr>
            <a:spLocks noGrp="1"/>
          </p:cNvSpPr>
          <p:nvPr>
            <p:ph type="sldNum" sz="quarter" idx="10"/>
          </p:nvPr>
        </p:nvSpPr>
        <p:spPr/>
        <p:txBody>
          <a:bodyPr/>
          <a:lstStyle/>
          <a:p>
            <a:fld id="{82527BCA-3C35-4450-88AD-1D6BAB69DA9B}" type="slidenum">
              <a:rPr lang="en-GB" smtClean="0"/>
              <a:t>24</a:t>
            </a:fld>
            <a:endParaRPr lang="en-GB"/>
          </a:p>
        </p:txBody>
      </p:sp>
    </p:spTree>
    <p:extLst>
      <p:ext uri="{BB962C8B-B14F-4D97-AF65-F5344CB8AC3E}">
        <p14:creationId xmlns:p14="http://schemas.microsoft.com/office/powerpoint/2010/main" val="360618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Aftermath, </a:t>
            </a:r>
            <a:r>
              <a:rPr lang="en-GB" dirty="0" err="1" smtClean="0"/>
              <a:t>Stainer</a:t>
            </a:r>
            <a:r>
              <a:rPr lang="en-GB" dirty="0" smtClean="0"/>
              <a:t> Street Arch bombing, 17 Feb 1941:</a:t>
            </a:r>
            <a:r>
              <a:rPr lang="en-GB" baseline="0" dirty="0" smtClean="0"/>
              <a:t> </a:t>
            </a:r>
            <a:r>
              <a:rPr lang="en-GB" sz="1400" dirty="0" smtClean="0"/>
              <a:t>From Southwark Archives, reference P20437</a:t>
            </a:r>
          </a:p>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25</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26</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Damage from parachute mines, Camberwell, c 1943.</a:t>
            </a:r>
            <a:r>
              <a:rPr lang="en-GB" baseline="0" dirty="0" smtClean="0"/>
              <a:t> Photograph by Barr</a:t>
            </a:r>
            <a:r>
              <a:rPr lang="en-GB" dirty="0" smtClean="0"/>
              <a:t>: </a:t>
            </a:r>
            <a:r>
              <a:rPr lang="en-GB" sz="1400" dirty="0" smtClean="0"/>
              <a:t>From Southwark Archives, reference P 6922</a:t>
            </a:r>
          </a:p>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27</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Above-ground air raid shelter, Camberwell, 1940: </a:t>
            </a:r>
            <a:r>
              <a:rPr lang="en-GB" sz="1400" dirty="0" smtClean="0"/>
              <a:t>From Southwark Archives, reference P 6893</a:t>
            </a:r>
            <a:endParaRPr lang="en-GB" sz="1400" dirty="0"/>
          </a:p>
        </p:txBody>
      </p:sp>
      <p:sp>
        <p:nvSpPr>
          <p:cNvPr id="4" name="Slide Number Placeholder 3"/>
          <p:cNvSpPr>
            <a:spLocks noGrp="1"/>
          </p:cNvSpPr>
          <p:nvPr>
            <p:ph type="sldNum" sz="quarter" idx="10"/>
          </p:nvPr>
        </p:nvSpPr>
        <p:spPr/>
        <p:txBody>
          <a:bodyPr/>
          <a:lstStyle/>
          <a:p>
            <a:fld id="{82527BCA-3C35-4450-88AD-1D6BAB69DA9B}" type="slidenum">
              <a:rPr lang="en-GB" smtClean="0"/>
              <a:t>28</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Centrally produced ARP recruitment poster: Southwark Archives, reference PC940.544</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29</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MB Camberwell CD staff demonstrating a stirrup pump: Southwark Archives, image P 5205</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30</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may not be familiar with some of the words and abbreviations connected to the Second World War home front. This </a:t>
            </a:r>
            <a:r>
              <a:rPr lang="en-GB" sz="1200" b="1" kern="1200" dirty="0" smtClean="0">
                <a:solidFill>
                  <a:schemeClr val="tx1"/>
                </a:solidFill>
                <a:effectLst/>
                <a:latin typeface="+mn-lt"/>
                <a:ea typeface="+mn-ea"/>
                <a:cs typeface="+mn-cs"/>
              </a:rPr>
              <a:t>glossary</a:t>
            </a:r>
            <a:r>
              <a:rPr lang="en-GB" sz="1200" kern="1200" dirty="0" smtClean="0">
                <a:solidFill>
                  <a:schemeClr val="tx1"/>
                </a:solidFill>
                <a:effectLst/>
                <a:latin typeface="+mn-lt"/>
                <a:ea typeface="+mn-ea"/>
                <a:cs typeface="+mn-cs"/>
              </a:rPr>
              <a:t> (list of terms and definitions) may help. If you find other words you don’t know, add them below.</a:t>
            </a:r>
          </a:p>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3</a:t>
            </a:fld>
            <a:endParaRPr lang="en-GB"/>
          </a:p>
        </p:txBody>
      </p:sp>
    </p:spTree>
    <p:extLst>
      <p:ext uri="{BB962C8B-B14F-4D97-AF65-F5344CB8AC3E}">
        <p14:creationId xmlns:p14="http://schemas.microsoft.com/office/powerpoint/2010/main" val="1665216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Bomb damage in Llewellyn Street, Bermondsey, Sep 1940: Southwark Archives, image PB 5241</a:t>
            </a:r>
          </a:p>
        </p:txBody>
      </p:sp>
      <p:sp>
        <p:nvSpPr>
          <p:cNvPr id="4" name="Slide Number Placeholder 3"/>
          <p:cNvSpPr>
            <a:spLocks noGrp="1"/>
          </p:cNvSpPr>
          <p:nvPr>
            <p:ph type="sldNum" sz="quarter" idx="10"/>
          </p:nvPr>
        </p:nvSpPr>
        <p:spPr/>
        <p:txBody>
          <a:bodyPr/>
          <a:lstStyle/>
          <a:p>
            <a:fld id="{82527BCA-3C35-4450-88AD-1D6BAB69DA9B}" type="slidenum">
              <a:rPr lang="en-GB" smtClean="0"/>
              <a:t>31</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Air raid damage, St Mary Magdalene church, Peckham, Fall 1940</a:t>
            </a:r>
            <a:r>
              <a:rPr lang="en-GB" dirty="0" smtClean="0"/>
              <a:t>.</a:t>
            </a:r>
            <a:r>
              <a:rPr lang="en-GB" baseline="0" dirty="0" smtClean="0"/>
              <a:t> Photograph by Barr</a:t>
            </a:r>
            <a:r>
              <a:rPr lang="en-GB" dirty="0" smtClean="0"/>
              <a:t>: </a:t>
            </a:r>
            <a:r>
              <a:rPr lang="en-GB" sz="1400" dirty="0" smtClean="0"/>
              <a:t>From Southwark Archives, reference P 6885</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32</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King George VI inspecting damage to Keeton’s Road School, Bermondsey, shortly after 7 Sep 1940</a:t>
            </a:r>
          </a:p>
          <a:p>
            <a:r>
              <a:rPr lang="en-GB" sz="1200" kern="1200" dirty="0" smtClean="0">
                <a:solidFill>
                  <a:schemeClr val="tx1"/>
                </a:solidFill>
                <a:effectLst/>
                <a:latin typeface="+mn-lt"/>
                <a:ea typeface="+mn-ea"/>
                <a:cs typeface="+mn-cs"/>
              </a:rPr>
              <a:t>From the image collection of Southwark Archives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33</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Poster advertising Ministry of Food/MB Southwark classes: Southwark Archives, POSTERS 940.544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34</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MB Bermondsey CD mobile enquiry unit and WVS staff: Southwark Archives image P 8467</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35</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MB Southwark poster appealing for volunteer firewatchers: Southwark Archives, POSTERS 940.544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36</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Bermondsey Mayor &amp; </a:t>
            </a:r>
            <a:r>
              <a:rPr lang="en-GB" sz="1200" kern="1200" dirty="0" err="1" smtClean="0">
                <a:solidFill>
                  <a:schemeClr val="tx1"/>
                </a:solidFill>
                <a:effectLst/>
                <a:latin typeface="+mn-lt"/>
                <a:ea typeface="+mn-ea"/>
                <a:cs typeface="+mn-cs"/>
              </a:rPr>
              <a:t>Mayoress</a:t>
            </a:r>
            <a:r>
              <a:rPr lang="en-GB" sz="1200" kern="1200" dirty="0" smtClean="0">
                <a:solidFill>
                  <a:schemeClr val="tx1"/>
                </a:solidFill>
                <a:effectLst/>
                <a:latin typeface="+mn-lt"/>
                <a:ea typeface="+mn-ea"/>
                <a:cs typeface="+mn-cs"/>
              </a:rPr>
              <a:t> Albert and Gladys </a:t>
            </a:r>
            <a:r>
              <a:rPr lang="en-GB" sz="1200" kern="1200" dirty="0" err="1" smtClean="0">
                <a:solidFill>
                  <a:schemeClr val="tx1"/>
                </a:solidFill>
                <a:effectLst/>
                <a:latin typeface="+mn-lt"/>
                <a:ea typeface="+mn-ea"/>
                <a:cs typeface="+mn-cs"/>
              </a:rPr>
              <a:t>Verrell</a:t>
            </a:r>
            <a:r>
              <a:rPr lang="en-GB" sz="1200" kern="1200" dirty="0" smtClean="0">
                <a:solidFill>
                  <a:schemeClr val="tx1"/>
                </a:solidFill>
                <a:effectLst/>
                <a:latin typeface="+mn-lt"/>
                <a:ea typeface="+mn-ea"/>
                <a:cs typeface="+mn-cs"/>
              </a:rPr>
              <a:t> Henley (1940-41) with their son Len: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Southwark Archives image P 17332</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Mayor Henley was killed during a raid on Bermondsey Town Hall, Spa Road, 9-10 May 1941</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527BCA-3C35-4450-88AD-1D6BAB69DA9B}" type="slidenum">
              <a:rPr lang="en-GB" smtClean="0"/>
              <a:t>37</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MB Southwark poster on waste paper recycling regulations: Southwark Archives, POSTERS 940.544</a:t>
            </a:r>
          </a:p>
        </p:txBody>
      </p:sp>
      <p:sp>
        <p:nvSpPr>
          <p:cNvPr id="4" name="Slide Number Placeholder 3"/>
          <p:cNvSpPr>
            <a:spLocks noGrp="1"/>
          </p:cNvSpPr>
          <p:nvPr>
            <p:ph type="sldNum" sz="quarter" idx="10"/>
          </p:nvPr>
        </p:nvSpPr>
        <p:spPr/>
        <p:txBody>
          <a:bodyPr/>
          <a:lstStyle/>
          <a:p>
            <a:fld id="{82527BCA-3C35-4450-88AD-1D6BAB69DA9B}" type="slidenum">
              <a:rPr lang="en-GB" smtClean="0"/>
              <a:t>38</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MB Bermondsey CD Roll of Honour: Southwark Archives, POSTERS 940.544</a:t>
            </a:r>
          </a:p>
        </p:txBody>
      </p:sp>
      <p:sp>
        <p:nvSpPr>
          <p:cNvPr id="4" name="Slide Number Placeholder 3"/>
          <p:cNvSpPr>
            <a:spLocks noGrp="1"/>
          </p:cNvSpPr>
          <p:nvPr>
            <p:ph type="sldNum" sz="quarter" idx="10"/>
          </p:nvPr>
        </p:nvSpPr>
        <p:spPr/>
        <p:txBody>
          <a:bodyPr/>
          <a:lstStyle/>
          <a:p>
            <a:fld id="{82527BCA-3C35-4450-88AD-1D6BAB69DA9B}" type="slidenum">
              <a:rPr lang="en-GB" smtClean="0"/>
              <a:t>39</a:t>
            </a:fld>
            <a:endParaRPr lang="en-GB"/>
          </a:p>
        </p:txBody>
      </p:sp>
    </p:spTree>
    <p:extLst>
      <p:ext uri="{BB962C8B-B14F-4D97-AF65-F5344CB8AC3E}">
        <p14:creationId xmlns:p14="http://schemas.microsoft.com/office/powerpoint/2010/main" val="1500347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would like to explore the home front further on your own, there are many places you can look. The </a:t>
            </a:r>
            <a:r>
              <a:rPr lang="en-GB" sz="1200" u="sng" kern="1200" dirty="0" smtClean="0">
                <a:solidFill>
                  <a:schemeClr val="tx1"/>
                </a:solidFill>
                <a:effectLst/>
                <a:latin typeface="+mn-lt"/>
                <a:ea typeface="+mn-ea"/>
                <a:cs typeface="+mn-cs"/>
                <a:hlinkClick r:id="rId3"/>
              </a:rPr>
              <a:t>Southwark Heritage</a:t>
            </a:r>
            <a:r>
              <a:rPr lang="en-GB" sz="1200" kern="1200" dirty="0" smtClean="0">
                <a:solidFill>
                  <a:schemeClr val="tx1"/>
                </a:solidFill>
                <a:effectLst/>
                <a:latin typeface="+mn-lt"/>
                <a:ea typeface="+mn-ea"/>
                <a:cs typeface="+mn-cs"/>
              </a:rPr>
              <a:t> website lets you explore the borough’s </a:t>
            </a:r>
            <a:r>
              <a:rPr lang="en-GB" sz="1200" u="sng" kern="1200" dirty="0" smtClean="0">
                <a:solidFill>
                  <a:schemeClr val="tx1"/>
                </a:solidFill>
                <a:effectLst/>
                <a:latin typeface="+mn-lt"/>
                <a:ea typeface="+mn-ea"/>
                <a:cs typeface="+mn-cs"/>
                <a:hlinkClick r:id="rId4"/>
              </a:rPr>
              <a:t>heritage collections</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hlinkClick r:id="rId5"/>
              </a:rPr>
              <a:t>stories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Because the London County Council and central government played vital roles on the home front, the </a:t>
            </a:r>
            <a:r>
              <a:rPr lang="en-GB" sz="1200" u="sng" kern="1200" dirty="0" smtClean="0">
                <a:solidFill>
                  <a:schemeClr val="tx1"/>
                </a:solidFill>
                <a:effectLst/>
                <a:latin typeface="+mn-lt"/>
                <a:ea typeface="+mn-ea"/>
                <a:cs typeface="+mn-cs"/>
                <a:hlinkClick r:id="rId6"/>
              </a:rPr>
              <a:t>London Metropolitan Archives</a:t>
            </a:r>
            <a:r>
              <a:rPr lang="en-GB" sz="1200" kern="1200" dirty="0" smtClean="0">
                <a:solidFill>
                  <a:schemeClr val="tx1"/>
                </a:solidFill>
                <a:effectLst/>
                <a:latin typeface="+mn-lt"/>
                <a:ea typeface="+mn-ea"/>
                <a:cs typeface="+mn-cs"/>
              </a:rPr>
              <a:t> and the </a:t>
            </a:r>
            <a:r>
              <a:rPr lang="en-GB" sz="1200" u="sng" kern="1200" dirty="0" smtClean="0">
                <a:solidFill>
                  <a:schemeClr val="tx1"/>
                </a:solidFill>
                <a:effectLst/>
                <a:latin typeface="+mn-lt"/>
                <a:ea typeface="+mn-ea"/>
                <a:cs typeface="+mn-cs"/>
                <a:hlinkClick r:id="rId7"/>
              </a:rPr>
              <a:t>National Archives</a:t>
            </a:r>
            <a:r>
              <a:rPr lang="en-GB" sz="1200" kern="1200" dirty="0" smtClean="0">
                <a:solidFill>
                  <a:schemeClr val="tx1"/>
                </a:solidFill>
                <a:effectLst/>
                <a:latin typeface="+mn-lt"/>
                <a:ea typeface="+mn-ea"/>
                <a:cs typeface="+mn-cs"/>
              </a:rPr>
              <a:t> hold records on wartime Southwark. These include the </a:t>
            </a:r>
            <a:r>
              <a:rPr lang="en-GB" sz="1200" u="sng" kern="1200" dirty="0" smtClean="0">
                <a:solidFill>
                  <a:schemeClr val="tx1"/>
                </a:solidFill>
                <a:effectLst/>
                <a:latin typeface="+mn-lt"/>
                <a:ea typeface="+mn-ea"/>
                <a:cs typeface="+mn-cs"/>
                <a:hlinkClick r:id="rId8"/>
              </a:rPr>
              <a:t>LCC Bomb Damage Maps</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9"/>
              </a:rPr>
              <a:t>records on the evacuation of children</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10"/>
              </a:rPr>
              <a:t>1939 Register</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11"/>
              </a:rPr>
              <a:t>public information films</a:t>
            </a:r>
            <a:r>
              <a:rPr lang="en-GB" sz="1200" kern="1200" dirty="0" smtClean="0">
                <a:solidFill>
                  <a:schemeClr val="tx1"/>
                </a:solidFill>
                <a:effectLst/>
                <a:latin typeface="+mn-lt"/>
                <a:ea typeface="+mn-ea"/>
                <a:cs typeface="+mn-cs"/>
              </a:rPr>
              <a:t>, and the </a:t>
            </a:r>
            <a:r>
              <a:rPr lang="en-GB" sz="1200" u="sng" kern="1200" dirty="0" smtClean="0">
                <a:solidFill>
                  <a:schemeClr val="tx1"/>
                </a:solidFill>
                <a:effectLst/>
                <a:latin typeface="+mn-lt"/>
                <a:ea typeface="+mn-ea"/>
                <a:cs typeface="+mn-cs"/>
                <a:hlinkClick r:id="rId12"/>
              </a:rPr>
              <a:t>Bomb Census survey</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13"/>
              </a:rPr>
              <a:t>Imperial War Museums</a:t>
            </a:r>
            <a:r>
              <a:rPr lang="en-GB" sz="1200" kern="1200" dirty="0" smtClean="0">
                <a:solidFill>
                  <a:schemeClr val="tx1"/>
                </a:solidFill>
                <a:effectLst/>
                <a:latin typeface="+mn-lt"/>
                <a:ea typeface="+mn-ea"/>
                <a:cs typeface="+mn-cs"/>
              </a:rPr>
              <a:t> explore the impact of conflict on individuals and society. Their collections include a wide variety of material related to the </a:t>
            </a:r>
            <a:r>
              <a:rPr lang="en-GB" sz="1200" u="sng" kern="1200" dirty="0" smtClean="0">
                <a:solidFill>
                  <a:schemeClr val="tx1"/>
                </a:solidFill>
                <a:effectLst/>
                <a:latin typeface="+mn-lt"/>
                <a:ea typeface="+mn-ea"/>
                <a:cs typeface="+mn-cs"/>
                <a:hlinkClick r:id="rId14"/>
              </a:rPr>
              <a:t>Second World War home front</a:t>
            </a:r>
            <a:r>
              <a:rPr lang="en-GB" sz="1200" kern="1200" dirty="0" smtClean="0">
                <a:solidFill>
                  <a:schemeClr val="tx1"/>
                </a:solidFill>
                <a:effectLst/>
                <a:latin typeface="+mn-lt"/>
                <a:ea typeface="+mn-ea"/>
                <a:cs typeface="+mn-cs"/>
              </a:rPr>
              <a:t>, including </a:t>
            </a:r>
            <a:r>
              <a:rPr lang="en-GB" sz="1200" u="sng" kern="1200" dirty="0" smtClean="0">
                <a:solidFill>
                  <a:schemeClr val="tx1"/>
                </a:solidFill>
                <a:effectLst/>
                <a:latin typeface="+mn-lt"/>
                <a:ea typeface="+mn-ea"/>
                <a:cs typeface="+mn-cs"/>
                <a:hlinkClick r:id="rId15"/>
              </a:rPr>
              <a:t>personal accounts</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16"/>
              </a:rPr>
              <a:t>films</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hlinkClick r:id="rId17"/>
              </a:rPr>
              <a:t>photographs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18"/>
              </a:rPr>
              <a:t>Bomb Sight</a:t>
            </a:r>
            <a:r>
              <a:rPr lang="en-GB" sz="1200" kern="1200" dirty="0" smtClean="0">
                <a:solidFill>
                  <a:schemeClr val="tx1"/>
                </a:solidFill>
                <a:effectLst/>
                <a:latin typeface="+mn-lt"/>
                <a:ea typeface="+mn-ea"/>
                <a:cs typeface="+mn-cs"/>
              </a:rPr>
              <a:t> website offers an interactive map showing every site where bombs fell on London during the Blitz; the </a:t>
            </a:r>
            <a:r>
              <a:rPr lang="en-GB" sz="1200" u="sng" kern="1200" dirty="0" smtClean="0">
                <a:solidFill>
                  <a:schemeClr val="tx1"/>
                </a:solidFill>
                <a:effectLst/>
                <a:latin typeface="+mn-lt"/>
                <a:ea typeface="+mn-ea"/>
                <a:cs typeface="+mn-cs"/>
                <a:hlinkClick r:id="rId19"/>
              </a:rPr>
              <a:t>Layers of London</a:t>
            </a:r>
            <a:r>
              <a:rPr lang="en-GB" sz="1200" kern="1200" dirty="0" smtClean="0">
                <a:solidFill>
                  <a:schemeClr val="tx1"/>
                </a:solidFill>
                <a:effectLst/>
                <a:latin typeface="+mn-lt"/>
                <a:ea typeface="+mn-ea"/>
                <a:cs typeface="+mn-cs"/>
              </a:rPr>
              <a:t> website hosts an interactive copy of the LCC Bomb Damage Maps. The BBC’s archived website </a:t>
            </a:r>
            <a:r>
              <a:rPr lang="en-GB" sz="1200" u="sng" kern="1200" dirty="0" smtClean="0">
                <a:solidFill>
                  <a:schemeClr val="tx1"/>
                </a:solidFill>
                <a:effectLst/>
                <a:latin typeface="+mn-lt"/>
                <a:ea typeface="+mn-ea"/>
                <a:cs typeface="+mn-cs"/>
                <a:hlinkClick r:id="rId20"/>
              </a:rPr>
              <a:t>WW2 People’s War</a:t>
            </a:r>
            <a:r>
              <a:rPr lang="en-GB" sz="1200" kern="1200" dirty="0" smtClean="0">
                <a:solidFill>
                  <a:schemeClr val="tx1"/>
                </a:solidFill>
                <a:effectLst/>
                <a:latin typeface="+mn-lt"/>
                <a:ea typeface="+mn-ea"/>
                <a:cs typeface="+mn-cs"/>
              </a:rPr>
              <a:t> offers thousands of first-hand accounts of the Second World War from civilians as well as service personnel.</a:t>
            </a: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21"/>
              </a:rPr>
              <a:t>Commonwealth War Graves Commission</a:t>
            </a:r>
            <a:r>
              <a:rPr lang="en-GB" sz="1200" kern="1200" dirty="0" smtClean="0">
                <a:solidFill>
                  <a:schemeClr val="tx1"/>
                </a:solidFill>
                <a:effectLst/>
                <a:latin typeface="+mn-lt"/>
                <a:ea typeface="+mn-ea"/>
                <a:cs typeface="+mn-cs"/>
              </a:rPr>
              <a:t> holds the </a:t>
            </a:r>
            <a:r>
              <a:rPr lang="en-GB" sz="1200" u="sng" kern="1200" dirty="0" smtClean="0">
                <a:solidFill>
                  <a:schemeClr val="tx1"/>
                </a:solidFill>
                <a:effectLst/>
                <a:latin typeface="+mn-lt"/>
                <a:ea typeface="+mn-ea"/>
                <a:cs typeface="+mn-cs"/>
                <a:hlinkClick r:id="rId22"/>
              </a:rPr>
              <a:t>Civilian War Dead Register</a:t>
            </a:r>
            <a:r>
              <a:rPr lang="en-GB" sz="1200" kern="1200" dirty="0" smtClean="0">
                <a:solidFill>
                  <a:schemeClr val="tx1"/>
                </a:solidFill>
                <a:effectLst/>
                <a:latin typeface="+mn-lt"/>
                <a:ea typeface="+mn-ea"/>
                <a:cs typeface="+mn-cs"/>
              </a:rPr>
              <a:t>, which gives details of all the casualties of Second World War air raids. </a:t>
            </a:r>
            <a:r>
              <a:rPr lang="en-GB" sz="1200" u="sng" kern="1200" dirty="0" smtClean="0">
                <a:solidFill>
                  <a:schemeClr val="tx1"/>
                </a:solidFill>
                <a:effectLst/>
                <a:latin typeface="+mn-lt"/>
                <a:ea typeface="+mn-ea"/>
                <a:cs typeface="+mn-cs"/>
                <a:hlinkClick r:id="rId23"/>
              </a:rPr>
              <a:t>BBC Sounds</a:t>
            </a:r>
            <a:r>
              <a:rPr lang="en-GB" sz="1200" kern="1200" dirty="0" smtClean="0">
                <a:solidFill>
                  <a:schemeClr val="tx1"/>
                </a:solidFill>
                <a:effectLst/>
                <a:latin typeface="+mn-lt"/>
                <a:ea typeface="+mn-ea"/>
                <a:cs typeface="+mn-cs"/>
              </a:rPr>
              <a:t> features broadcasts and other sounds from the home front.</a:t>
            </a:r>
          </a:p>
          <a:p>
            <a:r>
              <a:rPr lang="en-GB" sz="1200" kern="1200" dirty="0" smtClean="0">
                <a:solidFill>
                  <a:schemeClr val="tx1"/>
                </a:solidFill>
                <a:effectLst/>
                <a:latin typeface="+mn-lt"/>
                <a:ea typeface="+mn-ea"/>
                <a:cs typeface="+mn-cs"/>
              </a:rPr>
              <a:t>A number of websites contain educational material on the </a:t>
            </a:r>
            <a:r>
              <a:rPr lang="en-GB" sz="1200" kern="1200" dirty="0" err="1" smtClean="0">
                <a:solidFill>
                  <a:schemeClr val="tx1"/>
                </a:solidFill>
                <a:effectLst/>
                <a:latin typeface="+mn-lt"/>
                <a:ea typeface="+mn-ea"/>
                <a:cs typeface="+mn-cs"/>
              </a:rPr>
              <a:t>homefront</a:t>
            </a:r>
            <a:r>
              <a:rPr lang="en-GB" sz="1200" kern="1200" dirty="0" smtClean="0">
                <a:solidFill>
                  <a:schemeClr val="tx1"/>
                </a:solidFill>
                <a:effectLst/>
                <a:latin typeface="+mn-lt"/>
                <a:ea typeface="+mn-ea"/>
                <a:cs typeface="+mn-cs"/>
              </a:rPr>
              <a:t>. They include </a:t>
            </a:r>
            <a:r>
              <a:rPr lang="en-GB" sz="1200" u="sng" kern="1200" dirty="0" smtClean="0">
                <a:solidFill>
                  <a:schemeClr val="tx1"/>
                </a:solidFill>
                <a:effectLst/>
                <a:latin typeface="+mn-lt"/>
                <a:ea typeface="+mn-ea"/>
                <a:cs typeface="+mn-cs"/>
                <a:hlinkClick r:id="rId24"/>
              </a:rPr>
              <a:t>History Extra</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25"/>
              </a:rPr>
              <a:t>Spartacus Educational</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hlinkClick r:id="rId26"/>
              </a:rPr>
              <a:t>BBC History</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BBC </a:t>
            </a:r>
            <a:r>
              <a:rPr lang="en-GB" sz="1200" kern="1200" dirty="0" smtClean="0">
                <a:solidFill>
                  <a:schemeClr val="tx1"/>
                </a:solidFill>
                <a:effectLst/>
                <a:latin typeface="+mn-lt"/>
                <a:ea typeface="+mn-ea"/>
                <a:cs typeface="+mn-cs"/>
              </a:rPr>
              <a:t>Bitesize has curriculum-based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material aimed</a:t>
            </a:r>
            <a:r>
              <a:rPr lang="en-GB" sz="1200" kern="1200" baseline="0" dirty="0" smtClean="0">
                <a:solidFill>
                  <a:schemeClr val="tx1"/>
                </a:solidFill>
                <a:effectLst/>
                <a:latin typeface="+mn-lt"/>
                <a:ea typeface="+mn-ea"/>
                <a:cs typeface="+mn-cs"/>
              </a:rPr>
              <a:t> at</a:t>
            </a:r>
            <a:r>
              <a:rPr lang="en-GB" sz="1200" kern="1200" dirty="0" smtClean="0">
                <a:solidFill>
                  <a:schemeClr val="tx1"/>
                </a:solidFill>
                <a:effectLst/>
                <a:latin typeface="+mn-lt"/>
                <a:ea typeface="+mn-ea"/>
                <a:cs typeface="+mn-cs"/>
              </a:rPr>
              <a:t> teachers and students on the Second World War for </a:t>
            </a:r>
            <a:r>
              <a:rPr lang="en-GB" sz="1200" u="sng" kern="1200" dirty="0" smtClean="0">
                <a:solidFill>
                  <a:schemeClr val="tx1"/>
                </a:solidFill>
                <a:effectLst/>
                <a:latin typeface="+mn-lt"/>
                <a:ea typeface="+mn-ea"/>
                <a:cs typeface="+mn-cs"/>
                <a:hlinkClick r:id="rId27"/>
              </a:rPr>
              <a:t>KS2</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hlinkClick r:id="rId28"/>
              </a:rPr>
              <a:t>KS3</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40</a:t>
            </a:fld>
            <a:endParaRPr lang="en-GB"/>
          </a:p>
        </p:txBody>
      </p:sp>
    </p:spTree>
    <p:extLst>
      <p:ext uri="{BB962C8B-B14F-4D97-AF65-F5344CB8AC3E}">
        <p14:creationId xmlns:p14="http://schemas.microsoft.com/office/powerpoint/2010/main" val="3909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German forces invaded northern France, the Netherlands, and Belgium on 10 May 1040. By the end of June, after the evacuation of more than 300,000 Allied soldiers from Dunkirk in late May, all three countries had surrendered. The focus of the war shifted to the United Kingdom. Almost all attacks on the UK came from the air.</a:t>
            </a:r>
          </a:p>
          <a:p>
            <a:r>
              <a:rPr lang="en-GB" sz="1200" kern="1200" dirty="0" smtClean="0">
                <a:solidFill>
                  <a:schemeClr val="tx1"/>
                </a:solidFill>
                <a:effectLst/>
                <a:latin typeface="+mn-lt"/>
                <a:ea typeface="+mn-ea"/>
                <a:cs typeface="+mn-cs"/>
              </a:rPr>
              <a:t>Air raids on the British home front came in five phases: they are shown as a timeline on page 5. British historians refer to the first, from July to October of 1940, as the Battle of Britain. German air forces targeted coastal shipping, ports, and naval centres like Portsmouth. Their original aim was to pressure the British into negotiating a peace treaty, which would allow Germans to turn their attention to the Soviet Union. </a:t>
            </a:r>
          </a:p>
          <a:p>
            <a:r>
              <a:rPr lang="en-GB" sz="1200" kern="1200" dirty="0" smtClean="0">
                <a:solidFill>
                  <a:schemeClr val="tx1"/>
                </a:solidFill>
                <a:effectLst/>
                <a:latin typeface="+mn-lt"/>
                <a:ea typeface="+mn-ea"/>
                <a:cs typeface="+mn-cs"/>
              </a:rPr>
              <a:t>From mid-July 1940, raids increasingly targeted RAF facilities, to gain air superiority before Operation Sea Lion (the planned invasion of the UK) began. However, as </a:t>
            </a:r>
            <a:r>
              <a:rPr lang="en-GB" sz="1200" i="1" kern="1200" dirty="0" smtClean="0">
                <a:solidFill>
                  <a:schemeClr val="tx1"/>
                </a:solidFill>
                <a:effectLst/>
                <a:latin typeface="+mn-lt"/>
                <a:ea typeface="+mn-ea"/>
                <a:cs typeface="+mn-cs"/>
              </a:rPr>
              <a:t>Luftwaffe </a:t>
            </a:r>
            <a:r>
              <a:rPr lang="en-GB" sz="1200" kern="1200" dirty="0" smtClean="0">
                <a:solidFill>
                  <a:schemeClr val="tx1"/>
                </a:solidFill>
                <a:effectLst/>
                <a:latin typeface="+mn-lt"/>
                <a:ea typeface="+mn-ea"/>
                <a:cs typeface="+mn-cs"/>
              </a:rPr>
              <a:t>losses mounted, and with air superiority still firmly in British hands, Hitler postponed Operation Sea Lion indefinitely in mid-September 1940.</a:t>
            </a:r>
          </a:p>
          <a:p>
            <a:r>
              <a:rPr lang="en-GB" sz="1200" kern="1200" dirty="0" smtClean="0">
                <a:solidFill>
                  <a:schemeClr val="tx1"/>
                </a:solidFill>
                <a:effectLst/>
                <a:latin typeface="+mn-lt"/>
                <a:ea typeface="+mn-ea"/>
                <a:cs typeface="+mn-cs"/>
              </a:rPr>
              <a:t>British historians generally refer to the next phase of the home front war, which began on 7 September 1940, as “the Blitz”. The early part of the Blitz involved daylight bombing raids, including a major one on London on 15 September, but these ended in October due to the effectiveness of RAF counterattacks; from then until May 1941, when Hitler turned his attention to the invasion of the Soviet Union, German raids occurred at night. </a:t>
            </a:r>
          </a:p>
          <a:p>
            <a:r>
              <a:rPr lang="en-GB" sz="1200" kern="1200" dirty="0" smtClean="0">
                <a:solidFill>
                  <a:schemeClr val="tx1"/>
                </a:solidFill>
                <a:effectLst/>
                <a:latin typeface="+mn-lt"/>
                <a:ea typeface="+mn-ea"/>
                <a:cs typeface="+mn-cs"/>
              </a:rPr>
              <a:t>The main purpose of the Blitz was to reduce British capacity to wage war by destroying industrial, naval, and transport facilities. However, the Blitz also reflects Hitler’s belief in the value of bombing as a weapon of terror. Sapping the morale and will to fight of British civilians was a secondary reason for the Blitz that became more and more important as it continued. Sapping morale was the main reason for the “</a:t>
            </a:r>
            <a:r>
              <a:rPr lang="en-GB" sz="1200" kern="1200" dirty="0" err="1" smtClean="0">
                <a:solidFill>
                  <a:schemeClr val="tx1"/>
                </a:solidFill>
                <a:effectLst/>
                <a:latin typeface="+mn-lt"/>
                <a:ea typeface="+mn-ea"/>
                <a:cs typeface="+mn-cs"/>
              </a:rPr>
              <a:t>Baedecker</a:t>
            </a:r>
            <a:r>
              <a:rPr lang="en-GB" sz="1200" kern="1200" dirty="0" smtClean="0">
                <a:solidFill>
                  <a:schemeClr val="tx1"/>
                </a:solidFill>
                <a:effectLst/>
                <a:latin typeface="+mn-lt"/>
                <a:ea typeface="+mn-ea"/>
                <a:cs typeface="+mn-cs"/>
              </a:rPr>
              <a:t> Blitz” of 1942 and the “Baby Blitz” of the winter 1943/4.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Baedecker</a:t>
            </a:r>
            <a:r>
              <a:rPr lang="en-GB" sz="1200" kern="1200" dirty="0" smtClean="0">
                <a:solidFill>
                  <a:schemeClr val="tx1"/>
                </a:solidFill>
                <a:effectLst/>
                <a:latin typeface="+mn-lt"/>
                <a:ea typeface="+mn-ea"/>
                <a:cs typeface="+mn-cs"/>
              </a:rPr>
              <a:t> Blitz – named for a popular German guidebook publisher whose works provided targets – specifically targeted cities with cultural and historic, rather than strategic, value. The largest of these raids, in April and May 1942, targeted Bath, Canterbury, Exeter, Norwich, and York. Usually, a </a:t>
            </a:r>
            <a:r>
              <a:rPr lang="en-GB" sz="1200" kern="1200" dirty="0" err="1" smtClean="0">
                <a:solidFill>
                  <a:schemeClr val="tx1"/>
                </a:solidFill>
                <a:effectLst/>
                <a:latin typeface="+mn-lt"/>
                <a:ea typeface="+mn-ea"/>
                <a:cs typeface="+mn-cs"/>
              </a:rPr>
              <a:t>Baedecker</a:t>
            </a:r>
            <a:r>
              <a:rPr lang="en-GB" sz="1200" kern="1200" dirty="0" smtClean="0">
                <a:solidFill>
                  <a:schemeClr val="tx1"/>
                </a:solidFill>
                <a:effectLst/>
                <a:latin typeface="+mn-lt"/>
                <a:ea typeface="+mn-ea"/>
                <a:cs typeface="+mn-cs"/>
              </a:rPr>
              <a:t> raid was a direct reprisal for a raid on a German city, beginning with the northern port of </a:t>
            </a:r>
            <a:r>
              <a:rPr lang="en-GB" sz="1200" kern="1200" dirty="0" err="1" smtClean="0">
                <a:solidFill>
                  <a:schemeClr val="tx1"/>
                </a:solidFill>
                <a:effectLst/>
                <a:latin typeface="+mn-lt"/>
                <a:ea typeface="+mn-ea"/>
                <a:cs typeface="+mn-cs"/>
              </a:rPr>
              <a:t>Lübeck</a:t>
            </a:r>
            <a:r>
              <a:rPr lang="en-GB" sz="1200" kern="1200" dirty="0" smtClean="0">
                <a:solidFill>
                  <a:schemeClr val="tx1"/>
                </a:solidFill>
                <a:effectLst/>
                <a:latin typeface="+mn-lt"/>
                <a:ea typeface="+mn-ea"/>
                <a:cs typeface="+mn-cs"/>
              </a:rPr>
              <a:t> in March 1942. The </a:t>
            </a:r>
            <a:r>
              <a:rPr lang="en-GB" sz="1200" kern="1200" dirty="0" err="1" smtClean="0">
                <a:solidFill>
                  <a:schemeClr val="tx1"/>
                </a:solidFill>
                <a:effectLst/>
                <a:latin typeface="+mn-lt"/>
                <a:ea typeface="+mn-ea"/>
                <a:cs typeface="+mn-cs"/>
              </a:rPr>
              <a:t>Baedecker</a:t>
            </a:r>
            <a:r>
              <a:rPr lang="en-GB" sz="1200" kern="1200" dirty="0" smtClean="0">
                <a:solidFill>
                  <a:schemeClr val="tx1"/>
                </a:solidFill>
                <a:effectLst/>
                <a:latin typeface="+mn-lt"/>
                <a:ea typeface="+mn-ea"/>
                <a:cs typeface="+mn-cs"/>
              </a:rPr>
              <a:t> raids produced few gains for the Germans at a heavy cost in personnel and aircraft. </a:t>
            </a:r>
          </a:p>
          <a:p>
            <a:r>
              <a:rPr lang="en-GB" sz="1200" kern="1200" dirty="0" smtClean="0">
                <a:solidFill>
                  <a:schemeClr val="tx1"/>
                </a:solidFill>
                <a:effectLst/>
                <a:latin typeface="+mn-lt"/>
                <a:ea typeface="+mn-ea"/>
                <a:cs typeface="+mn-cs"/>
              </a:rPr>
              <a:t>From the end of 1943, increasing Allied air superiority meant that German cities faced devastating raids around the clock – particularly Berlin. In January 1944, Hitler ordered retaliatory raids, known as Operation </a:t>
            </a:r>
            <a:r>
              <a:rPr lang="en-GB" sz="1200" i="1" kern="1200" dirty="0" err="1" smtClean="0">
                <a:solidFill>
                  <a:schemeClr val="tx1"/>
                </a:solidFill>
                <a:effectLst/>
                <a:latin typeface="+mn-lt"/>
                <a:ea typeface="+mn-ea"/>
                <a:cs typeface="+mn-cs"/>
              </a:rPr>
              <a:t>Steinbock</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the Baby Blitz. London and surrounding areas were the primary targets, but a few raids targeted other ports. The Baby Blitz had a number of aims: retaliation, raising morale at home, lowering British civilian morale, and (eventually) disrupting preparations for the Allied invasion of Normandy. However, the Baby Blitz was another costly failure: its losses in personnel and aircraft meant the </a:t>
            </a:r>
            <a:r>
              <a:rPr lang="en-GB" sz="1200" i="1" kern="1200" dirty="0" smtClean="0">
                <a:solidFill>
                  <a:schemeClr val="tx1"/>
                </a:solidFill>
                <a:effectLst/>
                <a:latin typeface="+mn-lt"/>
                <a:ea typeface="+mn-ea"/>
                <a:cs typeface="+mn-cs"/>
              </a:rPr>
              <a:t>Luftwaffe</a:t>
            </a:r>
            <a:r>
              <a:rPr lang="en-GB" sz="1200" kern="1200" dirty="0" smtClean="0">
                <a:solidFill>
                  <a:schemeClr val="tx1"/>
                </a:solidFill>
                <a:effectLst/>
                <a:latin typeface="+mn-lt"/>
                <a:ea typeface="+mn-ea"/>
                <a:cs typeface="+mn-cs"/>
              </a:rPr>
              <a:t> could not resist the D-Day invasion. It was the last strategic bomber offensive the Germans mounted.</a:t>
            </a:r>
          </a:p>
          <a:p>
            <a:r>
              <a:rPr lang="en-GB" sz="1200" kern="1200" dirty="0" smtClean="0">
                <a:solidFill>
                  <a:schemeClr val="tx1"/>
                </a:solidFill>
                <a:effectLst/>
                <a:latin typeface="+mn-lt"/>
                <a:ea typeface="+mn-ea"/>
                <a:cs typeface="+mn-cs"/>
              </a:rPr>
              <a:t>German Armament Minister Albert Speer promised retribution for the mass bombing of German cities using a “secret weapon” as early as September 1943. Use of these “V weapons” was the final phase of the home front’s war. The V1 was an early cruise missile, launched from sites in northern France and the Netherlands; attacks began a week after D-Day. The V2 was the first long-range guided ballistic missile, and one of the earliest rockets: unlike the V1, it was usually launched from mobile sites. Attacks against British targets began in September 1944.  This final phase ended in March 1945, as the Allies liberated all the continental areas capable of acting as launch sites against the UK. </a:t>
            </a:r>
          </a:p>
          <a:p>
            <a:r>
              <a:rPr lang="en-GB" sz="1200" kern="1200" dirty="0" smtClean="0">
                <a:solidFill>
                  <a:schemeClr val="tx1"/>
                </a:solidFill>
                <a:effectLst/>
                <a:latin typeface="+mn-lt"/>
                <a:ea typeface="+mn-ea"/>
                <a:cs typeface="+mn-cs"/>
              </a:rPr>
              <a:t>The V weapon raids had a significant effect on home front life. In less than 3 months, V1s damaged or destroyed more than 1 million buildings and caused over 22,000 casualties. V2s had an outsized psychological impact – unlike the V1, they travelled faster than the speed of sound, so gave civilians no warning to take cover before impact.</a:t>
            </a:r>
          </a:p>
          <a:p>
            <a:r>
              <a:rPr lang="en-GB" sz="1200" kern="1200" dirty="0" smtClean="0">
                <a:solidFill>
                  <a:schemeClr val="tx1"/>
                </a:solidFill>
                <a:effectLst/>
                <a:latin typeface="+mn-lt"/>
                <a:ea typeface="+mn-ea"/>
                <a:cs typeface="+mn-cs"/>
              </a:rPr>
              <a:t>Cities and towns all over the country experienced German air raids, which could – and did – inflict heavy casualties and devastate city centres. The Coventry Blitz of 14-15 November 1940 or the Three Nights’ Blitz on Swansea in mid-February 1941 are good examples. Other cities – notably ports like Bristol or northern industrial towns – were raided repeatedly.</a:t>
            </a:r>
          </a:p>
          <a:p>
            <a:r>
              <a:rPr lang="en-GB" sz="1200" kern="1200" dirty="0" smtClean="0">
                <a:solidFill>
                  <a:schemeClr val="tx1"/>
                </a:solidFill>
                <a:effectLst/>
                <a:latin typeface="+mn-lt"/>
                <a:ea typeface="+mn-ea"/>
                <a:cs typeface="+mn-cs"/>
              </a:rPr>
              <a:t>London, however, was the city hardest hit by German air raids, in terms of number of raids, length of time under attack, and number of casualties. The scale of attack on the capital was altogether different – between September and November 1940, there were only 2 24-hour periods where London did not see enemy air attacks: over 77 consecutive nights, 76 saw at least one air raid. Fully 60% of the 2,000,000 houses destroyed in the Blitz were in London – a third of the capital’s buildings were destroyed.</a:t>
            </a:r>
          </a:p>
          <a:p>
            <a:r>
              <a:rPr lang="en-GB" sz="1200" kern="1200" dirty="0" smtClean="0">
                <a:solidFill>
                  <a:schemeClr val="tx1"/>
                </a:solidFill>
                <a:effectLst/>
                <a:latin typeface="+mn-lt"/>
                <a:ea typeface="+mn-ea"/>
                <a:cs typeface="+mn-cs"/>
              </a:rPr>
              <a:t>London was a target for a number of reasons. As the capital, it was the heart of the British Empire’s war effort – destroying important public buildings or killing government officials had a good chance of ruining the country’s ability to wage war. London also had a large number of strategic targets – transit hubs like railway stations and docks, wharves and warehouses, and factories: destroying these crippled the war effort. Finally, there was significant propaganda value in inflicting massive, obvious damage on the nation’s capital – if civilians decided that the authorities couldn’t protect them, the suffering might prompt them to give up on total war. </a:t>
            </a:r>
          </a:p>
          <a:p>
            <a:r>
              <a:rPr lang="en-GB" sz="1200" kern="1200" dirty="0" smtClean="0">
                <a:solidFill>
                  <a:schemeClr val="tx1"/>
                </a:solidFill>
                <a:effectLst/>
                <a:latin typeface="+mn-lt"/>
                <a:ea typeface="+mn-ea"/>
                <a:cs typeface="+mn-cs"/>
              </a:rPr>
              <a:t>Southwark in particular saw heavy air raid damage: nearly 2,000 people died and thousands of homes were destroyed in the three metropolitan boroughs that make up the London Borough of Southwark. In large part, this was because it contained a large number of high-value targets. The docks, wharves, and warehouses in London Bridge, Bermondsey, and Rotherhithe dealt with a sizable fraction of the nation’s imports of food and wood (both vital for the war effort). The rail stations at London Bridge, Waterloo, and the Bricklayers’ Arms and the road junction at the Elephant and Castle were vital to the transport of troops and freight around the country and to the front. Bankside, Bermondsey, Camberwell, Peckham, and Walworth also featured factories producing war material. </a:t>
            </a:r>
          </a:p>
          <a:p>
            <a:r>
              <a:rPr lang="en-GB" sz="1200" kern="1200" dirty="0" smtClean="0">
                <a:solidFill>
                  <a:schemeClr val="tx1"/>
                </a:solidFill>
                <a:effectLst/>
                <a:latin typeface="+mn-lt"/>
                <a:ea typeface="+mn-ea"/>
                <a:cs typeface="+mn-cs"/>
              </a:rPr>
              <a:t>Southwark – particularly the more southern areas of the modern borough – was also on the way to other targets like the city of London: in some cases, damaged enemy bombers attempting to dump their payload and escape caused catastrophic damage in areas that were not formal targets.</a:t>
            </a:r>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4</a:t>
            </a:fld>
            <a:endParaRPr lang="en-GB"/>
          </a:p>
        </p:txBody>
      </p:sp>
    </p:spTree>
    <p:extLst>
      <p:ext uri="{BB962C8B-B14F-4D97-AF65-F5344CB8AC3E}">
        <p14:creationId xmlns:p14="http://schemas.microsoft.com/office/powerpoint/2010/main" val="22245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Air raids</a:t>
            </a:r>
            <a:r>
              <a:rPr lang="en-GB" baseline="0" dirty="0" smtClean="0"/>
              <a:t> on the British home front came in five distinct phases. British historians refer to the first, from July to October of 1940, as the Battle of Britain. German air forces targeted coastal shipping, ports, and naval centres like Portsmouth. Their original aim was to pressure the British into negotiating a peace treaty, which would allow Germans to turn their attention to the Soviet Union. </a:t>
            </a:r>
          </a:p>
          <a:p>
            <a:endParaRPr lang="en-GB" baseline="0" dirty="0" smtClean="0"/>
          </a:p>
          <a:p>
            <a:r>
              <a:rPr lang="en-GB" baseline="0" dirty="0" smtClean="0"/>
              <a:t>From mid-July 1940, raids increasingly targeted RAF facilities, to gain air superiority before Operation Sea Lion, the planned invasion of the UK, began. However, as </a:t>
            </a:r>
            <a:r>
              <a:rPr lang="en-GB" i="1" baseline="0" dirty="0" smtClean="0"/>
              <a:t>Luftwaffe </a:t>
            </a:r>
            <a:r>
              <a:rPr lang="en-GB" i="0" baseline="0" dirty="0" smtClean="0"/>
              <a:t>losses mounted, and with air superiority still firmly in British hands, Hitler postponed Operation Sea Lion indefinitely in mid-September 1940.</a:t>
            </a:r>
            <a:endParaRPr lang="en-GB" baseline="0" dirty="0" smtClean="0"/>
          </a:p>
          <a:p>
            <a:endParaRPr lang="en-GB" baseline="0" dirty="0" smtClean="0"/>
          </a:p>
          <a:p>
            <a:r>
              <a:rPr lang="en-GB" baseline="0" dirty="0" smtClean="0"/>
              <a:t>British historians generally refer to the next phase of the home front war, which began on 7 September 1940, as “the Blitz”. The early part of the Blitz involved daylight bombing raids, including a major one on London on 15 September, but these ended in October due to the effectiveness of RAF counterattacks; from then until May 1941, when Hitler turned his attention to the invasion of the Soviet Union, German raids occurred at night. </a:t>
            </a:r>
          </a:p>
          <a:p>
            <a:endParaRPr lang="en-GB" baseline="0" dirty="0" smtClean="0"/>
          </a:p>
          <a:p>
            <a:r>
              <a:rPr lang="en-GB" baseline="0" dirty="0" smtClean="0"/>
              <a:t>The main purpose of the Blitz was to reduce British capacity to wage war by destroying troop transport – road, rail, and air facilities – naval, and industrial capacity. However, a secondary purpose – that became more important over time – was to sap the British people’s morale and will to fight; this reflects Hitler’s personal views on the value of bombing as a weapon of terror. </a:t>
            </a:r>
          </a:p>
          <a:p>
            <a:endParaRPr lang="en-GB" baseline="0" dirty="0" smtClean="0"/>
          </a:p>
          <a:p>
            <a:r>
              <a:rPr lang="en-GB" baseline="0" dirty="0" smtClean="0"/>
              <a:t>The “</a:t>
            </a:r>
            <a:r>
              <a:rPr lang="en-GB" baseline="0" dirty="0" err="1" smtClean="0"/>
              <a:t>Baedecker</a:t>
            </a:r>
            <a:r>
              <a:rPr lang="en-GB" baseline="0" dirty="0" smtClean="0"/>
              <a:t> Blitz” of 1942 and the “Baby Blitz” of the winter 1943/4 show these views in action. The </a:t>
            </a:r>
            <a:r>
              <a:rPr lang="en-GB" baseline="0" dirty="0" err="1" smtClean="0"/>
              <a:t>Baedecker</a:t>
            </a:r>
            <a:r>
              <a:rPr lang="en-GB" baseline="0" dirty="0" smtClean="0"/>
              <a:t> Blitz – named for a popular guidebook publisher whose works provided targets – specifically targeted cities with cultural and historic, not strategic, value. The largest of these raids, in April and May 1942, targeted Bath, Canterbury, Exeter, Norwich, and York. Usually, a </a:t>
            </a:r>
            <a:r>
              <a:rPr lang="en-GB" baseline="0" dirty="0" err="1" smtClean="0"/>
              <a:t>Baedecker</a:t>
            </a:r>
            <a:r>
              <a:rPr lang="en-GB" baseline="0" dirty="0" smtClean="0"/>
              <a:t> raid was a direct reprisal for a raid on a German city, beginning with the northern port of </a:t>
            </a:r>
            <a:r>
              <a:rPr lang="en-GB" baseline="0" dirty="0" err="1" smtClean="0"/>
              <a:t>Lübeck</a:t>
            </a:r>
            <a:r>
              <a:rPr lang="en-GB" baseline="0" dirty="0" smtClean="0"/>
              <a:t> in March 1942.</a:t>
            </a:r>
          </a:p>
          <a:p>
            <a:endParaRPr lang="en-GB" baseline="0" dirty="0" smtClean="0"/>
          </a:p>
          <a:p>
            <a:r>
              <a:rPr lang="en-GB" baseline="0" dirty="0" smtClean="0"/>
              <a:t>The </a:t>
            </a:r>
            <a:r>
              <a:rPr lang="en-GB" baseline="0" dirty="0" err="1" smtClean="0"/>
              <a:t>Baedecker</a:t>
            </a:r>
            <a:r>
              <a:rPr lang="en-GB" baseline="0" dirty="0" smtClean="0"/>
              <a:t> raids produced few gains for the Germans at a heavy cost in personnel and aircraft. Moreover, from the end of 1943, increasing Allied air superiority meant that German cities faced devastating raids around the clock – particularly Berlin. In January 1944, Hitler ordered retaliatory raids, known as Operation </a:t>
            </a:r>
            <a:r>
              <a:rPr lang="en-GB" i="1" baseline="0" dirty="0" err="1" smtClean="0"/>
              <a:t>Steinbock</a:t>
            </a:r>
            <a:r>
              <a:rPr lang="en-GB" i="1" baseline="0" dirty="0" smtClean="0"/>
              <a:t> </a:t>
            </a:r>
            <a:r>
              <a:rPr lang="en-GB" i="0" baseline="0" dirty="0" smtClean="0"/>
              <a:t>or the Baby Blitz.</a:t>
            </a:r>
            <a:r>
              <a:rPr lang="en-GB" baseline="0" dirty="0" smtClean="0"/>
              <a:t> London and surrounding areas were the primary targets, but a few raids targeted other ports. The Baby Blitz had a number of aims: retaliation, raising morale at home, lowering British civilian morale, and – at the end – disrupting preparations for the Allied invasion of Normandy. However, the Baby Blitz was another costly failure: losses sustained in it meant the </a:t>
            </a:r>
            <a:r>
              <a:rPr lang="en-GB" i="1" baseline="0" dirty="0" smtClean="0"/>
              <a:t>Luftwaffe</a:t>
            </a:r>
            <a:r>
              <a:rPr lang="en-GB" i="0" baseline="0" dirty="0" smtClean="0"/>
              <a:t> could not resist the D-Day invasion. It was the last strategic bomber offensive the Germans mounted.</a:t>
            </a:r>
          </a:p>
          <a:p>
            <a:endParaRPr lang="en-GB" i="0" baseline="0" dirty="0" smtClean="0"/>
          </a:p>
          <a:p>
            <a:r>
              <a:rPr lang="en-GB" i="0" baseline="0" dirty="0" smtClean="0"/>
              <a:t>German Armament Minister Albert Speer promised retribution for the mass bombing of German cities using a “secret weapon” as early as September 1943. Use of these “V weapons” was the final phase of the home front’s war. The V1 was an early cruise missile, launched from sites in northern France and the Netherlands; attacks began a week after D-Day. The V2 was the first long-range guided ballistic missile, and one of the earliest rockets: unlike the V1, it was usually launched from mobile sites. Attacks against British targets began in September 1944.  This final phase ended in March 1945, as the Allies liberated all the continental areas capable of acting as launch sites against the UK. </a:t>
            </a:r>
          </a:p>
          <a:p>
            <a:endParaRPr lang="en-GB" i="0" baseline="0" dirty="0" smtClean="0"/>
          </a:p>
          <a:p>
            <a:r>
              <a:rPr lang="en-GB" i="0" baseline="0" dirty="0" smtClean="0"/>
              <a:t>The V weapon raids had a significant effect on home front life. In less than 3 months, V1s damaged or destroyed more than 1 million buildings and caused over 22,000 casualties. V2s had an outsized psychological impact – unlike the V1, they travelled faster than the speed of sound, and gave no warning to civilians before impact.</a:t>
            </a:r>
          </a:p>
        </p:txBody>
      </p:sp>
      <p:sp>
        <p:nvSpPr>
          <p:cNvPr id="4" name="Slide Number Placeholder 3"/>
          <p:cNvSpPr>
            <a:spLocks noGrp="1"/>
          </p:cNvSpPr>
          <p:nvPr>
            <p:ph type="sldNum" sz="quarter" idx="10"/>
          </p:nvPr>
        </p:nvSpPr>
        <p:spPr/>
        <p:txBody>
          <a:bodyPr/>
          <a:lstStyle/>
          <a:p>
            <a:fld id="{82527BCA-3C35-4450-88AD-1D6BAB69DA9B}" type="slidenum">
              <a:rPr lang="en-GB" smtClean="0"/>
              <a:t>5</a:t>
            </a:fld>
            <a:endParaRPr lang="en-GB"/>
          </a:p>
        </p:txBody>
      </p:sp>
    </p:spTree>
    <p:extLst>
      <p:ext uri="{BB962C8B-B14F-4D97-AF65-F5344CB8AC3E}">
        <p14:creationId xmlns:p14="http://schemas.microsoft.com/office/powerpoint/2010/main" val="7558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Air raids were the offensive half of the home front war – bringing the war to the enemy’s civilians. </a:t>
            </a:r>
            <a:r>
              <a:rPr lang="en-GB" sz="1200" b="1" kern="1200" dirty="0" smtClean="0">
                <a:solidFill>
                  <a:schemeClr val="tx1"/>
                </a:solidFill>
                <a:effectLst/>
                <a:latin typeface="+mn-lt"/>
                <a:ea typeface="+mn-ea"/>
                <a:cs typeface="+mn-cs"/>
              </a:rPr>
              <a:t>Civil defence</a:t>
            </a:r>
            <a:r>
              <a:rPr lang="en-GB" sz="1200" kern="1200" dirty="0" smtClean="0">
                <a:solidFill>
                  <a:schemeClr val="tx1"/>
                </a:solidFill>
                <a:effectLst/>
                <a:latin typeface="+mn-lt"/>
                <a:ea typeface="+mn-ea"/>
                <a:cs typeface="+mn-cs"/>
              </a:rPr>
              <a:t> was the home front’s defensive war – protecting friendly civilians from hostile action. The experience of First World War air raids made clear that civil defence provision needed to be government-organised, comprehensive, and in place from the start of the war; legislation and cabinet decisions in the late 1930s began putting these provisions in place.</a:t>
            </a:r>
          </a:p>
          <a:p>
            <a:r>
              <a:rPr lang="en-GB" sz="1200" b="1" kern="1200" dirty="0" smtClean="0">
                <a:solidFill>
                  <a:schemeClr val="tx1"/>
                </a:solidFill>
                <a:effectLst/>
                <a:latin typeface="+mn-lt"/>
                <a:ea typeface="+mn-ea"/>
                <a:cs typeface="+mn-cs"/>
              </a:rPr>
              <a:t>Planning for the worst</a:t>
            </a:r>
          </a:p>
          <a:p>
            <a:r>
              <a:rPr lang="en-GB" sz="1200" kern="1200" dirty="0" smtClean="0">
                <a:solidFill>
                  <a:schemeClr val="tx1"/>
                </a:solidFill>
                <a:effectLst/>
                <a:latin typeface="+mn-lt"/>
                <a:ea typeface="+mn-ea"/>
                <a:cs typeface="+mn-cs"/>
              </a:rPr>
              <a:t>The Home Office created the Air Raid Precautions department as early as 1935, and local authorities were allowed to begin planning civil defence. The Air Raid Wardens’ Service was created two years later, to </a:t>
            </a:r>
            <a:r>
              <a:rPr lang="en-GB" sz="1200" kern="1200" dirty="0" err="1" smtClean="0">
                <a:solidFill>
                  <a:schemeClr val="tx1"/>
                </a:solidFill>
                <a:effectLst/>
                <a:latin typeface="+mn-lt"/>
                <a:ea typeface="+mn-ea"/>
                <a:cs typeface="+mn-cs"/>
              </a:rPr>
              <a:t>enroll</a:t>
            </a:r>
            <a:r>
              <a:rPr lang="en-GB" sz="1200" kern="1200" dirty="0" smtClean="0">
                <a:solidFill>
                  <a:schemeClr val="tx1"/>
                </a:solidFill>
                <a:effectLst/>
                <a:latin typeface="+mn-lt"/>
                <a:ea typeface="+mn-ea"/>
                <a:cs typeface="+mn-cs"/>
              </a:rPr>
              <a:t> and train volunteers in civil defence. However, many local authorities – particularly in working-class areas – were unwilling to begin civil defence work, seeing it as a step toward an unwelcome war. However, as war loomed ever closer, the situation – and the law – changed.</a:t>
            </a:r>
          </a:p>
          <a:p>
            <a:r>
              <a:rPr lang="en-GB" sz="1200" kern="1200" dirty="0" smtClean="0">
                <a:solidFill>
                  <a:schemeClr val="tx1"/>
                </a:solidFill>
                <a:effectLst/>
                <a:latin typeface="+mn-lt"/>
                <a:ea typeface="+mn-ea"/>
                <a:cs typeface="+mn-cs"/>
              </a:rPr>
              <a:t>The Air Raid Precautions Act 1937 came into force in April 1938, and kick-started civil defence by forcing local authorities, led by county councils, to develop measures to protect lives and property from air raids and ensure adequate fire-fighting capacity. In compensation, it allowed councils borrowing and compulsory purchase powers.</a:t>
            </a:r>
          </a:p>
          <a:p>
            <a:r>
              <a:rPr lang="en-GB" sz="1200" kern="1200" dirty="0" smtClean="0">
                <a:solidFill>
                  <a:schemeClr val="tx1"/>
                </a:solidFill>
                <a:effectLst/>
                <a:latin typeface="+mn-lt"/>
                <a:ea typeface="+mn-ea"/>
                <a:cs typeface="+mn-cs"/>
              </a:rPr>
              <a:t>1939 brought two more developments. The first was the creation of the Ministry of Home Security, with the Home Secretary as portfolio-holder, to take responsibility and provide oversight for civil defence. Its guidance circulars to local authorities, businesses, and householder set standards for civil defence. The ministry also had direct oversight of county council civil defence schemes and a supervisory role to borough council civil defence work. </a:t>
            </a:r>
          </a:p>
          <a:p>
            <a:r>
              <a:rPr lang="en-GB" sz="1200" kern="1200" dirty="0" smtClean="0">
                <a:solidFill>
                  <a:schemeClr val="tx1"/>
                </a:solidFill>
                <a:effectLst/>
                <a:latin typeface="+mn-lt"/>
                <a:ea typeface="+mn-ea"/>
                <a:cs typeface="+mn-cs"/>
              </a:rPr>
              <a:t>The second was the Civil Defence Act 1939, which gave local authorities additional powers to take over transport and buildings for civil defence, to provide grants or free shelters to individual householders, and made businesses responsible for providing shelters and imposing blackout. From early 1941, civil defence included fire watchers and fire guards, who had a round-the-clock mission to ensure that incendiary bombs didn’t burn down unattended buildings like factories or businesses.</a:t>
            </a:r>
          </a:p>
          <a:p>
            <a:r>
              <a:rPr lang="en-GB" sz="1200" b="1" kern="1200" dirty="0" smtClean="0">
                <a:solidFill>
                  <a:schemeClr val="tx1"/>
                </a:solidFill>
                <a:effectLst/>
                <a:latin typeface="+mn-lt"/>
                <a:ea typeface="+mn-ea"/>
                <a:cs typeface="+mn-cs"/>
              </a:rPr>
              <a:t>Civil defence functions</a:t>
            </a:r>
          </a:p>
          <a:p>
            <a:r>
              <a:rPr lang="en-GB" sz="1200" kern="1200" dirty="0" smtClean="0">
                <a:solidFill>
                  <a:schemeClr val="tx1"/>
                </a:solidFill>
                <a:effectLst/>
                <a:latin typeface="+mn-lt"/>
                <a:ea typeface="+mn-ea"/>
                <a:cs typeface="+mn-cs"/>
              </a:rPr>
              <a:t>There were two kinds of civil defence functions: air raid precautions and emergency response: page 7 shows them in chart form. The main air raid precautions were blackout, shelters, and gas masks. </a:t>
            </a:r>
          </a:p>
          <a:p>
            <a:r>
              <a:rPr lang="en-GB" sz="1200" kern="1200" dirty="0" smtClean="0">
                <a:solidFill>
                  <a:schemeClr val="tx1"/>
                </a:solidFill>
                <a:effectLst/>
                <a:latin typeface="+mn-lt"/>
                <a:ea typeface="+mn-ea"/>
                <a:cs typeface="+mn-cs"/>
              </a:rPr>
              <a:t>Blackout was the practice of dramatically reducing the amount of externally-visible light, by covering doors and windows, turning off or dimming street lighting, and dimming or covering headlights; this meant that enemy bombers had fewer waymarks to navigate by, and friendly shipping was not silhouetted by city lights on the coast. </a:t>
            </a:r>
          </a:p>
          <a:p>
            <a:r>
              <a:rPr lang="en-GB" sz="1200" kern="1200" dirty="0" smtClean="0">
                <a:solidFill>
                  <a:schemeClr val="tx1"/>
                </a:solidFill>
                <a:effectLst/>
                <a:latin typeface="+mn-lt"/>
                <a:ea typeface="+mn-ea"/>
                <a:cs typeface="+mn-cs"/>
              </a:rPr>
              <a:t>From 1938, councils also provided air raid shelters and gas masks: either directly, by building public shelters or giving individual householders domestic shelters, or via grants to organisations and householders to build their own. Gas masks, while distributed and required to be carried at all times, were never used: neither the Allies nor the Axis wanted to provoke reprisal by first use of poison gas. </a:t>
            </a:r>
          </a:p>
          <a:p>
            <a:r>
              <a:rPr lang="en-GB" sz="1200" kern="1200" dirty="0" smtClean="0">
                <a:solidFill>
                  <a:schemeClr val="tx1"/>
                </a:solidFill>
                <a:effectLst/>
                <a:latin typeface="+mn-lt"/>
                <a:ea typeface="+mn-ea"/>
                <a:cs typeface="+mn-cs"/>
              </a:rPr>
              <a:t>Emergency response included the immediate aftermath of an incident – rescue and first aid – but also providing emergency food, shelter, and clothing to local people whose homes had been destroyed.</a:t>
            </a:r>
          </a:p>
          <a:p>
            <a:r>
              <a:rPr lang="en-GB" sz="1200" b="1" kern="1200" dirty="0" smtClean="0">
                <a:solidFill>
                  <a:schemeClr val="tx1"/>
                </a:solidFill>
                <a:effectLst/>
                <a:latin typeface="+mn-lt"/>
                <a:ea typeface="+mn-ea"/>
                <a:cs typeface="+mn-cs"/>
              </a:rPr>
              <a:t>Civil defence structure</a:t>
            </a:r>
          </a:p>
          <a:p>
            <a:r>
              <a:rPr lang="en-GB" sz="1200" kern="1200" dirty="0" smtClean="0">
                <a:solidFill>
                  <a:schemeClr val="tx1"/>
                </a:solidFill>
                <a:effectLst/>
                <a:latin typeface="+mn-lt"/>
                <a:ea typeface="+mn-ea"/>
                <a:cs typeface="+mn-cs"/>
              </a:rPr>
              <a:t>ARP had a hierarchical structure: lower levels reported incidents to higher levels, who coordinated the response and issued orders down the chain. This structure is shown in chart form on page 8. The country was split into regions – region 5 covered London and the Home Counties, with regional headquarters in the Geological Museum in South Kensington. </a:t>
            </a:r>
          </a:p>
          <a:p>
            <a:r>
              <a:rPr lang="en-GB" sz="1200" kern="1200" dirty="0" smtClean="0">
                <a:solidFill>
                  <a:schemeClr val="tx1"/>
                </a:solidFill>
                <a:effectLst/>
                <a:latin typeface="+mn-lt"/>
                <a:ea typeface="+mn-ea"/>
                <a:cs typeface="+mn-cs"/>
              </a:rPr>
              <a:t>Regions were further split into groups, with their own headquarters: in London the ARP groups were based on metropolitan boroughs, which also had their own central control. The modern borough of Southwark was split between groups 4 and 5, as shown on the map on page 8. Group 4 covered the metropolitan boroughs of Bermondsey, Deptford, Greenwich, Lewisham, and Woolwich, and group 5 covered the metropolitan boroughs of Battersea, Camberwell, Lambeth, Southwark, and </a:t>
            </a:r>
            <a:r>
              <a:rPr lang="en-GB" sz="1200" kern="1200" dirty="0" err="1" smtClean="0">
                <a:solidFill>
                  <a:schemeClr val="tx1"/>
                </a:solidFill>
                <a:effectLst/>
                <a:latin typeface="+mn-lt"/>
                <a:ea typeface="+mn-ea"/>
                <a:cs typeface="+mn-cs"/>
              </a:rPr>
              <a:t>Wandsworth</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Metropolitan boroughs were further split into sectors, usually based on electoral wards; each sector control would have responsibility for one or more wardens posts. Warden posts were the most local units, covering a walkable distance of a few streets – in London there were usually 10 posts per square mile. They provided a base for wardens to mount patrols, and a place for them to rest between patrols or raids. </a:t>
            </a:r>
          </a:p>
          <a:p>
            <a:r>
              <a:rPr lang="en-GB" sz="1200" kern="1200" dirty="0" smtClean="0">
                <a:solidFill>
                  <a:schemeClr val="tx1"/>
                </a:solidFill>
                <a:effectLst/>
                <a:latin typeface="+mn-lt"/>
                <a:ea typeface="+mn-ea"/>
                <a:cs typeface="+mn-cs"/>
              </a:rPr>
              <a:t>The Air Raid Precautions Act demanded that local authorities cooperate with each other and provide mutual aid for air raid defence and response. This included both vertically between different levels of authority, like the London County Council and the metropolitan boroughs, but also horizontally between metropolitan boroughs. Memoirs in Southwark Archives make it clear that CD volunteers could be – and were – sent around the country in response to need. Equally, provincial firefighters and CD personnel might find themselves taking charge of an incident in Southwark.</a:t>
            </a:r>
          </a:p>
          <a:p>
            <a:r>
              <a:rPr lang="en-GB" sz="1200" kern="1200" dirty="0" smtClean="0">
                <a:solidFill>
                  <a:schemeClr val="tx1"/>
                </a:solidFill>
                <a:effectLst/>
                <a:latin typeface="+mn-lt"/>
                <a:ea typeface="+mn-ea"/>
                <a:cs typeface="+mn-cs"/>
              </a:rPr>
              <a:t>County councils like the London County Council were responsible for fire and ambulance services, heavy rescue and clearance, removal of the dead, civilian evacuation, provision of welfare and rest centres, and emergency feeding – as well as their usual responsibilities for sewers, hospitals, schools, and parks. Metropolitan Boroughs were responsible for provision of public shelters, organising wardens, and providing first aid and light rescue and clearance – although, in practice, they also provided some welfare services and feeding.</a:t>
            </a:r>
          </a:p>
          <a:p>
            <a:r>
              <a:rPr lang="en-GB" sz="1200" b="1" kern="1200" dirty="0" smtClean="0">
                <a:solidFill>
                  <a:schemeClr val="tx1"/>
                </a:solidFill>
                <a:effectLst/>
                <a:latin typeface="+mn-lt"/>
                <a:ea typeface="+mn-ea"/>
                <a:cs typeface="+mn-cs"/>
              </a:rPr>
              <a:t>ARP duties</a:t>
            </a:r>
          </a:p>
          <a:p>
            <a:r>
              <a:rPr lang="en-GB" sz="1200" kern="1200" dirty="0" smtClean="0">
                <a:solidFill>
                  <a:schemeClr val="tx1"/>
                </a:solidFill>
                <a:effectLst/>
                <a:latin typeface="+mn-lt"/>
                <a:ea typeface="+mn-ea"/>
                <a:cs typeface="+mn-cs"/>
              </a:rPr>
              <a:t>When raids weren’t active, wardens fitted, issued, and replaced gas masks, assisted bombed-out civilians, provided training, and enforced the blackout. During an air raid, local control sounded the alarm, which was the signal for wardens to assist civilians into the nearest shelter; when this was done, they watched the area for falling bombs; if a bomb fell, they alerted control and their post. </a:t>
            </a:r>
          </a:p>
          <a:p>
            <a:r>
              <a:rPr lang="en-GB" sz="1200" kern="1200" dirty="0" smtClean="0">
                <a:solidFill>
                  <a:schemeClr val="tx1"/>
                </a:solidFill>
                <a:effectLst/>
                <a:latin typeface="+mn-lt"/>
                <a:ea typeface="+mn-ea"/>
                <a:cs typeface="+mn-cs"/>
              </a:rPr>
              <a:t>After a bomb exploded, a warden would arrive as quickly as possible to assess the situation; after contacting their post to relay information, they managed the first response and entry to the scene, provided first aid for minor injuries, and put out small fires. The post alerted Control, which would coordinate and allocate resources. These included first aid and ambulance units, as well as specialists: light and heavy rescue crews to shore up damaged buildings and search for survivors, professional and auxiliary firefighters to extinguish fires, police, staff from London Transport or one of the railway companies, the General Post Office (who had responsibility for telephone and telegraph lines), the Metropolitan Water Board, or one of the 5 electric and 3 gas companies serving Southwark. The chart on page 13 represents this response graphically.</a:t>
            </a:r>
          </a:p>
          <a:p>
            <a:r>
              <a:rPr lang="en-GB" sz="1200" kern="1200" dirty="0" smtClean="0">
                <a:solidFill>
                  <a:schemeClr val="tx1"/>
                </a:solidFill>
                <a:effectLst/>
                <a:latin typeface="+mn-lt"/>
                <a:ea typeface="+mn-ea"/>
                <a:cs typeface="+mn-cs"/>
              </a:rPr>
              <a:t>Voluntary groups like the British Red Cross, the Salvation Army, St John’s Ambulance, and the Women’s Voluntary Service (WVS) assisted with emergency response – they found emergency housing, took messages, washed salvaged clothes, and provided food and hot drinks for victims and responders.</a:t>
            </a:r>
          </a:p>
          <a:p>
            <a:r>
              <a:rPr lang="en-GB" sz="1200" kern="1200" dirty="0" smtClean="0">
                <a:solidFill>
                  <a:schemeClr val="tx1"/>
                </a:solidFill>
                <a:effectLst/>
                <a:latin typeface="+mn-lt"/>
                <a:ea typeface="+mn-ea"/>
                <a:cs typeface="+mn-cs"/>
              </a:rPr>
              <a:t>Young people also played important roles in civil defence. Boy Scouts acted as messengers when other communication methods failed. Girl Guides assisted after raids, providing first aid and help with salvage; they also staffed rest centres, canteens, and communal shelters, providing hot food, entertainment, childcare, and a helping hand.</a:t>
            </a:r>
          </a:p>
          <a:p>
            <a:r>
              <a:rPr lang="en-GB" sz="1200" b="1" kern="1200" dirty="0" smtClean="0">
                <a:solidFill>
                  <a:schemeClr val="tx1"/>
                </a:solidFill>
                <a:effectLst/>
                <a:latin typeface="+mn-lt"/>
                <a:ea typeface="+mn-ea"/>
                <a:cs typeface="+mn-cs"/>
              </a:rPr>
              <a:t>Air raid shelters </a:t>
            </a:r>
          </a:p>
          <a:p>
            <a:r>
              <a:rPr lang="en-GB" sz="1200" kern="1200" dirty="0" smtClean="0">
                <a:solidFill>
                  <a:schemeClr val="tx1"/>
                </a:solidFill>
                <a:effectLst/>
                <a:latin typeface="+mn-lt"/>
                <a:ea typeface="+mn-ea"/>
                <a:cs typeface="+mn-cs"/>
              </a:rPr>
              <a:t>The most important civil defence responsibility of metropolitan boroughs was to provide air-raid shelters. For many councils, this led to a focus on domestic shelters such as Anderson shelters: flexible steel sheets that a householder bolted together into a domed shelter, and usually buried in the garden. Anderson shelters could hold up to 6 people, but they had significant drawbacks: they were uncomfortable in cold and wet weather, and did nothing to block out the noise of bombing. Moreover, many homes – like those in much of Southwark – did not have gardens. In these areas, councils built small brick and concrete surface shelters. Another alternative was the Morrison shelter; introduced in March 1941, it was essentially a steel cage in which two adults and one or two small children could sleep. During the day, it could act as a table; during a raid, it offered more comfortable against bomb splinters and structural collapse.</a:t>
            </a:r>
          </a:p>
          <a:p>
            <a:r>
              <a:rPr lang="en-GB" sz="1200" kern="1200" dirty="0" smtClean="0">
                <a:solidFill>
                  <a:schemeClr val="tx1"/>
                </a:solidFill>
                <a:effectLst/>
                <a:latin typeface="+mn-lt"/>
                <a:ea typeface="+mn-ea"/>
                <a:cs typeface="+mn-cs"/>
              </a:rPr>
              <a:t>For communal use, councils originally built larger versions of the domestic surface, or identified and reinforced basements in large buildings like factories or underpasses like railway arches. However, none of these offered appreciable shelter from direct hits. Where these shelters were hit directly, like the shelter at Douglas Buildings, </a:t>
            </a:r>
            <a:r>
              <a:rPr lang="en-GB" sz="1200" kern="1200" dirty="0" err="1" smtClean="0">
                <a:solidFill>
                  <a:schemeClr val="tx1"/>
                </a:solidFill>
                <a:effectLst/>
                <a:latin typeface="+mn-lt"/>
                <a:ea typeface="+mn-ea"/>
                <a:cs typeface="+mn-cs"/>
              </a:rPr>
              <a:t>Marshalsea</a:t>
            </a:r>
            <a:r>
              <a:rPr lang="en-GB" sz="1200" kern="1200" dirty="0" smtClean="0">
                <a:solidFill>
                  <a:schemeClr val="tx1"/>
                </a:solidFill>
                <a:effectLst/>
                <a:latin typeface="+mn-lt"/>
                <a:ea typeface="+mn-ea"/>
                <a:cs typeface="+mn-cs"/>
              </a:rPr>
              <a:t> Road in 1941 or the railway arch shelters at Druid Street in 1940 and </a:t>
            </a:r>
            <a:r>
              <a:rPr lang="en-GB" sz="1200" kern="1200" dirty="0" err="1" smtClean="0">
                <a:solidFill>
                  <a:schemeClr val="tx1"/>
                </a:solidFill>
                <a:effectLst/>
                <a:latin typeface="+mn-lt"/>
                <a:ea typeface="+mn-ea"/>
                <a:cs typeface="+mn-cs"/>
              </a:rPr>
              <a:t>Stainer</a:t>
            </a:r>
            <a:r>
              <a:rPr lang="en-GB" sz="1200" kern="1200" dirty="0" smtClean="0">
                <a:solidFill>
                  <a:schemeClr val="tx1"/>
                </a:solidFill>
                <a:effectLst/>
                <a:latin typeface="+mn-lt"/>
                <a:ea typeface="+mn-ea"/>
                <a:cs typeface="+mn-cs"/>
              </a:rPr>
              <a:t> Street in 1944 – many people were killed and injured.</a:t>
            </a:r>
          </a:p>
          <a:p>
            <a:r>
              <a:rPr lang="en-GB" sz="1200" kern="1200" dirty="0" smtClean="0">
                <a:solidFill>
                  <a:schemeClr val="tx1"/>
                </a:solidFill>
                <a:effectLst/>
                <a:latin typeface="+mn-lt"/>
                <a:ea typeface="+mn-ea"/>
                <a:cs typeface="+mn-cs"/>
              </a:rPr>
              <a:t>Many people in densely populated areas like Southwark preferred deep shelters like Tube stations; government officials, however, were wary for a number of reasons, including cost, lack of hygiene facilities, the difficulty of rescuing mass casualties at depth, and the possibility that vital war workers would simply refuse to leave the safety of deep shelters.</a:t>
            </a:r>
          </a:p>
          <a:p>
            <a:r>
              <a:rPr lang="en-GB" sz="1200" kern="1200" dirty="0" smtClean="0">
                <a:solidFill>
                  <a:schemeClr val="tx1"/>
                </a:solidFill>
                <a:effectLst/>
                <a:latin typeface="+mn-lt"/>
                <a:ea typeface="+mn-ea"/>
                <a:cs typeface="+mn-cs"/>
              </a:rPr>
              <a:t>Other commentators, notably the eminent biologist JBS Haldane, pointed out the lessons of the Spanish Civil War taught about the physical and psychological benefit of deep shelters. Eventually mounting public pressure opened up Tube stations as shelters on a nightly basis in late September 1940. A cave system in Chislehurst eventually became an underground city of up to 15,000 people, with electric lights, a canteen, a chapel, even a cinema and a police station: busses and trains carried people to and from the East End every day.</a:t>
            </a:r>
          </a:p>
          <a:p>
            <a:r>
              <a:rPr lang="en-GB" sz="1200" kern="1200" dirty="0" smtClean="0">
                <a:solidFill>
                  <a:schemeClr val="tx1"/>
                </a:solidFill>
                <a:effectLst/>
                <a:latin typeface="+mn-lt"/>
                <a:ea typeface="+mn-ea"/>
                <a:cs typeface="+mn-cs"/>
              </a:rPr>
              <a:t>The metropolitan borough of Southwark, the most densely populated authority in the country, innovated: the 1890 realignment of the Northern Line of the Tube left several hundred meters of disused Tube tunnel, running down Borough High Street from the river to Borough station, that the borough into a deep-level shelter at half the cost of a new build. This shelter had room for 14,000 people every night, as well as safe storage for the borough’s treasures: you can see press cuttings about the</a:t>
            </a:r>
            <a:r>
              <a:rPr lang="en-GB" sz="1200" kern="1200" baseline="0" dirty="0" smtClean="0">
                <a:solidFill>
                  <a:schemeClr val="tx1"/>
                </a:solidFill>
                <a:effectLst/>
                <a:latin typeface="+mn-lt"/>
                <a:ea typeface="+mn-ea"/>
                <a:cs typeface="+mn-cs"/>
              </a:rPr>
              <a:t> shelter on </a:t>
            </a:r>
            <a:r>
              <a:rPr lang="en-GB" sz="1200" kern="1200" dirty="0" smtClean="0">
                <a:solidFill>
                  <a:schemeClr val="tx1"/>
                </a:solidFill>
                <a:effectLst/>
                <a:latin typeface="+mn-lt"/>
                <a:ea typeface="+mn-ea"/>
                <a:cs typeface="+mn-cs"/>
              </a:rPr>
              <a:t>page X. There was just one problem: locals complained that people travelling from across London were taking up places in a shelter meant for them.</a:t>
            </a:r>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6</a:t>
            </a:fld>
            <a:endParaRPr lang="en-GB"/>
          </a:p>
        </p:txBody>
      </p:sp>
    </p:spTree>
    <p:extLst>
      <p:ext uri="{BB962C8B-B14F-4D97-AF65-F5344CB8AC3E}">
        <p14:creationId xmlns:p14="http://schemas.microsoft.com/office/powerpoint/2010/main" val="264405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2527BCA-3C35-4450-88AD-1D6BAB69DA9B}" type="slidenum">
              <a:rPr lang="en-GB" smtClean="0"/>
              <a:t>7</a:t>
            </a:fld>
            <a:endParaRPr lang="en-GB"/>
          </a:p>
        </p:txBody>
      </p:sp>
    </p:spTree>
    <p:extLst>
      <p:ext uri="{BB962C8B-B14F-4D97-AF65-F5344CB8AC3E}">
        <p14:creationId xmlns:p14="http://schemas.microsoft.com/office/powerpoint/2010/main" val="22803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Map</a:t>
            </a:r>
            <a:r>
              <a:rPr lang="en-GB" baseline="0" dirty="0" smtClean="0"/>
              <a:t> </a:t>
            </a:r>
            <a:r>
              <a:rPr lang="en-GB" sz="1200" dirty="0" smtClean="0"/>
              <a:t>adapted by</a:t>
            </a:r>
            <a:r>
              <a:rPr lang="en-GB" sz="1200" baseline="0" dirty="0" smtClean="0"/>
              <a:t> Patricia Dark </a:t>
            </a:r>
            <a:r>
              <a:rPr lang="en-GB" sz="1200" dirty="0" smtClean="0"/>
              <a:t>from Wikipedia contributor</a:t>
            </a:r>
            <a:r>
              <a:rPr lang="en-GB" sz="1200" baseline="0" dirty="0" smtClean="0"/>
              <a:t> </a:t>
            </a:r>
            <a:r>
              <a:rPr lang="en-GB" sz="1200" dirty="0" smtClean="0"/>
              <a:t>Mirrorme22 - Own work, CC BY-SA 4.0, https://commons.wikimedia.org/w/index.php?curid=42979665</a:t>
            </a:r>
          </a:p>
          <a:p>
            <a:endParaRPr lang="en-GB" dirty="0" smtClean="0"/>
          </a:p>
        </p:txBody>
      </p:sp>
      <p:sp>
        <p:nvSpPr>
          <p:cNvPr id="4" name="Slide Number Placeholder 3"/>
          <p:cNvSpPr>
            <a:spLocks noGrp="1"/>
          </p:cNvSpPr>
          <p:nvPr>
            <p:ph type="sldNum" sz="quarter" idx="10"/>
          </p:nvPr>
        </p:nvSpPr>
        <p:spPr/>
        <p:txBody>
          <a:bodyPr/>
          <a:lstStyle/>
          <a:p>
            <a:fld id="{82527BCA-3C35-4450-88AD-1D6BAB69DA9B}" type="slidenum">
              <a:rPr lang="en-GB" smtClean="0"/>
              <a:t>8</a:t>
            </a:fld>
            <a:endParaRPr lang="en-GB"/>
          </a:p>
        </p:txBody>
      </p:sp>
    </p:spTree>
    <p:extLst>
      <p:ext uri="{BB962C8B-B14F-4D97-AF65-F5344CB8AC3E}">
        <p14:creationId xmlns:p14="http://schemas.microsoft.com/office/powerpoint/2010/main" val="2509777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9</a:t>
            </a:fld>
            <a:endParaRPr lang="en-GB"/>
          </a:p>
        </p:txBody>
      </p:sp>
    </p:spTree>
    <p:extLst>
      <p:ext uri="{BB962C8B-B14F-4D97-AF65-F5344CB8AC3E}">
        <p14:creationId xmlns:p14="http://schemas.microsoft.com/office/powerpoint/2010/main" val="1657587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1053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341659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7653AE47-4F41-4277-AE9F-B03671D61710}" type="datetime1">
              <a:rPr lang="en-GB" smtClean="0"/>
              <a:t>27/04/2020</a:t>
            </a:fld>
            <a:endParaRPr lang="en-GB"/>
          </a:p>
        </p:txBody>
      </p:sp>
      <p:sp>
        <p:nvSpPr>
          <p:cNvPr id="6" name="Footer Placeholder 5"/>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548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67692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EEE005-9B21-460D-935B-218F85A16B2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89C1F-06FA-44FE-974B-DD2B39804AB5}" type="slidenum">
              <a:rPr lang="en-GB" smtClean="0"/>
              <a:t>‹#›</a:t>
            </a:fld>
            <a:endParaRPr lang="en-GB"/>
          </a:p>
        </p:txBody>
      </p:sp>
    </p:spTree>
    <p:extLst>
      <p:ext uri="{BB962C8B-B14F-4D97-AF65-F5344CB8AC3E}">
        <p14:creationId xmlns:p14="http://schemas.microsoft.com/office/powerpoint/2010/main" val="2530988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1052425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253251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43BE4B-597F-4529-B00D-361D6805E88F}"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4797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E3231-992A-4820-9276-82A44FAC694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12583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F111BEFB-5E6A-4311-89A0-220C60BC2600}" type="datetime1">
              <a:rPr lang="en-GB" smtClean="0"/>
              <a:t>27/04/2020</a:t>
            </a:fld>
            <a:endParaRPr lang="en-GB"/>
          </a:p>
        </p:txBody>
      </p:sp>
      <p:sp>
        <p:nvSpPr>
          <p:cNvPr id="6" name="Footer Placeholder 5"/>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1657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B1E95B-9C2D-4E87-B6E2-86E310AD79A1}"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114722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584000"/>
          </a:xfrm>
        </p:spPr>
        <p:txBody>
          <a:body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223752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110936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4263245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701BCF-0F8D-46AC-9258-6606C9427DB7}"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836675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9F2C74-3375-4171-9E1E-E704933E4FF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3214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A8AD3CAD-1760-45D8-AD89-DA84D5EDB7C5}" type="datetime1">
              <a:rPr lang="en-GB" smtClean="0"/>
              <a:t>27/04/2020</a:t>
            </a:fld>
            <a:endParaRPr lang="en-GB"/>
          </a:p>
        </p:txBody>
      </p:sp>
      <p:sp>
        <p:nvSpPr>
          <p:cNvPr id="6" name="Footer Placeholder 5"/>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05299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003FE0-813F-4463-A4FC-812B6B4CD162}"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99265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fld id="{F011A8E7-60D7-4DF2-9D2C-C8B559FA3AE4}" type="datetime1">
              <a:rPr lang="en-GB" smtClean="0"/>
              <a:t>27/04/2020</a:t>
            </a:fld>
            <a:endParaRPr lang="en-GB"/>
          </a:p>
        </p:txBody>
      </p:sp>
      <p:sp>
        <p:nvSpPr>
          <p:cNvPr id="12" name="Footer Placeholder 11"/>
          <p:cNvSpPr>
            <a:spLocks noGrp="1"/>
          </p:cNvSpPr>
          <p:nvPr>
            <p:ph type="ftr" sz="quarter" idx="15"/>
          </p:nvPr>
        </p:nvSpPr>
        <p:spPr/>
        <p:txBody>
          <a:bodyPr/>
          <a:lstStyle/>
          <a:p>
            <a:r>
              <a:rPr lang="en-GB" smtClean="0"/>
              <a:t>Click Insert Header &amp; Footer and Apply to all to modify presentation title</a:t>
            </a:r>
            <a:endParaRPr lang="en-GB"/>
          </a:p>
        </p:txBody>
      </p:sp>
      <p:sp>
        <p:nvSpPr>
          <p:cNvPr id="13" name="Slide Number Placeholder 12"/>
          <p:cNvSpPr>
            <a:spLocks noGrp="1"/>
          </p:cNvSpPr>
          <p:nvPr>
            <p:ph type="sldNum" sz="quarter" idx="16"/>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5596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4D3D8A-026C-4EB4-BDE8-B30EF91FE5E9}"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779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7"/>
          </p:nvPr>
        </p:nvSpPr>
        <p:spPr/>
        <p:txBody>
          <a:bodyPr/>
          <a:lstStyle/>
          <a:p>
            <a:fld id="{36A3CF49-4232-4E64-8E81-AB982F991335}" type="datetime1">
              <a:rPr lang="en-GB" smtClean="0"/>
              <a:t>27/04/2020</a:t>
            </a:fld>
            <a:endParaRPr lang="en-GB"/>
          </a:p>
        </p:txBody>
      </p:sp>
      <p:sp>
        <p:nvSpPr>
          <p:cNvPr id="4" name="Footer Placeholder 3"/>
          <p:cNvSpPr>
            <a:spLocks noGrp="1"/>
          </p:cNvSpPr>
          <p:nvPr>
            <p:ph type="ftr" sz="quarter" idx="18"/>
          </p:nvPr>
        </p:nvSpPr>
        <p:spPr/>
        <p:txBody>
          <a:bodyPr/>
          <a:lstStyle/>
          <a:p>
            <a:r>
              <a:rPr lang="en-GB" smtClean="0"/>
              <a:t>Click Insert Header &amp; Footer and Apply to all to modify presentation title</a:t>
            </a:r>
            <a:endParaRPr lang="en-GB"/>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51123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sz="half" idx="10"/>
          </p:nvPr>
        </p:nvSpPr>
        <p:spPr/>
        <p:txBody>
          <a:bodyPr/>
          <a:lstStyle/>
          <a:p>
            <a:fld id="{EAC469CB-E97F-4BA6-9B76-7F736A9338BB}" type="datetime1">
              <a:rPr lang="en-GB" smtClean="0"/>
              <a:t>27/04/2020</a:t>
            </a:fld>
            <a:endParaRPr lang="en-GB"/>
          </a:p>
        </p:txBody>
      </p:sp>
      <p:sp>
        <p:nvSpPr>
          <p:cNvPr id="7" name="Footer Placeholder 6"/>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8" name="Slide Number Placeholder 7"/>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161465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258563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SECONDARY</a:t>
            </a:r>
          </a:p>
          <a:p>
            <a:r>
              <a:rPr lang="en-GB" smtClean="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smtClean="0"/>
              <a:t>CAMPAIGN</a:t>
            </a:r>
          </a:p>
          <a:p>
            <a:r>
              <a:rPr lang="en-GB" smtClean="0"/>
              <a:t>LOGO</a:t>
            </a:r>
            <a:endParaRPr lang="en-GB"/>
          </a:p>
        </p:txBody>
      </p:sp>
    </p:spTree>
    <p:extLst>
      <p:ext uri="{BB962C8B-B14F-4D97-AF65-F5344CB8AC3E}">
        <p14:creationId xmlns:p14="http://schemas.microsoft.com/office/powerpoint/2010/main" val="420725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568908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584000"/>
          </a:xfrm>
          <a:prstGeom prst="rect">
            <a:avLst/>
          </a:prstGeom>
        </p:spPr>
        <p:txBody>
          <a:bodyPr vert="horz" lIns="0" tIns="0" rIns="0" bIns="0" rtlCol="0" anchor="t" anchorCtr="0">
            <a:noAutofit/>
          </a:bodyPr>
          <a:lstStyle/>
          <a:p>
            <a:r>
              <a:rPr lang="en-US" smtClean="0"/>
              <a:t>Insert main </a:t>
            </a:r>
            <a:br>
              <a:rPr lang="en-US" smtClean="0"/>
            </a:br>
            <a:r>
              <a:rPr lang="en-US" smtClean="0"/>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97EC16F6-F863-46BA-9C0D-5B3337096DF1}" type="datetime1">
              <a:rPr lang="en-GB" smtClean="0"/>
              <a:t>27/04/2020</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smtClean="0">
                <a:solidFill>
                  <a:srgbClr val="808080"/>
                </a:solidFill>
              </a:rPr>
              <a:t>• </a:t>
            </a:r>
            <a:r>
              <a:rPr lang="en-GB" sz="800" b="1" smtClean="0">
                <a:solidFill>
                  <a:srgbClr val="808080"/>
                </a:solidFill>
              </a:rPr>
              <a:t>southwark.gov.uk</a:t>
            </a:r>
            <a:r>
              <a:rPr lang="en-GB" sz="800" smtClean="0">
                <a:solidFill>
                  <a:srgbClr val="808080"/>
                </a:solidFill>
              </a:rPr>
              <a:t> • Page</a:t>
            </a:r>
            <a:endParaRPr lang="en-GB" sz="800">
              <a:solidFill>
                <a:srgbClr val="808080"/>
              </a:solidFill>
            </a:endParaRP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smtClean="0">
                <a:solidFill>
                  <a:srgbClr val="808080"/>
                </a:solidFill>
              </a:rPr>
              <a:t>•</a:t>
            </a:r>
            <a:endParaRPr lang="en-GB" sz="800">
              <a:solidFill>
                <a:srgbClr val="808080"/>
              </a:solidFill>
            </a:endParaRPr>
          </a:p>
        </p:txBody>
      </p:sp>
    </p:spTree>
    <p:extLst>
      <p:ext uri="{BB962C8B-B14F-4D97-AF65-F5344CB8AC3E}">
        <p14:creationId xmlns:p14="http://schemas.microsoft.com/office/powerpoint/2010/main" val="417807178"/>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2" r:id="rId5"/>
    <p:sldLayoutId id="2147483654"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smtClean="0"/>
              <a:t>Insert main </a:t>
            </a:r>
            <a:br>
              <a:rPr lang="en-US" smtClean="0"/>
            </a:br>
            <a:r>
              <a:rPr lang="en-US" smtClean="0"/>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02876E6B-E23F-4C96-9C60-A1665FDF8F43}" type="datetime1">
              <a:rPr lang="en-GB" smtClean="0"/>
              <a:t>27/04/2020</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smtClean="0">
                <a:solidFill>
                  <a:srgbClr val="808080"/>
                </a:solidFill>
              </a:rPr>
              <a:t>• </a:t>
            </a:r>
            <a:r>
              <a:rPr lang="en-GB" sz="800" b="1" smtClean="0">
                <a:solidFill>
                  <a:srgbClr val="808080"/>
                </a:solidFill>
              </a:rPr>
              <a:t>southwark.gov.uk</a:t>
            </a:r>
            <a:r>
              <a:rPr lang="en-GB" sz="800" smtClean="0">
                <a:solidFill>
                  <a:srgbClr val="808080"/>
                </a:solidFill>
              </a:rPr>
              <a:t> • Page</a:t>
            </a:r>
            <a:endParaRPr lang="en-GB" sz="800">
              <a:solidFill>
                <a:srgbClr val="808080"/>
              </a:solidFill>
            </a:endParaRP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smtClean="0">
                <a:solidFill>
                  <a:srgbClr val="808080"/>
                </a:solidFill>
              </a:rPr>
              <a:t>•</a:t>
            </a:r>
            <a:endParaRPr lang="en-GB" sz="800">
              <a:solidFill>
                <a:srgbClr val="808080"/>
              </a:solidFill>
            </a:endParaRPr>
          </a:p>
        </p:txBody>
      </p:sp>
    </p:spTree>
    <p:extLst>
      <p:ext uri="{BB962C8B-B14F-4D97-AF65-F5344CB8AC3E}">
        <p14:creationId xmlns:p14="http://schemas.microsoft.com/office/powerpoint/2010/main" val="2637057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9" r:id="rId7"/>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smtClean="0"/>
              <a:t>Insert main </a:t>
            </a:r>
            <a:br>
              <a:rPr lang="en-US" smtClean="0"/>
            </a:br>
            <a:r>
              <a:rPr lang="en-US" smtClean="0"/>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39AE37FE-35CC-4F9F-A016-1544831243ED}" type="datetime1">
              <a:rPr lang="en-GB" smtClean="0"/>
              <a:t>27/04/2020</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smtClean="0">
                <a:solidFill>
                  <a:srgbClr val="808080"/>
                </a:solidFill>
              </a:rPr>
              <a:t>• </a:t>
            </a:r>
            <a:r>
              <a:rPr lang="en-GB" sz="800" b="1" smtClean="0">
                <a:solidFill>
                  <a:srgbClr val="808080"/>
                </a:solidFill>
              </a:rPr>
              <a:t>southwark.gov.uk</a:t>
            </a:r>
            <a:r>
              <a:rPr lang="en-GB" sz="800" smtClean="0">
                <a:solidFill>
                  <a:srgbClr val="808080"/>
                </a:solidFill>
              </a:rPr>
              <a:t> • Page</a:t>
            </a:r>
            <a:endParaRPr lang="en-GB" sz="800">
              <a:solidFill>
                <a:srgbClr val="808080"/>
              </a:solidFill>
            </a:endParaRP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smtClean="0">
                <a:solidFill>
                  <a:srgbClr val="808080"/>
                </a:solidFill>
              </a:rPr>
              <a:t>•</a:t>
            </a:r>
            <a:endParaRPr lang="en-GB" sz="800">
              <a:solidFill>
                <a:srgbClr val="808080"/>
              </a:solidFill>
            </a:endParaRPr>
          </a:p>
        </p:txBody>
      </p:sp>
    </p:spTree>
    <p:extLst>
      <p:ext uri="{BB962C8B-B14F-4D97-AF65-F5344CB8AC3E}">
        <p14:creationId xmlns:p14="http://schemas.microsoft.com/office/powerpoint/2010/main" val="18838869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smtClean="0"/>
              <a:t>Insert main </a:t>
            </a:r>
            <a:br>
              <a:rPr lang="en-US" smtClean="0"/>
            </a:br>
            <a:r>
              <a:rPr lang="en-US" smtClean="0"/>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1DBA9457-9000-4E1F-A3D9-142A649D07BA}" type="datetime1">
              <a:rPr lang="en-GB" smtClean="0"/>
              <a:t>27/04/2020</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smtClean="0">
                <a:solidFill>
                  <a:srgbClr val="808080"/>
                </a:solidFill>
              </a:rPr>
              <a:t>• </a:t>
            </a:r>
            <a:r>
              <a:rPr lang="en-GB" sz="800" b="1" smtClean="0">
                <a:solidFill>
                  <a:srgbClr val="808080"/>
                </a:solidFill>
              </a:rPr>
              <a:t>southwark.gov.uk</a:t>
            </a:r>
            <a:r>
              <a:rPr lang="en-GB" sz="800" smtClean="0">
                <a:solidFill>
                  <a:srgbClr val="808080"/>
                </a:solidFill>
              </a:rPr>
              <a:t> • Page</a:t>
            </a:r>
            <a:endParaRPr lang="en-GB" sz="800">
              <a:solidFill>
                <a:srgbClr val="808080"/>
              </a:solidFill>
            </a:endParaRP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smtClean="0">
                <a:solidFill>
                  <a:srgbClr val="808080"/>
                </a:solidFill>
              </a:rPr>
              <a:t>•</a:t>
            </a:r>
            <a:endParaRPr lang="en-GB" sz="800">
              <a:solidFill>
                <a:srgbClr val="808080"/>
              </a:solidFill>
            </a:endParaRPr>
          </a:p>
        </p:txBody>
      </p:sp>
    </p:spTree>
    <p:extLst>
      <p:ext uri="{BB962C8B-B14F-4D97-AF65-F5344CB8AC3E}">
        <p14:creationId xmlns:p14="http://schemas.microsoft.com/office/powerpoint/2010/main" val="2982127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s://www.iwm.org.uk/collections/item/object/1060022009" TargetMode="External"/><Relationship Id="rId3" Type="http://schemas.openxmlformats.org/officeDocument/2006/relationships/hyperlink" Target="https://www.iwm.org.uk/collections/item/object/1060006255" TargetMode="External"/><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iwm.org.uk/collections/item/object/1060021953"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iwm.org.uk/collections/item/object/1060021462"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www.bombsight.org/" TargetMode="External"/><Relationship Id="rId13" Type="http://schemas.openxmlformats.org/officeDocument/2006/relationships/hyperlink" Target="http://www.bbc.co.uk/history/worldwars/" TargetMode="External"/><Relationship Id="rId3" Type="http://schemas.openxmlformats.org/officeDocument/2006/relationships/hyperlink" Target="https://heritage.southwark.gov.uk/start" TargetMode="External"/><Relationship Id="rId7" Type="http://schemas.openxmlformats.org/officeDocument/2006/relationships/hyperlink" Target="https://www.nationalarchives.gov.uk/help-with-your-research/research-guides/?research-category=second-world-war-research" TargetMode="External"/><Relationship Id="rId12" Type="http://schemas.openxmlformats.org/officeDocument/2006/relationships/hyperlink" Target="https://www.historyextra.com/period/second-world-war/"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hyperlink" Target="https://www.layersoflondon.org/" TargetMode="External"/><Relationship Id="rId11" Type="http://schemas.openxmlformats.org/officeDocument/2006/relationships/hyperlink" Target="https://spartacus-educational.com/2WWhome.htm" TargetMode="External"/><Relationship Id="rId5" Type="http://schemas.openxmlformats.org/officeDocument/2006/relationships/hyperlink" Target="https://www.cityoflondon.gov.uk/things-to-do/london-metropolitan-archives/Pages/default.aspx" TargetMode="External"/><Relationship Id="rId10" Type="http://schemas.openxmlformats.org/officeDocument/2006/relationships/hyperlink" Target="https://www.bbc.co.uk/teach/school-radio/history-ks2-world-war-2-clips-index/zjc8cqt" TargetMode="External"/><Relationship Id="rId4" Type="http://schemas.openxmlformats.org/officeDocument/2006/relationships/hyperlink" Target="https://www.cwgc.org/find/find-war-dead/results?war=2&amp;servedIn=Civilian%2bWar%2bDead%2b1939-1945" TargetMode="External"/><Relationship Id="rId9" Type="http://schemas.openxmlformats.org/officeDocument/2006/relationships/hyperlink" Target="https://www.iwm.org.uk/search/stories?query=&amp;filters%5bsm_topic_name%5d%5bSecond%20World%20War%5d=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24" y="692696"/>
            <a:ext cx="8380164" cy="864095"/>
          </a:xfrm>
        </p:spPr>
        <p:txBody>
          <a:bodyPr/>
          <a:lstStyle/>
          <a:p>
            <a:r>
              <a:rPr lang="en-GB" dirty="0" smtClean="0"/>
              <a:t>Home </a:t>
            </a:r>
            <a:r>
              <a:rPr lang="en-GB" dirty="0" smtClean="0"/>
              <a:t>front </a:t>
            </a:r>
            <a:r>
              <a:rPr lang="en-GB" dirty="0" smtClean="0"/>
              <a:t>Southwark</a:t>
            </a:r>
            <a:endParaRPr lang="en-GB" dirty="0"/>
          </a:p>
        </p:txBody>
      </p:sp>
      <p:sp>
        <p:nvSpPr>
          <p:cNvPr id="3" name="Subtitle 2"/>
          <p:cNvSpPr>
            <a:spLocks noGrp="1"/>
          </p:cNvSpPr>
          <p:nvPr>
            <p:ph type="subTitle" idx="1"/>
          </p:nvPr>
        </p:nvSpPr>
        <p:spPr>
          <a:xfrm>
            <a:off x="557088" y="4509120"/>
            <a:ext cx="8401050" cy="936104"/>
          </a:xfrm>
        </p:spPr>
        <p:txBody>
          <a:bodyPr/>
          <a:lstStyle/>
          <a:p>
            <a:r>
              <a:rPr lang="en-GB" sz="2400" dirty="0" smtClean="0"/>
              <a:t>Compiled by Dr Patricia Dark Archivist, Southwark Council</a:t>
            </a:r>
            <a:endParaRPr lang="en-GB" sz="2400" dirty="0"/>
          </a:p>
        </p:txBody>
      </p:sp>
      <p:sp>
        <p:nvSpPr>
          <p:cNvPr id="7" name="Subtitle 2"/>
          <p:cNvSpPr txBox="1">
            <a:spLocks/>
          </p:cNvSpPr>
          <p:nvPr/>
        </p:nvSpPr>
        <p:spPr>
          <a:xfrm>
            <a:off x="584324" y="1862545"/>
            <a:ext cx="7524408" cy="1296144"/>
          </a:xfrm>
          <a:prstGeom prst="rect">
            <a:avLst/>
          </a:prstGeom>
        </p:spPr>
        <p:txBody>
          <a:bodyPr vert="horz" lIns="0" tIns="0" rIns="0" bIns="0" rtlCol="0">
            <a:noAutofit/>
          </a:bodyPr>
          <a:lstStyle>
            <a:lvl1pPr marL="0" indent="0" algn="l" defTabSz="914400" rtl="0" eaLnBrk="1" latinLnBrk="0" hangingPunct="1">
              <a:lnSpc>
                <a:spcPts val="2800"/>
              </a:lnSpc>
              <a:spcBef>
                <a:spcPts val="0"/>
              </a:spcBef>
              <a:spcAft>
                <a:spcPts val="1134"/>
              </a:spcAft>
              <a:buFont typeface="Arial" panose="020B0604020202020204" pitchFamily="34" charset="0"/>
              <a:buNone/>
              <a:defRPr sz="2600" kern="1200">
                <a:solidFill>
                  <a:srgbClr val="FFFFFF"/>
                </a:solidFill>
                <a:latin typeface="+mj-lt"/>
                <a:ea typeface="+mn-ea"/>
                <a:cs typeface="+mn-cs"/>
              </a:defRPr>
            </a:lvl1pPr>
            <a:lvl2pPr marL="4572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ts val="1600"/>
              </a:lnSpc>
              <a:spcBef>
                <a:spcPts val="0"/>
              </a:spcBef>
              <a:spcAft>
                <a:spcPts val="1134"/>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r>
              <a:rPr lang="en-GB" sz="3200" dirty="0" smtClean="0"/>
              <a:t>South London in the Second World War: An Introduction and </a:t>
            </a:r>
            <a:r>
              <a:rPr lang="en-GB" sz="3200" dirty="0" smtClean="0"/>
              <a:t>Source  </a:t>
            </a:r>
            <a:r>
              <a:rPr lang="en-GB" sz="3200" dirty="0" smtClean="0"/>
              <a:t>Guide</a:t>
            </a:r>
            <a:endParaRPr lang="en-GB" sz="3200" dirty="0"/>
          </a:p>
        </p:txBody>
      </p:sp>
    </p:spTree>
    <p:extLst>
      <p:ext uri="{BB962C8B-B14F-4D97-AF65-F5344CB8AC3E}">
        <p14:creationId xmlns:p14="http://schemas.microsoft.com/office/powerpoint/2010/main" val="7027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1"/>
            <a:ext cx="8409350" cy="944760"/>
          </a:xfrm>
        </p:spPr>
        <p:txBody>
          <a:bodyPr/>
          <a:lstStyle/>
          <a:p>
            <a:r>
              <a:rPr lang="en-GB" dirty="0" smtClean="0"/>
              <a:t>Evacuation</a:t>
            </a:r>
            <a:endParaRPr lang="en-GB" dirty="0"/>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10</a:t>
            </a:fld>
            <a:endParaRPr lang="en-GB"/>
          </a:p>
        </p:txBody>
      </p:sp>
    </p:spTree>
    <p:extLst>
      <p:ext uri="{BB962C8B-B14F-4D97-AF65-F5344CB8AC3E}">
        <p14:creationId xmlns:p14="http://schemas.microsoft.com/office/powerpoint/2010/main" val="377282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1"/>
            <a:ext cx="8409350" cy="944760"/>
          </a:xfrm>
        </p:spPr>
        <p:txBody>
          <a:bodyPr/>
          <a:lstStyle/>
          <a:p>
            <a:r>
              <a:rPr lang="en-GB" dirty="0" smtClean="0"/>
              <a:t>Rationing</a:t>
            </a:r>
            <a:endParaRPr lang="en-GB" dirty="0"/>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11</a:t>
            </a:fld>
            <a:endParaRPr lang="en-GB"/>
          </a:p>
        </p:txBody>
      </p:sp>
    </p:spTree>
    <p:extLst>
      <p:ext uri="{BB962C8B-B14F-4D97-AF65-F5344CB8AC3E}">
        <p14:creationId xmlns:p14="http://schemas.microsoft.com/office/powerpoint/2010/main" val="102412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4CEB8F-CD9D-466A-ADD9-7FDC7984B109}" type="datetime1">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89C1F-06FA-44FE-974B-DD2B39804AB5}" type="slidenum">
              <a:rPr lang="en-GB" smtClean="0"/>
              <a:t>12</a:t>
            </a:fld>
            <a:endParaRPr lang="en-GB"/>
          </a:p>
        </p:txBody>
      </p:sp>
      <p:sp>
        <p:nvSpPr>
          <p:cNvPr id="8" name="Text Placeholder 7"/>
          <p:cNvSpPr>
            <a:spLocks noGrp="1"/>
          </p:cNvSpPr>
          <p:nvPr>
            <p:ph type="body" sz="quarter" idx="13"/>
          </p:nvPr>
        </p:nvSpPr>
        <p:spPr>
          <a:xfrm>
            <a:off x="332160" y="2050099"/>
            <a:ext cx="2079600" cy="1077218"/>
          </a:xfrm>
        </p:spPr>
        <p:txBody>
          <a:bodyPr/>
          <a:lstStyle/>
          <a:p>
            <a:pPr>
              <a:tabLst>
                <a:tab pos="171450" algn="l"/>
              </a:tabLst>
            </a:pPr>
            <a:r>
              <a:rPr lang="en-GB" sz="2000" b="1" dirty="0" smtClean="0"/>
              <a:t> 	Petrol (to 1942)</a:t>
            </a:r>
          </a:p>
          <a:p>
            <a:pPr>
              <a:tabLst>
                <a:tab pos="171450" algn="l"/>
              </a:tabLst>
            </a:pPr>
            <a:r>
              <a:rPr lang="en-GB" sz="2000" b="1" dirty="0">
                <a:solidFill>
                  <a:schemeClr val="tx1"/>
                </a:solidFill>
              </a:rPr>
              <a:t>	</a:t>
            </a:r>
            <a:r>
              <a:rPr lang="en-GB" sz="2000" b="1" dirty="0" smtClean="0">
                <a:solidFill>
                  <a:schemeClr val="tx1"/>
                </a:solidFill>
              </a:rPr>
              <a:t>Sep </a:t>
            </a:r>
            <a:r>
              <a:rPr lang="en-GB" sz="2000" b="1" dirty="0">
                <a:solidFill>
                  <a:schemeClr val="tx1"/>
                </a:solidFill>
              </a:rPr>
              <a:t>1939:</a:t>
            </a:r>
            <a:endParaRPr lang="en-GB" sz="2000" b="1" dirty="0" smtClean="0"/>
          </a:p>
        </p:txBody>
      </p:sp>
      <p:cxnSp>
        <p:nvCxnSpPr>
          <p:cNvPr id="10" name="Straight Arrow Connector 9"/>
          <p:cNvCxnSpPr/>
          <p:nvPr/>
        </p:nvCxnSpPr>
        <p:spPr>
          <a:xfrm>
            <a:off x="368300" y="3429000"/>
            <a:ext cx="8380413" cy="0"/>
          </a:xfrm>
          <a:prstGeom prst="straightConnector1">
            <a:avLst/>
          </a:prstGeom>
          <a:ln w="952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Placeholder 7"/>
          <p:cNvSpPr txBox="1">
            <a:spLocks/>
          </p:cNvSpPr>
          <p:nvPr/>
        </p:nvSpPr>
        <p:spPr>
          <a:xfrm>
            <a:off x="1110670" y="3980516"/>
            <a:ext cx="1957834" cy="2154436"/>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71450"/>
            <a:r>
              <a:rPr lang="en-GB" sz="2000" b="1" dirty="0" smtClean="0">
                <a:solidFill>
                  <a:schemeClr val="tx1"/>
                </a:solidFill>
              </a:rPr>
              <a:t>Jan-Jul 1940: </a:t>
            </a:r>
          </a:p>
          <a:p>
            <a:pPr indent="171450"/>
            <a:r>
              <a:rPr lang="en-GB" sz="2000" b="1" dirty="0" smtClean="0"/>
              <a:t>Sugar</a:t>
            </a:r>
          </a:p>
          <a:p>
            <a:pPr indent="171450"/>
            <a:r>
              <a:rPr lang="en-GB" sz="2000" b="1" dirty="0" smtClean="0"/>
              <a:t>Butter</a:t>
            </a:r>
          </a:p>
          <a:p>
            <a:pPr indent="171450"/>
            <a:r>
              <a:rPr lang="en-GB" sz="2000" b="1" dirty="0" smtClean="0"/>
              <a:t>Meat</a:t>
            </a:r>
          </a:p>
          <a:p>
            <a:pPr indent="171450"/>
            <a:r>
              <a:rPr lang="en-GB" sz="2000" b="1" dirty="0" smtClean="0"/>
              <a:t>Tea</a:t>
            </a:r>
          </a:p>
          <a:p>
            <a:pPr indent="171450"/>
            <a:r>
              <a:rPr lang="en-GB" sz="2000" b="1" dirty="0" smtClean="0"/>
              <a:t>Margarine</a:t>
            </a:r>
          </a:p>
        </p:txBody>
      </p:sp>
      <p:sp>
        <p:nvSpPr>
          <p:cNvPr id="18" name="Text Placeholder 7"/>
          <p:cNvSpPr txBox="1">
            <a:spLocks/>
          </p:cNvSpPr>
          <p:nvPr/>
        </p:nvSpPr>
        <p:spPr>
          <a:xfrm>
            <a:off x="2649629" y="548680"/>
            <a:ext cx="1957834" cy="2154436"/>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66700"/>
            <a:r>
              <a:rPr lang="en-GB" sz="2000" b="1" dirty="0" smtClean="0"/>
              <a:t>Cheese</a:t>
            </a:r>
          </a:p>
          <a:p>
            <a:pPr indent="266700"/>
            <a:r>
              <a:rPr lang="en-GB" sz="2000" b="1" dirty="0" smtClean="0"/>
              <a:t>Jam</a:t>
            </a:r>
          </a:p>
          <a:p>
            <a:pPr indent="266700"/>
            <a:r>
              <a:rPr lang="en-GB" sz="2000" b="1" dirty="0" smtClean="0"/>
              <a:t>Clothing</a:t>
            </a:r>
          </a:p>
          <a:p>
            <a:pPr indent="266700"/>
            <a:r>
              <a:rPr lang="en-GB" sz="2000" b="1" dirty="0" smtClean="0"/>
              <a:t>Eggs</a:t>
            </a:r>
          </a:p>
          <a:p>
            <a:pPr indent="266700"/>
            <a:r>
              <a:rPr lang="en-GB" sz="2000" b="1" dirty="0" smtClean="0"/>
              <a:t>Coal</a:t>
            </a:r>
          </a:p>
          <a:p>
            <a:pPr indent="266700"/>
            <a:r>
              <a:rPr lang="en-GB" sz="2000" b="1" dirty="0">
                <a:solidFill>
                  <a:schemeClr val="tx1"/>
                </a:solidFill>
              </a:rPr>
              <a:t>Mar-Jul 1941:</a:t>
            </a:r>
            <a:r>
              <a:rPr lang="en-GB" sz="2000" b="1" dirty="0"/>
              <a:t> </a:t>
            </a:r>
          </a:p>
        </p:txBody>
      </p:sp>
      <p:sp>
        <p:nvSpPr>
          <p:cNvPr id="19" name="Text Placeholder 7"/>
          <p:cNvSpPr txBox="1">
            <a:spLocks/>
          </p:cNvSpPr>
          <p:nvPr/>
        </p:nvSpPr>
        <p:spPr>
          <a:xfrm>
            <a:off x="3923926" y="3920836"/>
            <a:ext cx="2887007" cy="2513509"/>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71450"/>
            <a:r>
              <a:rPr lang="en-GB" sz="2000" b="1" dirty="0" smtClean="0">
                <a:solidFill>
                  <a:schemeClr val="tx1"/>
                </a:solidFill>
              </a:rPr>
              <a:t>Jan-Aug 1942: </a:t>
            </a:r>
          </a:p>
          <a:p>
            <a:pPr indent="171450"/>
            <a:r>
              <a:rPr lang="en-GB" sz="2000" b="1" dirty="0" smtClean="0"/>
              <a:t>Rice</a:t>
            </a:r>
          </a:p>
          <a:p>
            <a:pPr indent="171450"/>
            <a:r>
              <a:rPr lang="en-GB" sz="2000" b="1" dirty="0" smtClean="0"/>
              <a:t>Dried fruit</a:t>
            </a:r>
          </a:p>
          <a:p>
            <a:pPr indent="171450"/>
            <a:r>
              <a:rPr lang="en-GB" sz="2000" b="1" dirty="0" smtClean="0"/>
              <a:t>Soap</a:t>
            </a:r>
          </a:p>
          <a:p>
            <a:pPr indent="171450"/>
            <a:r>
              <a:rPr lang="en-GB" sz="2000" b="1" dirty="0" smtClean="0"/>
              <a:t>Tinned food</a:t>
            </a:r>
          </a:p>
          <a:p>
            <a:pPr indent="171450"/>
            <a:r>
              <a:rPr lang="en-GB" sz="2000" b="1" dirty="0" smtClean="0"/>
              <a:t>Gas/electricity</a:t>
            </a:r>
          </a:p>
          <a:p>
            <a:pPr indent="171450"/>
            <a:r>
              <a:rPr lang="en-GB" sz="2000" b="1" dirty="0" smtClean="0"/>
              <a:t>All sweet foods</a:t>
            </a:r>
          </a:p>
        </p:txBody>
      </p:sp>
      <p:sp>
        <p:nvSpPr>
          <p:cNvPr id="20" name="Text Placeholder 7"/>
          <p:cNvSpPr txBox="1">
            <a:spLocks/>
          </p:cNvSpPr>
          <p:nvPr/>
        </p:nvSpPr>
        <p:spPr>
          <a:xfrm>
            <a:off x="5999658" y="1997224"/>
            <a:ext cx="1957834" cy="686791"/>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71450"/>
            <a:r>
              <a:rPr lang="en-GB" sz="2000" b="1" dirty="0" smtClean="0"/>
              <a:t>Sausages</a:t>
            </a:r>
          </a:p>
          <a:p>
            <a:pPr indent="171450"/>
            <a:r>
              <a:rPr lang="en-GB" sz="2000" b="1" dirty="0">
                <a:solidFill>
                  <a:schemeClr val="tx1"/>
                </a:solidFill>
              </a:rPr>
              <a:t>1943: </a:t>
            </a:r>
          </a:p>
        </p:txBody>
      </p:sp>
      <p:sp>
        <p:nvSpPr>
          <p:cNvPr id="21" name="Text Placeholder 7"/>
          <p:cNvSpPr txBox="1">
            <a:spLocks/>
          </p:cNvSpPr>
          <p:nvPr/>
        </p:nvSpPr>
        <p:spPr>
          <a:xfrm>
            <a:off x="4860032" y="0"/>
            <a:ext cx="3888432" cy="1795363"/>
          </a:xfrm>
          <a:prstGeom prst="rect">
            <a:avLst/>
          </a:prstGeom>
          <a:ln w="63500">
            <a:solidFill>
              <a:schemeClr val="tx1"/>
            </a:solidFill>
          </a:ln>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274638"/>
            <a:r>
              <a:rPr lang="en-GB" sz="2400" b="1" dirty="0" smtClean="0">
                <a:solidFill>
                  <a:schemeClr val="tx1"/>
                </a:solidFill>
              </a:rPr>
              <a:t>Never rationed:</a:t>
            </a:r>
            <a:r>
              <a:rPr lang="en-GB" sz="2400" b="1" dirty="0" smtClean="0"/>
              <a:t> </a:t>
            </a:r>
          </a:p>
          <a:p>
            <a:pPr indent="533400"/>
            <a:r>
              <a:rPr lang="en-GB" sz="2000" b="1" dirty="0" smtClean="0"/>
              <a:t>Potatoes</a:t>
            </a:r>
          </a:p>
          <a:p>
            <a:pPr indent="533400"/>
            <a:r>
              <a:rPr lang="en-GB" sz="2000" b="1" dirty="0" smtClean="0"/>
              <a:t>Fresh Fruit &amp; Vegetables</a:t>
            </a:r>
          </a:p>
          <a:p>
            <a:pPr indent="533400"/>
            <a:r>
              <a:rPr lang="en-GB" sz="2000" b="1" dirty="0" smtClean="0"/>
              <a:t>Bread</a:t>
            </a:r>
          </a:p>
          <a:p>
            <a:pPr indent="533400"/>
            <a:r>
              <a:rPr lang="en-GB" sz="2000" b="1" dirty="0" smtClean="0"/>
              <a:t>Fish</a:t>
            </a:r>
          </a:p>
        </p:txBody>
      </p:sp>
      <p:cxnSp>
        <p:nvCxnSpPr>
          <p:cNvPr id="23" name="Straight Connector 22"/>
          <p:cNvCxnSpPr/>
          <p:nvPr/>
        </p:nvCxnSpPr>
        <p:spPr>
          <a:xfrm flipV="1">
            <a:off x="6430590" y="2924944"/>
            <a:ext cx="0" cy="5040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843636" y="3422780"/>
            <a:ext cx="16396" cy="376587"/>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75856" y="2924944"/>
            <a:ext cx="0" cy="5040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63688" y="3416780"/>
            <a:ext cx="0" cy="5040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11560" y="2945851"/>
            <a:ext cx="0" cy="504056"/>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55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front life</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13</a:t>
            </a:fld>
            <a:endParaRPr lang="en-GB"/>
          </a:p>
        </p:txBody>
      </p:sp>
      <p:sp>
        <p:nvSpPr>
          <p:cNvPr id="7" name="Text Placeholder 6"/>
          <p:cNvSpPr>
            <a:spLocks noGrp="1"/>
          </p:cNvSpPr>
          <p:nvPr>
            <p:ph type="body" sz="quarter" idx="13"/>
          </p:nvPr>
        </p:nvSpPr>
        <p:spPr>
          <a:xfrm>
            <a:off x="360000" y="2196000"/>
            <a:ext cx="6559200" cy="718145"/>
          </a:xfrm>
        </p:spPr>
        <p:txBody>
          <a:bodyPr/>
          <a:lstStyle/>
          <a:p>
            <a:r>
              <a:rPr lang="en-GB" dirty="0" smtClean="0"/>
              <a:t>.</a:t>
            </a:r>
            <a:endParaRPr lang="en-GB" dirty="0"/>
          </a:p>
          <a:p>
            <a:endParaRPr lang="en-GB" dirty="0"/>
          </a:p>
        </p:txBody>
      </p:sp>
    </p:spTree>
    <p:extLst>
      <p:ext uri="{BB962C8B-B14F-4D97-AF65-F5344CB8AC3E}">
        <p14:creationId xmlns:p14="http://schemas.microsoft.com/office/powerpoint/2010/main" val="370034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24000"/>
            <a:ext cx="8388713" cy="1692771"/>
          </a:xfrm>
        </p:spPr>
        <p:txBody>
          <a:bodyPr/>
          <a:lstStyle/>
          <a:p>
            <a:r>
              <a:rPr lang="en-GB" dirty="0" smtClean="0"/>
              <a:t>Traces of Southwark’s home front</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14</a:t>
            </a:fld>
            <a:endParaRPr lang="en-GB"/>
          </a:p>
        </p:txBody>
      </p:sp>
      <p:sp>
        <p:nvSpPr>
          <p:cNvPr id="7" name="Text Placeholder 6"/>
          <p:cNvSpPr>
            <a:spLocks noGrp="1"/>
          </p:cNvSpPr>
          <p:nvPr>
            <p:ph type="body" sz="quarter" idx="13"/>
          </p:nvPr>
        </p:nvSpPr>
        <p:spPr>
          <a:xfrm>
            <a:off x="360000" y="2196000"/>
            <a:ext cx="6559200" cy="718145"/>
          </a:xfrm>
        </p:spPr>
        <p:txBody>
          <a:bodyPr/>
          <a:lstStyle/>
          <a:p>
            <a:r>
              <a:rPr lang="en-GB" dirty="0" smtClean="0"/>
              <a:t>.</a:t>
            </a:r>
            <a:endParaRPr lang="en-GB" dirty="0"/>
          </a:p>
          <a:p>
            <a:endParaRPr lang="en-GB" dirty="0"/>
          </a:p>
        </p:txBody>
      </p:sp>
    </p:spTree>
    <p:extLst>
      <p:ext uri="{BB962C8B-B14F-4D97-AF65-F5344CB8AC3E}">
        <p14:creationId xmlns:p14="http://schemas.microsoft.com/office/powerpoint/2010/main" val="259231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24000"/>
            <a:ext cx="8388713" cy="1692771"/>
          </a:xfrm>
        </p:spPr>
        <p:txBody>
          <a:bodyPr/>
          <a:lstStyle/>
          <a:p>
            <a:r>
              <a:rPr lang="en-GB" dirty="0" smtClean="0"/>
              <a:t>Films</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dirty="0"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t>15</a:t>
            </a:fld>
            <a:endParaRPr lang="en-GB"/>
          </a:p>
        </p:txBody>
      </p:sp>
      <p:pic>
        <p:nvPicPr>
          <p:cNvPr id="8" name="Picture 7">
            <a:hlinkClick r:id="rId3"/>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68300" y="3223423"/>
            <a:ext cx="1343025" cy="109537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cstate="email">
            <a:extLst>
              <a:ext uri="{28A0092B-C50C-407E-A947-70E740481C1C}">
                <a14:useLocalDpi xmlns:a14="http://schemas.microsoft.com/office/drawing/2010/main"/>
              </a:ext>
            </a:extLst>
          </a:blip>
          <a:srcRect/>
          <a:stretch/>
        </p:blipFill>
        <p:spPr bwMode="auto">
          <a:xfrm>
            <a:off x="413702" y="4330322"/>
            <a:ext cx="1343025" cy="907415"/>
          </a:xfrm>
          <a:prstGeom prst="rect">
            <a:avLst/>
          </a:prstGeom>
          <a:ln>
            <a:noFill/>
          </a:ln>
          <a:extLst>
            <a:ext uri="{53640926-AAD7-44D8-BBD7-CCE9431645EC}">
              <a14:shadowObscured xmlns:a14="http://schemas.microsoft.com/office/drawing/2010/main"/>
            </a:ext>
          </a:extLst>
        </p:spPr>
      </p:pic>
      <p:pic>
        <p:nvPicPr>
          <p:cNvPr id="10" name="Picture 9">
            <a:hlinkClick r:id="rId6"/>
          </p:cNvPr>
          <p:cNvPicPr/>
          <p:nvPr/>
        </p:nvPicPr>
        <p:blipFill>
          <a:blip r:embed="rId7" cstate="email">
            <a:extLst>
              <a:ext uri="{28A0092B-C50C-407E-A947-70E740481C1C}">
                <a14:useLocalDpi xmlns:a14="http://schemas.microsoft.com/office/drawing/2010/main"/>
              </a:ext>
            </a:extLst>
          </a:blip>
          <a:stretch>
            <a:fillRect/>
          </a:stretch>
        </p:blipFill>
        <p:spPr>
          <a:xfrm>
            <a:off x="368300" y="1340768"/>
            <a:ext cx="1249680" cy="1000125"/>
          </a:xfrm>
          <a:prstGeom prst="rect">
            <a:avLst/>
          </a:prstGeom>
        </p:spPr>
      </p:pic>
      <p:pic>
        <p:nvPicPr>
          <p:cNvPr id="11" name="Picture 10">
            <a:hlinkClick r:id="rId8"/>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346075" y="2233518"/>
            <a:ext cx="1271905" cy="933450"/>
          </a:xfrm>
          <a:prstGeom prst="rect">
            <a:avLst/>
          </a:prstGeom>
          <a:noFill/>
          <a:ln>
            <a:noFill/>
          </a:ln>
          <a:extLst/>
        </p:spPr>
      </p:pic>
      <p:pic>
        <p:nvPicPr>
          <p:cNvPr id="12" name="Picture 11">
            <a:hlinkClick r:id="rId10"/>
          </p:cNvPr>
          <p:cNvPicPr/>
          <p:nvPr/>
        </p:nvPicPr>
        <p:blipFill>
          <a:blip r:embed="rId11" cstate="email">
            <a:extLst>
              <a:ext uri="{28A0092B-C50C-407E-A947-70E740481C1C}">
                <a14:useLocalDpi xmlns:a14="http://schemas.microsoft.com/office/drawing/2010/main"/>
              </a:ext>
            </a:extLst>
          </a:blip>
          <a:stretch>
            <a:fillRect/>
          </a:stretch>
        </p:blipFill>
        <p:spPr>
          <a:xfrm>
            <a:off x="346075" y="5237737"/>
            <a:ext cx="1438275" cy="1155700"/>
          </a:xfrm>
          <a:prstGeom prst="rect">
            <a:avLst/>
          </a:prstGeom>
        </p:spPr>
      </p:pic>
      <p:sp>
        <p:nvSpPr>
          <p:cNvPr id="13" name="Text Placeholder 8"/>
          <p:cNvSpPr>
            <a:spLocks noGrp="1"/>
          </p:cNvSpPr>
          <p:nvPr/>
        </p:nvSpPr>
        <p:spPr>
          <a:xfrm>
            <a:off x="2051720" y="5727827"/>
            <a:ext cx="6561928" cy="490092"/>
          </a:xfrm>
          <a:prstGeom prst="rect">
            <a:avLst/>
          </a:prstGeom>
        </p:spPr>
        <p:txBody>
          <a:bodyPr vert="horz" wrap="square" lIns="0" tIns="0" rIns="0" bIns="0" rtlCol="0" anchor="b" anchorCtr="0">
            <a:noAutofit/>
          </a:bodyPr>
          <a:lstStyle/>
          <a:p>
            <a:pPr>
              <a:spcAft>
                <a:spcPts val="0"/>
              </a:spcAft>
            </a:pPr>
            <a:r>
              <a:rPr lang="en-GB" sz="3200" i="1" kern="1200" dirty="0">
                <a:solidFill>
                  <a:srgbClr val="FF6319"/>
                </a:solidFill>
                <a:effectLst/>
                <a:latin typeface="+mj-lt"/>
                <a:ea typeface="Arial"/>
              </a:rPr>
              <a:t>Rationing in Britain </a:t>
            </a:r>
            <a:r>
              <a:rPr lang="en-GB" sz="3200" kern="1200" dirty="0">
                <a:solidFill>
                  <a:srgbClr val="FF6319"/>
                </a:solidFill>
                <a:effectLst/>
                <a:latin typeface="+mj-lt"/>
                <a:ea typeface="Arial"/>
              </a:rPr>
              <a:t>(1944</a:t>
            </a:r>
            <a:r>
              <a:rPr lang="en-GB" sz="3200" kern="1200" dirty="0" smtClean="0">
                <a:solidFill>
                  <a:srgbClr val="FF6319"/>
                </a:solidFill>
                <a:effectLst/>
                <a:latin typeface="+mj-lt"/>
                <a:ea typeface="Arial"/>
              </a:rPr>
              <a:t>)</a:t>
            </a:r>
            <a:r>
              <a:rPr lang="en-GB" sz="2400" kern="1200" dirty="0" smtClean="0">
                <a:solidFill>
                  <a:srgbClr val="FF6319"/>
                </a:solidFill>
                <a:effectLst/>
                <a:latin typeface="Arial"/>
                <a:ea typeface="Arial"/>
              </a:rPr>
              <a:t> </a:t>
            </a:r>
            <a:endParaRPr lang="en-GB" sz="1600" dirty="0">
              <a:solidFill>
                <a:srgbClr val="878787"/>
              </a:solidFill>
              <a:effectLst/>
              <a:latin typeface="Times New Roman"/>
              <a:ea typeface="Arial"/>
            </a:endParaRPr>
          </a:p>
        </p:txBody>
      </p:sp>
      <p:sp>
        <p:nvSpPr>
          <p:cNvPr id="14" name="Rectangle 13"/>
          <p:cNvSpPr/>
          <p:nvPr/>
        </p:nvSpPr>
        <p:spPr>
          <a:xfrm>
            <a:off x="2246601" y="4491641"/>
            <a:ext cx="6678488" cy="584775"/>
          </a:xfrm>
          <a:prstGeom prst="rect">
            <a:avLst/>
          </a:prstGeom>
        </p:spPr>
        <p:txBody>
          <a:bodyPr wrap="square">
            <a:spAutoFit/>
          </a:bodyPr>
          <a:lstStyle/>
          <a:p>
            <a:r>
              <a:rPr lang="en-GB" sz="3200" i="1" dirty="0">
                <a:solidFill>
                  <a:schemeClr val="tx2"/>
                </a:solidFill>
              </a:rPr>
              <a:t>Make Do and Mend </a:t>
            </a:r>
            <a:r>
              <a:rPr lang="en-GB" sz="3200" dirty="0">
                <a:solidFill>
                  <a:schemeClr val="tx2"/>
                </a:solidFill>
              </a:rPr>
              <a:t>(1943</a:t>
            </a:r>
            <a:r>
              <a:rPr lang="en-GB" sz="3200" dirty="0" smtClean="0">
                <a:solidFill>
                  <a:schemeClr val="tx2"/>
                </a:solidFill>
              </a:rPr>
              <a:t>)</a:t>
            </a:r>
            <a:endParaRPr lang="en-GB" dirty="0">
              <a:solidFill>
                <a:schemeClr val="tx2"/>
              </a:solidFill>
            </a:endParaRPr>
          </a:p>
        </p:txBody>
      </p:sp>
      <p:sp>
        <p:nvSpPr>
          <p:cNvPr id="15" name="Rectangle 14"/>
          <p:cNvSpPr/>
          <p:nvPr/>
        </p:nvSpPr>
        <p:spPr>
          <a:xfrm>
            <a:off x="2397460" y="3480791"/>
            <a:ext cx="6327648" cy="584775"/>
          </a:xfrm>
          <a:prstGeom prst="rect">
            <a:avLst/>
          </a:prstGeom>
        </p:spPr>
        <p:txBody>
          <a:bodyPr wrap="square">
            <a:spAutoFit/>
          </a:bodyPr>
          <a:lstStyle/>
          <a:p>
            <a:r>
              <a:rPr lang="en-GB" sz="3200" i="1" dirty="0">
                <a:solidFill>
                  <a:schemeClr val="tx2"/>
                </a:solidFill>
                <a:latin typeface="+mj-lt"/>
              </a:rPr>
              <a:t>Post 23 </a:t>
            </a:r>
            <a:r>
              <a:rPr lang="en-GB" sz="3200" dirty="0">
                <a:solidFill>
                  <a:schemeClr val="tx2"/>
                </a:solidFill>
                <a:latin typeface="+mj-lt"/>
              </a:rPr>
              <a:t>(1941</a:t>
            </a:r>
            <a:r>
              <a:rPr lang="en-GB" sz="3200" dirty="0" smtClean="0">
                <a:solidFill>
                  <a:schemeClr val="tx2"/>
                </a:solidFill>
                <a:latin typeface="+mj-lt"/>
              </a:rPr>
              <a:t>)</a:t>
            </a:r>
            <a:endParaRPr lang="en-GB" sz="3200" dirty="0">
              <a:solidFill>
                <a:schemeClr val="tx2"/>
              </a:solidFill>
              <a:latin typeface="+mj-lt"/>
            </a:endParaRPr>
          </a:p>
        </p:txBody>
      </p:sp>
      <p:sp>
        <p:nvSpPr>
          <p:cNvPr id="16" name="Rectangle 15"/>
          <p:cNvSpPr/>
          <p:nvPr/>
        </p:nvSpPr>
        <p:spPr>
          <a:xfrm>
            <a:off x="2286000" y="2407855"/>
            <a:ext cx="6210508" cy="584775"/>
          </a:xfrm>
          <a:prstGeom prst="rect">
            <a:avLst/>
          </a:prstGeom>
        </p:spPr>
        <p:txBody>
          <a:bodyPr wrap="square">
            <a:spAutoFit/>
          </a:bodyPr>
          <a:lstStyle/>
          <a:p>
            <a:r>
              <a:rPr lang="en-GB" sz="3200" i="1" dirty="0">
                <a:solidFill>
                  <a:schemeClr val="tx2"/>
                </a:solidFill>
                <a:latin typeface="+mj-lt"/>
              </a:rPr>
              <a:t>London Can Take It! </a:t>
            </a:r>
            <a:r>
              <a:rPr lang="en-GB" sz="3200" dirty="0">
                <a:solidFill>
                  <a:schemeClr val="tx2"/>
                </a:solidFill>
                <a:latin typeface="+mj-lt"/>
              </a:rPr>
              <a:t>(1940</a:t>
            </a:r>
            <a:r>
              <a:rPr lang="en-GB" sz="3200" dirty="0" smtClean="0">
                <a:solidFill>
                  <a:schemeClr val="tx2"/>
                </a:solidFill>
                <a:latin typeface="+mj-lt"/>
              </a:rPr>
              <a:t>)</a:t>
            </a:r>
            <a:endParaRPr lang="en-GB" sz="3200" dirty="0">
              <a:solidFill>
                <a:schemeClr val="tx2"/>
              </a:solidFill>
              <a:latin typeface="+mj-lt"/>
            </a:endParaRPr>
          </a:p>
        </p:txBody>
      </p:sp>
      <p:sp>
        <p:nvSpPr>
          <p:cNvPr id="17" name="Rectangle 16"/>
          <p:cNvSpPr/>
          <p:nvPr/>
        </p:nvSpPr>
        <p:spPr>
          <a:xfrm>
            <a:off x="2437585" y="1548442"/>
            <a:ext cx="6327648" cy="584775"/>
          </a:xfrm>
          <a:prstGeom prst="rect">
            <a:avLst/>
          </a:prstGeom>
        </p:spPr>
        <p:txBody>
          <a:bodyPr wrap="square">
            <a:spAutoFit/>
          </a:bodyPr>
          <a:lstStyle/>
          <a:p>
            <a:r>
              <a:rPr lang="en-GB" sz="3200" i="1" dirty="0">
                <a:solidFill>
                  <a:schemeClr val="tx2"/>
                </a:solidFill>
                <a:latin typeface="+mj-lt"/>
              </a:rPr>
              <a:t>If War Should Come </a:t>
            </a:r>
            <a:r>
              <a:rPr lang="en-GB" sz="3200" dirty="0">
                <a:solidFill>
                  <a:schemeClr val="tx2"/>
                </a:solidFill>
                <a:latin typeface="+mj-lt"/>
              </a:rPr>
              <a:t>(1939</a:t>
            </a:r>
            <a:r>
              <a:rPr lang="en-GB" sz="3200" dirty="0" smtClean="0">
                <a:solidFill>
                  <a:schemeClr val="tx2"/>
                </a:solidFill>
                <a:latin typeface="+mj-lt"/>
              </a:rPr>
              <a:t>)</a:t>
            </a:r>
            <a:endParaRPr lang="en-GB" sz="3200" dirty="0">
              <a:solidFill>
                <a:schemeClr val="tx2"/>
              </a:solidFill>
              <a:latin typeface="+mj-lt"/>
            </a:endParaRPr>
          </a:p>
        </p:txBody>
      </p:sp>
    </p:spTree>
    <p:extLst>
      <p:ext uri="{BB962C8B-B14F-4D97-AF65-F5344CB8AC3E}">
        <p14:creationId xmlns:p14="http://schemas.microsoft.com/office/powerpoint/2010/main" val="221322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1371"/>
            <a:ext cx="8388713" cy="800744"/>
          </a:xfrm>
        </p:spPr>
        <p:txBody>
          <a:bodyPr/>
          <a:lstStyle/>
          <a:p>
            <a:r>
              <a:rPr lang="en-GB" sz="4800" dirty="0" smtClean="0"/>
              <a:t>Oral histories/memoirs</a:t>
            </a:r>
            <a:endParaRPr lang="en-GB" sz="4800"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dirty="0"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t>16</a:t>
            </a:fld>
            <a:endParaRPr lang="en-GB"/>
          </a:p>
        </p:txBody>
      </p:sp>
      <p:sp>
        <p:nvSpPr>
          <p:cNvPr id="3" name="Rectangle 2"/>
          <p:cNvSpPr/>
          <p:nvPr/>
        </p:nvSpPr>
        <p:spPr>
          <a:xfrm>
            <a:off x="334502" y="1148745"/>
            <a:ext cx="8380413" cy="5709255"/>
          </a:xfrm>
          <a:prstGeom prst="rect">
            <a:avLst/>
          </a:prstGeom>
        </p:spPr>
        <p:txBody>
          <a:bodyPr wrap="square">
            <a:spAutoFit/>
          </a:bodyPr>
          <a:lstStyle/>
          <a:p>
            <a:r>
              <a:rPr lang="en-GB" sz="2300" dirty="0" smtClean="0">
                <a:solidFill>
                  <a:schemeClr val="tx2"/>
                </a:solidFill>
                <a:latin typeface="+mj-lt"/>
              </a:rPr>
              <a:t>1. “Night </a:t>
            </a:r>
            <a:r>
              <a:rPr lang="en-GB" sz="2300" dirty="0">
                <a:solidFill>
                  <a:schemeClr val="tx2"/>
                </a:solidFill>
                <a:latin typeface="+mj-lt"/>
              </a:rPr>
              <a:t>after night of the blackout we had. We'd take a flask of tea down the shelter and sit and chat down there. Every night at nine o'clock, though, I used to go and stand at the shelter and look out. I was the only one looking out like that. I must say I felt quite brave, although, you might think me rather foolish. The searchlights and the flashes of the anti-aircraft guns lit up the sky. It was all a </a:t>
            </a:r>
            <a:r>
              <a:rPr lang="en-GB" sz="2300" dirty="0" err="1" smtClean="0">
                <a:solidFill>
                  <a:schemeClr val="tx2"/>
                </a:solidFill>
                <a:latin typeface="+mj-lt"/>
              </a:rPr>
              <a:t>sight.The</a:t>
            </a:r>
            <a:r>
              <a:rPr lang="en-GB" sz="2300" dirty="0" smtClean="0">
                <a:solidFill>
                  <a:schemeClr val="tx2"/>
                </a:solidFill>
                <a:latin typeface="+mj-lt"/>
              </a:rPr>
              <a:t> </a:t>
            </a:r>
            <a:r>
              <a:rPr lang="en-GB" sz="2300" dirty="0">
                <a:solidFill>
                  <a:schemeClr val="tx2"/>
                </a:solidFill>
                <a:latin typeface="+mj-lt"/>
              </a:rPr>
              <a:t>guns were up on </a:t>
            </a:r>
            <a:r>
              <a:rPr lang="en-GB" sz="2300" dirty="0" err="1">
                <a:solidFill>
                  <a:schemeClr val="tx2"/>
                </a:solidFill>
                <a:latin typeface="+mj-lt"/>
              </a:rPr>
              <a:t>Dogkennel</a:t>
            </a:r>
            <a:r>
              <a:rPr lang="en-GB" sz="2300" dirty="0">
                <a:solidFill>
                  <a:schemeClr val="tx2"/>
                </a:solidFill>
                <a:latin typeface="+mj-lt"/>
              </a:rPr>
              <a:t> Hill. Even inside the shelter, you could feel the 'thump, thump' of them vibrating. I think they were trying to get the railway line. It was over that way. Their bombs were falling short and coming our way instead. And then there were the barrage balloons. I used to peer out and watch it all. It really was all such a sight what with all the bangs and explosions and everything. I just never imagined I'd grow up to see such things.” – Grace </a:t>
            </a:r>
            <a:r>
              <a:rPr lang="en-GB" sz="2300" dirty="0" err="1">
                <a:solidFill>
                  <a:schemeClr val="tx2"/>
                </a:solidFill>
                <a:latin typeface="+mj-lt"/>
              </a:rPr>
              <a:t>Seager</a:t>
            </a:r>
            <a:r>
              <a:rPr lang="en-GB" sz="2300" dirty="0">
                <a:solidFill>
                  <a:schemeClr val="tx2"/>
                </a:solidFill>
                <a:latin typeface="+mj-lt"/>
              </a:rPr>
              <a:t> Doe, Dulwich</a:t>
            </a:r>
          </a:p>
          <a:p>
            <a:r>
              <a:rPr lang="en-GB" sz="2000" dirty="0">
                <a:solidFill>
                  <a:schemeClr val="tx2"/>
                </a:solidFill>
              </a:rPr>
              <a:t> </a:t>
            </a:r>
            <a:endParaRPr lang="en-GB" sz="1200" dirty="0">
              <a:solidFill>
                <a:schemeClr val="tx2"/>
              </a:solidFill>
            </a:endParaRPr>
          </a:p>
        </p:txBody>
      </p:sp>
    </p:spTree>
    <p:extLst>
      <p:ext uri="{BB962C8B-B14F-4D97-AF65-F5344CB8AC3E}">
        <p14:creationId xmlns:p14="http://schemas.microsoft.com/office/powerpoint/2010/main" val="31888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dirty="0"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t>17</a:t>
            </a:fld>
            <a:endParaRPr lang="en-GB"/>
          </a:p>
        </p:txBody>
      </p:sp>
      <p:sp>
        <p:nvSpPr>
          <p:cNvPr id="3" name="Rectangle 2"/>
          <p:cNvSpPr/>
          <p:nvPr/>
        </p:nvSpPr>
        <p:spPr>
          <a:xfrm>
            <a:off x="359538" y="2060848"/>
            <a:ext cx="8380413" cy="2923877"/>
          </a:xfrm>
          <a:prstGeom prst="rect">
            <a:avLst/>
          </a:prstGeom>
        </p:spPr>
        <p:txBody>
          <a:bodyPr wrap="square">
            <a:spAutoFit/>
          </a:bodyPr>
          <a:lstStyle/>
          <a:p>
            <a:r>
              <a:rPr lang="en-GB" sz="2800" dirty="0" smtClean="0">
                <a:solidFill>
                  <a:schemeClr val="tx2"/>
                </a:solidFill>
                <a:latin typeface="+mj-lt"/>
              </a:rPr>
              <a:t>2. “This </a:t>
            </a:r>
            <a:r>
              <a:rPr lang="en-GB" sz="2800" dirty="0">
                <a:solidFill>
                  <a:schemeClr val="tx2"/>
                </a:solidFill>
                <a:latin typeface="+mj-lt"/>
              </a:rPr>
              <a:t>is a side of warfare that is </a:t>
            </a:r>
            <a:r>
              <a:rPr lang="en-GB" sz="2800" dirty="0" err="1">
                <a:solidFill>
                  <a:schemeClr val="tx2"/>
                </a:solidFill>
                <a:latin typeface="+mj-lt"/>
              </a:rPr>
              <a:t>unglorious</a:t>
            </a:r>
            <a:r>
              <a:rPr lang="en-GB" sz="2800" dirty="0">
                <a:solidFill>
                  <a:schemeClr val="tx2"/>
                </a:solidFill>
                <a:latin typeface="+mj-lt"/>
              </a:rPr>
              <a:t>, that someone has to face, a side that is rarely mentioned, a side of war that gets no medals, a side of war that if the </a:t>
            </a:r>
            <a:r>
              <a:rPr lang="en-GB" sz="2800" dirty="0" err="1">
                <a:solidFill>
                  <a:schemeClr val="tx2"/>
                </a:solidFill>
                <a:latin typeface="+mj-lt"/>
              </a:rPr>
              <a:t>bemedaled</a:t>
            </a:r>
            <a:r>
              <a:rPr lang="en-GB" sz="2800" dirty="0">
                <a:solidFill>
                  <a:schemeClr val="tx2"/>
                </a:solidFill>
                <a:latin typeface="+mj-lt"/>
              </a:rPr>
              <a:t> glory boys who wield the power, if they had to face it, would change their tunes." – Stanley Rothwell, </a:t>
            </a:r>
            <a:r>
              <a:rPr lang="en-GB" sz="2800" dirty="0" smtClean="0">
                <a:solidFill>
                  <a:schemeClr val="tx2"/>
                </a:solidFill>
                <a:latin typeface="+mj-lt"/>
              </a:rPr>
              <a:t>Lambeth</a:t>
            </a:r>
          </a:p>
          <a:p>
            <a:endParaRPr lang="en-GB" sz="1600" dirty="0">
              <a:solidFill>
                <a:schemeClr val="tx2"/>
              </a:solidFill>
              <a:latin typeface="+mj-lt"/>
            </a:endParaRPr>
          </a:p>
        </p:txBody>
      </p:sp>
    </p:spTree>
    <p:extLst>
      <p:ext uri="{BB962C8B-B14F-4D97-AF65-F5344CB8AC3E}">
        <p14:creationId xmlns:p14="http://schemas.microsoft.com/office/powerpoint/2010/main" val="318801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dirty="0"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t>18</a:t>
            </a:fld>
            <a:endParaRPr lang="en-GB"/>
          </a:p>
        </p:txBody>
      </p:sp>
      <p:sp>
        <p:nvSpPr>
          <p:cNvPr id="3" name="Rectangle 2"/>
          <p:cNvSpPr/>
          <p:nvPr/>
        </p:nvSpPr>
        <p:spPr>
          <a:xfrm>
            <a:off x="368300" y="404664"/>
            <a:ext cx="8380413" cy="5693866"/>
          </a:xfrm>
          <a:prstGeom prst="rect">
            <a:avLst/>
          </a:prstGeom>
        </p:spPr>
        <p:txBody>
          <a:bodyPr wrap="square">
            <a:spAutoFit/>
          </a:bodyPr>
          <a:lstStyle/>
          <a:p>
            <a:r>
              <a:rPr lang="en-GB" sz="2800" dirty="0" smtClean="0">
                <a:solidFill>
                  <a:schemeClr val="tx2"/>
                </a:solidFill>
                <a:latin typeface="+mj-lt"/>
              </a:rPr>
              <a:t> 3. “On Friday the 1st of September, we assembled again at school early in the morning and walked in our procession to South Bermondsey Station… each wearing a label, gas-mask case on shoulder and carrying a case or bag. This time it was for real, and there was a special electric train waiting at the station, with plenty of room for all of us, but to the consternation of the big crowd of Mums and Dads who came to see us off, no-one could tell them where we were going… At last the journey ended and we found ourselves at Worthing, a seaside resort on the Sussex coast.” – Kenneth Haines, Bermondsey</a:t>
            </a:r>
            <a:endParaRPr lang="en-GB" sz="2800" dirty="0">
              <a:solidFill>
                <a:schemeClr val="tx2"/>
              </a:solidFill>
              <a:latin typeface="+mj-lt"/>
            </a:endParaRPr>
          </a:p>
        </p:txBody>
      </p:sp>
    </p:spTree>
    <p:extLst>
      <p:ext uri="{BB962C8B-B14F-4D97-AF65-F5344CB8AC3E}">
        <p14:creationId xmlns:p14="http://schemas.microsoft.com/office/powerpoint/2010/main" val="26495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dirty="0"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t>19</a:t>
            </a:fld>
            <a:endParaRPr lang="en-GB"/>
          </a:p>
        </p:txBody>
      </p:sp>
      <p:sp>
        <p:nvSpPr>
          <p:cNvPr id="3" name="Rectangle 2"/>
          <p:cNvSpPr/>
          <p:nvPr/>
        </p:nvSpPr>
        <p:spPr>
          <a:xfrm>
            <a:off x="440749" y="206598"/>
            <a:ext cx="8380413" cy="6124754"/>
          </a:xfrm>
          <a:prstGeom prst="rect">
            <a:avLst/>
          </a:prstGeom>
        </p:spPr>
        <p:txBody>
          <a:bodyPr wrap="square">
            <a:spAutoFit/>
          </a:bodyPr>
          <a:lstStyle/>
          <a:p>
            <a:r>
              <a:rPr lang="en-GB" sz="2800" dirty="0" smtClean="0">
                <a:solidFill>
                  <a:schemeClr val="tx2"/>
                </a:solidFill>
              </a:rPr>
              <a:t>4</a:t>
            </a:r>
            <a:r>
              <a:rPr lang="en-GB" sz="2800" dirty="0">
                <a:solidFill>
                  <a:schemeClr val="tx2"/>
                </a:solidFill>
              </a:rPr>
              <a:t>. “Most foods were on rations but Kennedy’s used to do sausages. Sausages weren’t rationed so mum would take two kiddies with her… and we used to have to queue up … to get a pound each. […] Some people were quite nasty to us because my mum had a big family she had more ration books. […] I used to hate to go shopping because of that. […] When my dad came home from work in the evening he would cut out the coupons and my young brother and I would go to the sweet shop where we would choose 2 </a:t>
            </a:r>
            <a:r>
              <a:rPr lang="en-GB" sz="2800" dirty="0" err="1">
                <a:solidFill>
                  <a:schemeClr val="tx2"/>
                </a:solidFill>
              </a:rPr>
              <a:t>ozs</a:t>
            </a:r>
            <a:r>
              <a:rPr lang="en-GB" sz="2800" dirty="0">
                <a:solidFill>
                  <a:schemeClr val="tx2"/>
                </a:solidFill>
              </a:rPr>
              <a:t>. of sweets each. We were able to have these as my older brothers and sisters gave up their rations for us. -- Barbara Little Stoneham, </a:t>
            </a:r>
            <a:r>
              <a:rPr lang="en-GB" sz="2800" dirty="0" smtClean="0">
                <a:solidFill>
                  <a:schemeClr val="tx2"/>
                </a:solidFill>
              </a:rPr>
              <a:t>Camberwell</a:t>
            </a:r>
          </a:p>
        </p:txBody>
      </p:sp>
    </p:spTree>
    <p:extLst>
      <p:ext uri="{BB962C8B-B14F-4D97-AF65-F5344CB8AC3E}">
        <p14:creationId xmlns:p14="http://schemas.microsoft.com/office/powerpoint/2010/main" val="353480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1"/>
            <a:ext cx="8409350" cy="872752"/>
          </a:xfrm>
        </p:spPr>
        <p:txBody>
          <a:bodyPr/>
          <a:lstStyle/>
          <a:p>
            <a:r>
              <a:rPr lang="en-GB" dirty="0" smtClean="0"/>
              <a:t>What is the home front?</a:t>
            </a:r>
            <a:endParaRPr lang="en-GB" dirty="0"/>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2</a:t>
            </a:fld>
            <a:endParaRPr lang="en-GB"/>
          </a:p>
        </p:txBody>
      </p:sp>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bwMode="auto">
          <a:xfrm>
            <a:off x="365033" y="1412776"/>
            <a:ext cx="2051685" cy="3108960"/>
          </a:xfrm>
          <a:prstGeom prst="rect">
            <a:avLst/>
          </a:prstGeom>
          <a:noFill/>
          <a:ln>
            <a:noFill/>
          </a:ln>
          <a:effectLst/>
          <a:extLst/>
        </p:spPr>
      </p:pic>
      <p:pic>
        <p:nvPicPr>
          <p:cNvPr id="12" name="Picture 11"/>
          <p:cNvPicPr/>
          <p:nvPr/>
        </p:nvPicPr>
        <p:blipFill>
          <a:blip r:embed="rId4" cstate="email">
            <a:extLst>
              <a:ext uri="{28A0092B-C50C-407E-A947-70E740481C1C}">
                <a14:useLocalDpi xmlns:a14="http://schemas.microsoft.com/office/drawing/2010/main"/>
              </a:ext>
            </a:extLst>
          </a:blip>
          <a:stretch>
            <a:fillRect/>
          </a:stretch>
        </p:blipFill>
        <p:spPr>
          <a:xfrm>
            <a:off x="3323774" y="1944370"/>
            <a:ext cx="2257425" cy="2969260"/>
          </a:xfrm>
          <a:prstGeom prst="rect">
            <a:avLst/>
          </a:prstGeom>
        </p:spPr>
      </p:pic>
      <p:pic>
        <p:nvPicPr>
          <p:cNvPr id="13" name="Picture 12"/>
          <p:cNvPicPr/>
          <p:nvPr/>
        </p:nvPicPr>
        <p:blipFill>
          <a:blip r:embed="rId5" cstate="email">
            <a:extLst>
              <a:ext uri="{28A0092B-C50C-407E-A947-70E740481C1C}">
                <a14:useLocalDpi xmlns:a14="http://schemas.microsoft.com/office/drawing/2010/main"/>
              </a:ext>
            </a:extLst>
          </a:blip>
          <a:stretch>
            <a:fillRect/>
          </a:stretch>
        </p:blipFill>
        <p:spPr>
          <a:xfrm>
            <a:off x="6586858" y="2420888"/>
            <a:ext cx="2148205" cy="3138170"/>
          </a:xfrm>
          <a:prstGeom prst="rect">
            <a:avLst/>
          </a:prstGeom>
        </p:spPr>
      </p:pic>
      <p:sp>
        <p:nvSpPr>
          <p:cNvPr id="9" name="Text Box 2"/>
          <p:cNvSpPr txBox="1">
            <a:spLocks noChangeArrowheads="1"/>
          </p:cNvSpPr>
          <p:nvPr/>
        </p:nvSpPr>
        <p:spPr bwMode="auto">
          <a:xfrm>
            <a:off x="365033" y="5893772"/>
            <a:ext cx="8370030" cy="514350"/>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548640" indent="-548640">
              <a:spcAft>
                <a:spcPts val="0"/>
              </a:spcAft>
            </a:pPr>
            <a:r>
              <a:rPr lang="en-GB" sz="2000" b="1" dirty="0">
                <a:solidFill>
                  <a:srgbClr val="FF6319"/>
                </a:solidFill>
                <a:effectLst/>
                <a:latin typeface="+mj-lt"/>
                <a:ea typeface="Times New Roman"/>
                <a:cs typeface="Times New Roman"/>
              </a:rPr>
              <a:t>Public information posters: </a:t>
            </a:r>
            <a:r>
              <a:rPr lang="en-GB" sz="2000" b="1" kern="1200" dirty="0">
                <a:solidFill>
                  <a:srgbClr val="FF6319"/>
                </a:solidFill>
                <a:effectLst/>
                <a:latin typeface="+mj-lt"/>
                <a:ea typeface="Times New Roman"/>
                <a:cs typeface="Arial"/>
              </a:rPr>
              <a:t>Southwark Archives, POSTERS 940.544</a:t>
            </a:r>
            <a:endParaRPr lang="en-GB" sz="2000" b="1" dirty="0">
              <a:solidFill>
                <a:srgbClr val="FF6319"/>
              </a:solidFill>
              <a:effectLst/>
              <a:latin typeface="+mj-lt"/>
              <a:ea typeface="Times New Roman"/>
              <a:cs typeface="Times New Roman"/>
            </a:endParaRPr>
          </a:p>
        </p:txBody>
      </p:sp>
    </p:spTree>
    <p:extLst>
      <p:ext uri="{BB962C8B-B14F-4D97-AF65-F5344CB8AC3E}">
        <p14:creationId xmlns:p14="http://schemas.microsoft.com/office/powerpoint/2010/main" val="350829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20</a:t>
            </a:fld>
            <a:endParaRPr lang="en-GB"/>
          </a:p>
        </p:txBody>
      </p:sp>
      <p:sp>
        <p:nvSpPr>
          <p:cNvPr id="7" name="Text Placeholder 6"/>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92834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1737" y="260648"/>
            <a:ext cx="5011756" cy="5184576"/>
          </a:xfrm>
        </p:spPr>
      </p:pic>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21</a:t>
            </a:fld>
            <a:endParaRPr lang="en-GB"/>
          </a:p>
        </p:txBody>
      </p:sp>
      <p:sp>
        <p:nvSpPr>
          <p:cNvPr id="9" name="Text Placeholder 8"/>
          <p:cNvSpPr>
            <a:spLocks noGrp="1"/>
          </p:cNvSpPr>
          <p:nvPr>
            <p:ph type="body" sz="quarter" idx="13"/>
          </p:nvPr>
        </p:nvSpPr>
        <p:spPr>
          <a:xfrm>
            <a:off x="360000" y="5589240"/>
            <a:ext cx="8409350" cy="718145"/>
          </a:xfrm>
        </p:spPr>
        <p:txBody>
          <a:bodyPr/>
          <a:lstStyle/>
          <a:p>
            <a:r>
              <a:rPr lang="en-GB" dirty="0" err="1" smtClean="0"/>
              <a:t>Heinkel</a:t>
            </a:r>
            <a:r>
              <a:rPr lang="en-GB" dirty="0" smtClean="0"/>
              <a:t> 111 bomber over Surrey Docks, 7 Sep 1940</a:t>
            </a:r>
          </a:p>
          <a:p>
            <a:r>
              <a:rPr lang="en-GB" sz="2000" dirty="0" smtClean="0"/>
              <a:t>Southwark Archives, reference P20492</a:t>
            </a:r>
          </a:p>
        </p:txBody>
      </p:sp>
    </p:spTree>
    <p:extLst>
      <p:ext uri="{BB962C8B-B14F-4D97-AF65-F5344CB8AC3E}">
        <p14:creationId xmlns:p14="http://schemas.microsoft.com/office/powerpoint/2010/main" val="184305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22</a:t>
            </a:fld>
            <a:endParaRPr lang="en-GB"/>
          </a:p>
        </p:txBody>
      </p:sp>
      <p:grpSp>
        <p:nvGrpSpPr>
          <p:cNvPr id="2" name="Group 1"/>
          <p:cNvGrpSpPr/>
          <p:nvPr/>
        </p:nvGrpSpPr>
        <p:grpSpPr>
          <a:xfrm>
            <a:off x="402517" y="11440"/>
            <a:ext cx="5301054" cy="4569688"/>
            <a:chOff x="1475766" y="-19018"/>
            <a:chExt cx="6216566" cy="535889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766" y="-19018"/>
              <a:ext cx="3132053" cy="535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9931" y="-7888"/>
              <a:ext cx="3092401" cy="534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368300" y="4581128"/>
            <a:ext cx="8380412" cy="800219"/>
          </a:xfrm>
          <a:prstGeom prst="rect">
            <a:avLst/>
          </a:prstGeom>
          <a:noFill/>
        </p:spPr>
        <p:txBody>
          <a:bodyPr wrap="square" rtlCol="0">
            <a:spAutoFit/>
          </a:bodyPr>
          <a:lstStyle/>
          <a:p>
            <a:r>
              <a:rPr lang="en-GB" sz="2600" dirty="0">
                <a:solidFill>
                  <a:schemeClr val="tx2"/>
                </a:solidFill>
              </a:rPr>
              <a:t>(L) MB </a:t>
            </a:r>
            <a:r>
              <a:rPr lang="en-GB" sz="2600" dirty="0" smtClean="0">
                <a:solidFill>
                  <a:schemeClr val="tx2"/>
                </a:solidFill>
              </a:rPr>
              <a:t>Southwark incident register, 9/12/1940</a:t>
            </a:r>
            <a:endParaRPr lang="en-GB" sz="2400" dirty="0">
              <a:solidFill>
                <a:schemeClr val="tx2"/>
              </a:solidFill>
            </a:endParaRPr>
          </a:p>
          <a:p>
            <a:r>
              <a:rPr lang="en-GB" sz="2000" dirty="0" smtClean="0">
                <a:solidFill>
                  <a:schemeClr val="tx2"/>
                </a:solidFill>
              </a:rPr>
              <a:t>Southwark Archives 5916</a:t>
            </a:r>
            <a:endParaRPr lang="en-GB" sz="2000" dirty="0">
              <a:solidFill>
                <a:schemeClr val="tx2"/>
              </a:solidFill>
            </a:endParaRPr>
          </a:p>
        </p:txBody>
      </p:sp>
      <p:pic>
        <p:nvPicPr>
          <p:cNvPr id="9"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tretch>
            <a:fillRect/>
          </a:stretch>
        </p:blipFill>
        <p:spPr bwMode="auto">
          <a:xfrm>
            <a:off x="6012161" y="2931"/>
            <a:ext cx="2722872" cy="348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1"/>
          <p:cNvSpPr txBox="1">
            <a:spLocks/>
          </p:cNvSpPr>
          <p:nvPr/>
        </p:nvSpPr>
        <p:spPr>
          <a:xfrm>
            <a:off x="323468" y="5570567"/>
            <a:ext cx="8380412" cy="902704"/>
          </a:xfrm>
          <a:prstGeom prst="rect">
            <a:avLst/>
          </a:prstGeom>
        </p:spPr>
        <p:txBody>
          <a:bodyPr/>
          <a:lst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spcAft>
                <a:spcPts val="0"/>
              </a:spcAft>
              <a:buNone/>
            </a:pPr>
            <a:r>
              <a:rPr lang="en-GB" sz="2600" dirty="0">
                <a:solidFill>
                  <a:schemeClr val="tx2"/>
                </a:solidFill>
              </a:rPr>
              <a:t>(R) MB </a:t>
            </a:r>
            <a:r>
              <a:rPr lang="en-GB" sz="2600" dirty="0" smtClean="0">
                <a:solidFill>
                  <a:schemeClr val="tx2"/>
                </a:solidFill>
              </a:rPr>
              <a:t>Southwark ARP identification card, F Helliwell</a:t>
            </a:r>
          </a:p>
          <a:p>
            <a:pPr indent="0">
              <a:lnSpc>
                <a:spcPct val="100000"/>
              </a:lnSpc>
              <a:spcAft>
                <a:spcPts val="0"/>
              </a:spcAft>
              <a:buNone/>
            </a:pPr>
            <a:r>
              <a:rPr lang="en-GB" sz="2000" dirty="0" smtClean="0">
                <a:solidFill>
                  <a:schemeClr val="tx2"/>
                </a:solidFill>
              </a:rPr>
              <a:t>From Southwark Archives, reference PC940.544</a:t>
            </a:r>
            <a:endParaRPr lang="en-GB" sz="2000" dirty="0">
              <a:solidFill>
                <a:schemeClr val="tx2"/>
              </a:solidFill>
            </a:endParaRPr>
          </a:p>
        </p:txBody>
      </p:sp>
    </p:spTree>
    <p:extLst>
      <p:ext uri="{BB962C8B-B14F-4D97-AF65-F5344CB8AC3E}">
        <p14:creationId xmlns:p14="http://schemas.microsoft.com/office/powerpoint/2010/main" val="288110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23</a:t>
            </a:fld>
            <a:endParaRPr lang="en-GB"/>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38093"/>
            <a:ext cx="404851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0152" y="4274636"/>
            <a:ext cx="2808312" cy="2000548"/>
          </a:xfrm>
          <a:prstGeom prst="rect">
            <a:avLst/>
          </a:prstGeom>
          <a:noFill/>
        </p:spPr>
        <p:txBody>
          <a:bodyPr wrap="square" rtlCol="0">
            <a:spAutoFit/>
          </a:bodyPr>
          <a:lstStyle/>
          <a:p>
            <a:r>
              <a:rPr lang="en-GB" sz="2400" dirty="0" smtClean="0">
                <a:solidFill>
                  <a:schemeClr val="tx2"/>
                </a:solidFill>
              </a:rPr>
              <a:t>News stories on Southwark deep shelter</a:t>
            </a:r>
          </a:p>
          <a:p>
            <a:endParaRPr lang="en-GB" sz="2400" dirty="0"/>
          </a:p>
          <a:p>
            <a:r>
              <a:rPr lang="en-GB" sz="1400" dirty="0">
                <a:solidFill>
                  <a:schemeClr val="tx2"/>
                </a:solidFill>
              </a:rPr>
              <a:t>From </a:t>
            </a:r>
            <a:r>
              <a:rPr lang="en-GB" sz="1400" dirty="0" smtClean="0">
                <a:solidFill>
                  <a:schemeClr val="tx2"/>
                </a:solidFill>
              </a:rPr>
              <a:t>Southwark Archives PC 940.544</a:t>
            </a:r>
            <a:endParaRPr lang="en-GB" sz="1400" dirty="0">
              <a:solidFill>
                <a:schemeClr val="tx2"/>
              </a:solidFill>
            </a:endParaRPr>
          </a:p>
        </p:txBody>
      </p:sp>
    </p:spTree>
    <p:extLst>
      <p:ext uri="{BB962C8B-B14F-4D97-AF65-F5344CB8AC3E}">
        <p14:creationId xmlns:p14="http://schemas.microsoft.com/office/powerpoint/2010/main" val="345274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187624" y="260648"/>
            <a:ext cx="6739205" cy="5256584"/>
          </a:xfrm>
        </p:spPr>
      </p:pic>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24</a:t>
            </a:fld>
            <a:endParaRPr lang="en-GB"/>
          </a:p>
        </p:txBody>
      </p:sp>
      <p:sp>
        <p:nvSpPr>
          <p:cNvPr id="8" name="Text Placeholder 7"/>
          <p:cNvSpPr>
            <a:spLocks noGrp="1"/>
          </p:cNvSpPr>
          <p:nvPr>
            <p:ph type="body" sz="quarter" idx="13"/>
          </p:nvPr>
        </p:nvSpPr>
        <p:spPr>
          <a:xfrm>
            <a:off x="360000" y="5589240"/>
            <a:ext cx="8409350" cy="718145"/>
          </a:xfrm>
        </p:spPr>
        <p:txBody>
          <a:bodyPr/>
          <a:lstStyle/>
          <a:p>
            <a:r>
              <a:rPr lang="en-GB" dirty="0" smtClean="0"/>
              <a:t>Children waiting to board evacuation train, c 1 Sep 1939</a:t>
            </a:r>
          </a:p>
          <a:p>
            <a:r>
              <a:rPr lang="en-GB" sz="2000" dirty="0" smtClean="0"/>
              <a:t>Southwark Archives, image P20691</a:t>
            </a:r>
            <a:endParaRPr lang="en-GB" sz="2000" dirty="0"/>
          </a:p>
        </p:txBody>
      </p:sp>
    </p:spTree>
    <p:extLst>
      <p:ext uri="{BB962C8B-B14F-4D97-AF65-F5344CB8AC3E}">
        <p14:creationId xmlns:p14="http://schemas.microsoft.com/office/powerpoint/2010/main" val="280936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25</a:t>
            </a:fld>
            <a:endParaRPr lang="en-GB"/>
          </a:p>
        </p:txBody>
      </p:sp>
      <p:sp>
        <p:nvSpPr>
          <p:cNvPr id="17" name="Text Placeholder 11"/>
          <p:cNvSpPr txBox="1">
            <a:spLocks/>
          </p:cNvSpPr>
          <p:nvPr/>
        </p:nvSpPr>
        <p:spPr>
          <a:xfrm>
            <a:off x="362989" y="5589240"/>
            <a:ext cx="8385723"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Aftermath, </a:t>
            </a:r>
            <a:r>
              <a:rPr lang="en-GB" dirty="0" err="1" smtClean="0"/>
              <a:t>Stainer</a:t>
            </a:r>
            <a:r>
              <a:rPr lang="en-GB" dirty="0" smtClean="0"/>
              <a:t> Street Arch bombing, 17 Feb 1941:</a:t>
            </a:r>
          </a:p>
          <a:p>
            <a:r>
              <a:rPr lang="en-GB" sz="2000" dirty="0" smtClean="0"/>
              <a:t>From Southwark Archives, reference P20437</a:t>
            </a:r>
            <a:endParaRPr lang="en-GB" sz="2000" dirty="0"/>
          </a:p>
        </p:txBody>
      </p:sp>
      <p:pic>
        <p:nvPicPr>
          <p:cNvPr id="1028" name="Picture 4" descr="L:\7. DIGITAL COLLECTIONS\Digital Surrogates\PHOTOGRAPHS - TMS images\PS2\PS20437.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816" y="100435"/>
            <a:ext cx="7516068" cy="528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7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26</a:t>
            </a:fld>
            <a:endParaRPr lang="en-GB"/>
          </a:p>
        </p:txBody>
      </p:sp>
      <p:sp>
        <p:nvSpPr>
          <p:cNvPr id="17" name="Text Placeholder 11"/>
          <p:cNvSpPr txBox="1">
            <a:spLocks/>
          </p:cNvSpPr>
          <p:nvPr/>
        </p:nvSpPr>
        <p:spPr>
          <a:xfrm>
            <a:off x="362989" y="5589240"/>
            <a:ext cx="8385723" cy="686791"/>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MB Bermondsey CD staff at rally, c </a:t>
            </a:r>
            <a:r>
              <a:rPr lang="en-GB" dirty="0" smtClean="0"/>
              <a:t>1943:</a:t>
            </a:r>
          </a:p>
          <a:p>
            <a:r>
              <a:rPr lang="en-GB" sz="2000" dirty="0" smtClean="0"/>
              <a:t>From Southwark Archives, reference P 4167</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1043608" y="82685"/>
            <a:ext cx="6696710" cy="5373216"/>
          </a:xfrm>
          <a:prstGeom prst="rect">
            <a:avLst/>
          </a:prstGeom>
        </p:spPr>
      </p:pic>
    </p:spTree>
    <p:extLst>
      <p:ext uri="{BB962C8B-B14F-4D97-AF65-F5344CB8AC3E}">
        <p14:creationId xmlns:p14="http://schemas.microsoft.com/office/powerpoint/2010/main" val="318790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27</a:t>
            </a:fld>
            <a:endParaRPr lang="en-GB"/>
          </a:p>
        </p:txBody>
      </p:sp>
      <p:sp>
        <p:nvSpPr>
          <p:cNvPr id="17" name="Text Placeholder 11"/>
          <p:cNvSpPr txBox="1">
            <a:spLocks/>
          </p:cNvSpPr>
          <p:nvPr/>
        </p:nvSpPr>
        <p:spPr>
          <a:xfrm>
            <a:off x="395287" y="5405060"/>
            <a:ext cx="7849121"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Damage from parachute mines, Camberwell, c 1943 </a:t>
            </a:r>
            <a:r>
              <a:rPr lang="en-GB" dirty="0" smtClean="0"/>
              <a:t>:</a:t>
            </a:r>
          </a:p>
          <a:p>
            <a:r>
              <a:rPr lang="en-GB" sz="2000" dirty="0" smtClean="0"/>
              <a:t>From Southwark Archives, reference P 6922</a:t>
            </a:r>
            <a:endParaRPr lang="en-GB" sz="20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1068003" y="332656"/>
            <a:ext cx="6696710" cy="5027930"/>
          </a:xfrm>
          <a:prstGeom prst="rect">
            <a:avLst/>
          </a:prstGeom>
        </p:spPr>
      </p:pic>
    </p:spTree>
    <p:extLst>
      <p:ext uri="{BB962C8B-B14F-4D97-AF65-F5344CB8AC3E}">
        <p14:creationId xmlns:p14="http://schemas.microsoft.com/office/powerpoint/2010/main" val="75186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28</a:t>
            </a:fld>
            <a:endParaRPr lang="en-GB"/>
          </a:p>
        </p:txBody>
      </p:sp>
      <p:sp>
        <p:nvSpPr>
          <p:cNvPr id="17" name="Text Placeholder 11"/>
          <p:cNvSpPr txBox="1">
            <a:spLocks/>
          </p:cNvSpPr>
          <p:nvPr/>
        </p:nvSpPr>
        <p:spPr>
          <a:xfrm>
            <a:off x="368300" y="5589240"/>
            <a:ext cx="7849121"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Above-ground air raid shelter, Camberwell, 1940</a:t>
            </a:r>
            <a:r>
              <a:rPr lang="en-GB" dirty="0" smtClean="0"/>
              <a:t>:</a:t>
            </a:r>
          </a:p>
          <a:p>
            <a:r>
              <a:rPr lang="en-GB" sz="2000" dirty="0" smtClean="0"/>
              <a:t>From Southwark Archives, reference P 6893</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971492" y="174907"/>
            <a:ext cx="6696710" cy="5238115"/>
          </a:xfrm>
          <a:prstGeom prst="rect">
            <a:avLst/>
          </a:prstGeom>
        </p:spPr>
      </p:pic>
    </p:spTree>
    <p:extLst>
      <p:ext uri="{BB962C8B-B14F-4D97-AF65-F5344CB8AC3E}">
        <p14:creationId xmlns:p14="http://schemas.microsoft.com/office/powerpoint/2010/main" val="340984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29</a:t>
            </a:fld>
            <a:endParaRPr lang="en-GB"/>
          </a:p>
        </p:txBody>
      </p:sp>
      <p:sp>
        <p:nvSpPr>
          <p:cNvPr id="17" name="Text Placeholder 11"/>
          <p:cNvSpPr txBox="1">
            <a:spLocks/>
          </p:cNvSpPr>
          <p:nvPr/>
        </p:nvSpPr>
        <p:spPr>
          <a:xfrm>
            <a:off x="368300" y="5589240"/>
            <a:ext cx="7849121"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Centrally produced ARP recruitment poster: </a:t>
            </a:r>
            <a:endParaRPr lang="en-GB" dirty="0" smtClean="0"/>
          </a:p>
          <a:p>
            <a:r>
              <a:rPr lang="en-GB" sz="2000" dirty="0" smtClean="0"/>
              <a:t>From Southwark Archives, reference PC 940.544</a:t>
            </a:r>
            <a:endParaRPr lang="en-GB" sz="20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2699792" y="0"/>
            <a:ext cx="3689368" cy="5448697"/>
          </a:xfrm>
          <a:prstGeom prst="rect">
            <a:avLst/>
          </a:prstGeom>
        </p:spPr>
      </p:pic>
    </p:spTree>
    <p:extLst>
      <p:ext uri="{BB962C8B-B14F-4D97-AF65-F5344CB8AC3E}">
        <p14:creationId xmlns:p14="http://schemas.microsoft.com/office/powerpoint/2010/main" val="132082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409350" cy="1692771"/>
          </a:xfrm>
        </p:spPr>
        <p:txBody>
          <a:bodyPr/>
          <a:lstStyle/>
          <a:p>
            <a:r>
              <a:rPr lang="en-GB" dirty="0" smtClean="0"/>
              <a:t>Home front Glossary</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a:t>
            </a:fld>
            <a:endParaRPr lang="en-GB"/>
          </a:p>
        </p:txBody>
      </p:sp>
      <p:sp>
        <p:nvSpPr>
          <p:cNvPr id="7" name="Text Placeholder 6"/>
          <p:cNvSpPr>
            <a:spLocks noGrp="1"/>
          </p:cNvSpPr>
          <p:nvPr>
            <p:ph type="body" sz="quarter" idx="13"/>
          </p:nvPr>
        </p:nvSpPr>
        <p:spPr>
          <a:xfrm>
            <a:off x="360000" y="1340768"/>
            <a:ext cx="8409350" cy="4801314"/>
          </a:xfrm>
        </p:spPr>
        <p:txBody>
          <a:bodyPr/>
          <a:lstStyle/>
          <a:p>
            <a:pPr>
              <a:lnSpc>
                <a:spcPct val="150000"/>
              </a:lnSpc>
            </a:pPr>
            <a:r>
              <a:rPr lang="en-GB" b="1" dirty="0" smtClean="0"/>
              <a:t>ARP				Air raid precautions</a:t>
            </a:r>
          </a:p>
          <a:p>
            <a:pPr>
              <a:lnSpc>
                <a:spcPct val="150000"/>
              </a:lnSpc>
            </a:pPr>
            <a:r>
              <a:rPr lang="en-GB" b="1" dirty="0" smtClean="0"/>
              <a:t>CD				Civil defence</a:t>
            </a:r>
          </a:p>
          <a:p>
            <a:pPr>
              <a:lnSpc>
                <a:spcPct val="150000"/>
              </a:lnSpc>
            </a:pPr>
            <a:r>
              <a:rPr lang="en-GB" b="1" i="1" dirty="0" err="1" smtClean="0"/>
              <a:t>Kriegsmarine</a:t>
            </a:r>
            <a:r>
              <a:rPr lang="en-GB" b="1" dirty="0" smtClean="0"/>
              <a:t>		(German) navy</a:t>
            </a:r>
            <a:endParaRPr lang="en-GB" b="1" i="1" dirty="0" smtClean="0"/>
          </a:p>
          <a:p>
            <a:pPr>
              <a:lnSpc>
                <a:spcPct val="150000"/>
              </a:lnSpc>
            </a:pPr>
            <a:r>
              <a:rPr lang="en-GB" b="1" i="1" dirty="0" smtClean="0"/>
              <a:t>Luftwaffe</a:t>
            </a:r>
            <a:r>
              <a:rPr lang="en-GB" b="1" dirty="0"/>
              <a:t>	</a:t>
            </a:r>
            <a:r>
              <a:rPr lang="en-GB" b="1" dirty="0" smtClean="0"/>
              <a:t>		(German) air force</a:t>
            </a:r>
            <a:endParaRPr lang="en-GB" b="1" dirty="0"/>
          </a:p>
          <a:p>
            <a:pPr>
              <a:lnSpc>
                <a:spcPct val="150000"/>
              </a:lnSpc>
            </a:pPr>
            <a:r>
              <a:rPr lang="en-GB" b="1" dirty="0" smtClean="0"/>
              <a:t>LA				Local Authority</a:t>
            </a:r>
          </a:p>
          <a:p>
            <a:pPr>
              <a:lnSpc>
                <a:spcPct val="150000"/>
              </a:lnSpc>
            </a:pPr>
            <a:r>
              <a:rPr lang="en-GB" b="1" dirty="0" smtClean="0"/>
              <a:t>LCC				London County Council</a:t>
            </a:r>
          </a:p>
          <a:p>
            <a:pPr>
              <a:lnSpc>
                <a:spcPct val="150000"/>
              </a:lnSpc>
            </a:pPr>
            <a:r>
              <a:rPr lang="en-GB" b="1" dirty="0" smtClean="0"/>
              <a:t>MB</a:t>
            </a:r>
            <a:r>
              <a:rPr lang="en-GB" b="1" dirty="0"/>
              <a:t>	</a:t>
            </a:r>
            <a:r>
              <a:rPr lang="en-GB" b="1" dirty="0" smtClean="0"/>
              <a:t>			Metropolitan Borough</a:t>
            </a:r>
          </a:p>
          <a:p>
            <a:pPr>
              <a:lnSpc>
                <a:spcPct val="150000"/>
              </a:lnSpc>
            </a:pPr>
            <a:r>
              <a:rPr lang="en-GB" b="1" dirty="0"/>
              <a:t>S&amp;R				</a:t>
            </a:r>
            <a:r>
              <a:rPr lang="en-GB" b="1" dirty="0" smtClean="0"/>
              <a:t>Search </a:t>
            </a:r>
            <a:r>
              <a:rPr lang="en-GB" b="1" dirty="0"/>
              <a:t>and </a:t>
            </a:r>
            <a:r>
              <a:rPr lang="en-GB" b="1" dirty="0" smtClean="0"/>
              <a:t>Rescue</a:t>
            </a:r>
            <a:endParaRPr lang="en-GB" b="1" dirty="0"/>
          </a:p>
        </p:txBody>
      </p:sp>
    </p:spTree>
    <p:extLst>
      <p:ext uri="{BB962C8B-B14F-4D97-AF65-F5344CB8AC3E}">
        <p14:creationId xmlns:p14="http://schemas.microsoft.com/office/powerpoint/2010/main" val="29383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30</a:t>
            </a:fld>
            <a:endParaRPr lang="en-GB"/>
          </a:p>
        </p:txBody>
      </p:sp>
      <p:sp>
        <p:nvSpPr>
          <p:cNvPr id="17" name="Text Placeholder 11"/>
          <p:cNvSpPr txBox="1">
            <a:spLocks/>
          </p:cNvSpPr>
          <p:nvPr/>
        </p:nvSpPr>
        <p:spPr>
          <a:xfrm>
            <a:off x="368300" y="5589240"/>
            <a:ext cx="7849121" cy="686791"/>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MB Camberwell CD staff demonstrating a stirrup pump: </a:t>
            </a:r>
            <a:r>
              <a:rPr lang="en-GB" sz="2000" dirty="0" smtClean="0"/>
              <a:t>From Southwark Archives, reference P 5205</a:t>
            </a:r>
            <a:endParaRPr lang="en-GB" sz="2000" dirty="0"/>
          </a:p>
        </p:txBody>
      </p:sp>
      <p:pic>
        <p:nvPicPr>
          <p:cNvPr id="7" name="Picture 6"/>
          <p:cNvPicPr/>
          <p:nvPr/>
        </p:nvPicPr>
        <p:blipFill rotWithShape="1">
          <a:blip r:embed="rId3" cstate="email">
            <a:extLst>
              <a:ext uri="{28A0092B-C50C-407E-A947-70E740481C1C}">
                <a14:useLocalDpi xmlns:a14="http://schemas.microsoft.com/office/drawing/2010/main"/>
              </a:ext>
            </a:extLst>
          </a:blip>
          <a:srcRect l="23063" t="5645" r="36505" b="15121"/>
          <a:stretch/>
        </p:blipFill>
        <p:spPr bwMode="auto">
          <a:xfrm>
            <a:off x="2411761" y="45631"/>
            <a:ext cx="3988320" cy="5518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521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31</a:t>
            </a:fld>
            <a:endParaRPr lang="en-GB"/>
          </a:p>
        </p:txBody>
      </p:sp>
      <p:sp>
        <p:nvSpPr>
          <p:cNvPr id="17" name="Text Placeholder 11"/>
          <p:cNvSpPr txBox="1">
            <a:spLocks/>
          </p:cNvSpPr>
          <p:nvPr/>
        </p:nvSpPr>
        <p:spPr>
          <a:xfrm>
            <a:off x="368300" y="5589240"/>
            <a:ext cx="8380413"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Bomb damage in Llewellyn Street, Bermondsey, Sep 1940:  </a:t>
            </a:r>
          </a:p>
          <a:p>
            <a:r>
              <a:rPr lang="en-GB" sz="2400" dirty="0" smtClean="0"/>
              <a:t>:</a:t>
            </a:r>
            <a:r>
              <a:rPr lang="en-GB" sz="2000" dirty="0" smtClean="0"/>
              <a:t>From Southwark Archives, reference PB 5241</a:t>
            </a:r>
            <a:endParaRPr lang="en-GB" sz="2000" dirty="0"/>
          </a:p>
        </p:txBody>
      </p:sp>
      <p:pic>
        <p:nvPicPr>
          <p:cNvPr id="8" name="Picture 7"/>
          <p:cNvPicPr/>
          <p:nvPr/>
        </p:nvPicPr>
        <p:blipFill rotWithShape="1">
          <a:blip r:embed="rId3" cstate="email">
            <a:extLst>
              <a:ext uri="{28A0092B-C50C-407E-A947-70E740481C1C}">
                <a14:useLocalDpi xmlns:a14="http://schemas.microsoft.com/office/drawing/2010/main"/>
              </a:ext>
            </a:extLst>
          </a:blip>
          <a:srcRect l="16515" t="29637" r="26966" b="13911"/>
          <a:stretch/>
        </p:blipFill>
        <p:spPr bwMode="auto">
          <a:xfrm>
            <a:off x="827584" y="216056"/>
            <a:ext cx="7175761" cy="50608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216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32</a:t>
            </a:fld>
            <a:endParaRPr lang="en-GB"/>
          </a:p>
        </p:txBody>
      </p:sp>
      <p:sp>
        <p:nvSpPr>
          <p:cNvPr id="17" name="Text Placeholder 11"/>
          <p:cNvSpPr txBox="1">
            <a:spLocks/>
          </p:cNvSpPr>
          <p:nvPr/>
        </p:nvSpPr>
        <p:spPr>
          <a:xfrm>
            <a:off x="576313" y="5589239"/>
            <a:ext cx="8172400"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mj-lt"/>
              </a:rPr>
              <a:t>Air raid damage, St Mary </a:t>
            </a:r>
            <a:r>
              <a:rPr lang="en-GB" sz="2400" dirty="0" smtClean="0">
                <a:latin typeface="+mj-lt"/>
              </a:rPr>
              <a:t>Magdalene, </a:t>
            </a:r>
            <a:r>
              <a:rPr lang="en-GB" sz="2400" dirty="0">
                <a:latin typeface="+mj-lt"/>
              </a:rPr>
              <a:t>Peckham, Fall </a:t>
            </a:r>
            <a:r>
              <a:rPr lang="en-GB" sz="2400" dirty="0" smtClean="0">
                <a:latin typeface="+mj-lt"/>
              </a:rPr>
              <a:t>1940</a:t>
            </a:r>
            <a:r>
              <a:rPr lang="en-GB" sz="2400" dirty="0" smtClean="0"/>
              <a:t>: </a:t>
            </a:r>
          </a:p>
          <a:p>
            <a:r>
              <a:rPr lang="en-GB" sz="2000" dirty="0" smtClean="0"/>
              <a:t>From Southwark Archives, reference P 6885</a:t>
            </a:r>
            <a:endParaRPr lang="en-GB" sz="2000" dirty="0"/>
          </a:p>
        </p:txBody>
      </p:sp>
      <p:pic>
        <p:nvPicPr>
          <p:cNvPr id="8" name="Picture 7"/>
          <p:cNvPicPr/>
          <p:nvPr/>
        </p:nvPicPr>
        <p:blipFill rotWithShape="1">
          <a:blip r:embed="rId3" cstate="email">
            <a:extLst>
              <a:ext uri="{28A0092B-C50C-407E-A947-70E740481C1C}">
                <a14:useLocalDpi xmlns:a14="http://schemas.microsoft.com/office/drawing/2010/main"/>
              </a:ext>
            </a:extLst>
          </a:blip>
          <a:srcRect l="18080" t="17944" r="22796" b="17898"/>
          <a:stretch/>
        </p:blipFill>
        <p:spPr bwMode="auto">
          <a:xfrm>
            <a:off x="1001840" y="0"/>
            <a:ext cx="6954673"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91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33</a:t>
            </a:fld>
            <a:endParaRPr lang="en-GB"/>
          </a:p>
        </p:txBody>
      </p:sp>
      <p:sp>
        <p:nvSpPr>
          <p:cNvPr id="17" name="Text Placeholder 11"/>
          <p:cNvSpPr txBox="1">
            <a:spLocks/>
          </p:cNvSpPr>
          <p:nvPr/>
        </p:nvSpPr>
        <p:spPr>
          <a:xfrm>
            <a:off x="354192" y="5331511"/>
            <a:ext cx="8380413" cy="1077218"/>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King George VI inspecting damage to Keeton’s Road School, Bermondsey, shortly after 7 Sep </a:t>
            </a:r>
            <a:r>
              <a:rPr lang="en-GB" sz="2400" dirty="0" smtClean="0"/>
              <a:t>1940: </a:t>
            </a:r>
            <a:r>
              <a:rPr lang="en-GB" sz="2400" dirty="0"/>
              <a:t> </a:t>
            </a:r>
          </a:p>
          <a:p>
            <a:r>
              <a:rPr lang="en-GB" sz="2400" dirty="0" smtClean="0"/>
              <a:t>:</a:t>
            </a:r>
            <a:r>
              <a:rPr lang="en-GB" sz="2000" dirty="0" smtClean="0"/>
              <a:t>From the image collection of Southwark Archives</a:t>
            </a:r>
            <a:endParaRPr lang="en-GB" sz="2000" dirty="0"/>
          </a:p>
        </p:txBody>
      </p:sp>
      <p:pic>
        <p:nvPicPr>
          <p:cNvPr id="7" name="Picture 6"/>
          <p:cNvPicPr/>
          <p:nvPr/>
        </p:nvPicPr>
        <p:blipFill rotWithShape="1">
          <a:blip r:embed="rId3" cstate="email">
            <a:extLst>
              <a:ext uri="{28A0092B-C50C-407E-A947-70E740481C1C}">
                <a14:useLocalDpi xmlns:a14="http://schemas.microsoft.com/office/drawing/2010/main"/>
              </a:ext>
            </a:extLst>
          </a:blip>
          <a:srcRect l="17519" t="24799" r="27505" b="18524"/>
          <a:stretch/>
        </p:blipFill>
        <p:spPr bwMode="auto">
          <a:xfrm>
            <a:off x="1043608" y="188640"/>
            <a:ext cx="7056784" cy="5137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10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34</a:t>
            </a:fld>
            <a:endParaRPr lang="en-GB"/>
          </a:p>
        </p:txBody>
      </p:sp>
      <p:sp>
        <p:nvSpPr>
          <p:cNvPr id="17" name="Text Placeholder 11"/>
          <p:cNvSpPr txBox="1">
            <a:spLocks/>
          </p:cNvSpPr>
          <p:nvPr/>
        </p:nvSpPr>
        <p:spPr>
          <a:xfrm>
            <a:off x="368300" y="5589240"/>
            <a:ext cx="8380413"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Poster advertising Ministry of Food/MB Southwark classes</a:t>
            </a:r>
            <a:r>
              <a:rPr lang="en-GB" dirty="0" smtClean="0"/>
              <a:t>: </a:t>
            </a:r>
          </a:p>
          <a:p>
            <a:r>
              <a:rPr lang="en-GB" sz="2000" dirty="0" smtClean="0"/>
              <a:t>From Southwark Archives, reference POSTERS 940.544</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2555776" y="0"/>
            <a:ext cx="4054644" cy="5448697"/>
          </a:xfrm>
          <a:prstGeom prst="rect">
            <a:avLst/>
          </a:prstGeom>
        </p:spPr>
      </p:pic>
    </p:spTree>
    <p:extLst>
      <p:ext uri="{BB962C8B-B14F-4D97-AF65-F5344CB8AC3E}">
        <p14:creationId xmlns:p14="http://schemas.microsoft.com/office/powerpoint/2010/main" val="135199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35</a:t>
            </a:fld>
            <a:endParaRPr lang="en-GB"/>
          </a:p>
        </p:txBody>
      </p:sp>
      <p:sp>
        <p:nvSpPr>
          <p:cNvPr id="17" name="Text Placeholder 11"/>
          <p:cNvSpPr txBox="1">
            <a:spLocks/>
          </p:cNvSpPr>
          <p:nvPr/>
        </p:nvSpPr>
        <p:spPr>
          <a:xfrm>
            <a:off x="354191" y="5674906"/>
            <a:ext cx="8380413" cy="686791"/>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MB Bermondsey CD mobile enquiry unit and WVS staff: </a:t>
            </a:r>
            <a:endParaRPr lang="en-GB" sz="2400" dirty="0" smtClean="0"/>
          </a:p>
          <a:p>
            <a:r>
              <a:rPr lang="en-GB" sz="2000" dirty="0" smtClean="0"/>
              <a:t>From Southwark Archives, reference P 8467</a:t>
            </a:r>
            <a:endParaRPr lang="en-GB" sz="20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1043608" y="246430"/>
            <a:ext cx="6912768" cy="5249141"/>
          </a:xfrm>
          <a:prstGeom prst="rect">
            <a:avLst/>
          </a:prstGeom>
        </p:spPr>
      </p:pic>
    </p:spTree>
    <p:extLst>
      <p:ext uri="{BB962C8B-B14F-4D97-AF65-F5344CB8AC3E}">
        <p14:creationId xmlns:p14="http://schemas.microsoft.com/office/powerpoint/2010/main" val="158599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36</a:t>
            </a:fld>
            <a:endParaRPr lang="en-GB"/>
          </a:p>
        </p:txBody>
      </p:sp>
      <p:sp>
        <p:nvSpPr>
          <p:cNvPr id="17" name="Text Placeholder 11"/>
          <p:cNvSpPr txBox="1">
            <a:spLocks/>
          </p:cNvSpPr>
          <p:nvPr/>
        </p:nvSpPr>
        <p:spPr>
          <a:xfrm>
            <a:off x="368300" y="5589240"/>
            <a:ext cx="8380413"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MB Southwark poster appealing for </a:t>
            </a:r>
            <a:r>
              <a:rPr lang="en-GB" sz="2400" dirty="0" smtClean="0"/>
              <a:t>volunteer firewatchers:</a:t>
            </a:r>
            <a:endParaRPr lang="en-GB" sz="2400" dirty="0"/>
          </a:p>
          <a:p>
            <a:r>
              <a:rPr lang="en-GB" sz="2000" dirty="0" smtClean="0"/>
              <a:t>From Southwark Archives, reference POSTERS 940.544</a:t>
            </a:r>
            <a:endParaRPr lang="en-GB" sz="20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2570967" y="0"/>
            <a:ext cx="3809191" cy="5589240"/>
          </a:xfrm>
          <a:prstGeom prst="rect">
            <a:avLst/>
          </a:prstGeom>
        </p:spPr>
      </p:pic>
    </p:spTree>
    <p:extLst>
      <p:ext uri="{BB962C8B-B14F-4D97-AF65-F5344CB8AC3E}">
        <p14:creationId xmlns:p14="http://schemas.microsoft.com/office/powerpoint/2010/main" val="290336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37</a:t>
            </a:fld>
            <a:endParaRPr lang="en-GB"/>
          </a:p>
        </p:txBody>
      </p:sp>
      <p:sp>
        <p:nvSpPr>
          <p:cNvPr id="17" name="Text Placeholder 11"/>
          <p:cNvSpPr txBox="1">
            <a:spLocks/>
          </p:cNvSpPr>
          <p:nvPr/>
        </p:nvSpPr>
        <p:spPr>
          <a:xfrm>
            <a:off x="373646" y="5266344"/>
            <a:ext cx="8380413" cy="1077218"/>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t>MB Bermondsey </a:t>
            </a:r>
            <a:r>
              <a:rPr lang="en-GB" sz="2400" dirty="0"/>
              <a:t>Mayor &amp; </a:t>
            </a:r>
            <a:r>
              <a:rPr lang="en-GB" sz="2400" dirty="0" err="1"/>
              <a:t>Mayoress</a:t>
            </a:r>
            <a:r>
              <a:rPr lang="en-GB" sz="2400" dirty="0"/>
              <a:t> Albert and Gladys </a:t>
            </a:r>
            <a:r>
              <a:rPr lang="en-GB" sz="2400" dirty="0" err="1"/>
              <a:t>Verrell</a:t>
            </a:r>
            <a:r>
              <a:rPr lang="en-GB" sz="2400" dirty="0"/>
              <a:t> Henley (1940-41) with their son </a:t>
            </a:r>
            <a:r>
              <a:rPr lang="en-GB" sz="2400" dirty="0" smtClean="0"/>
              <a:t>Len:</a:t>
            </a:r>
            <a:endParaRPr lang="en-GB" sz="2400" dirty="0"/>
          </a:p>
          <a:p>
            <a:r>
              <a:rPr lang="en-GB" sz="2000" dirty="0" smtClean="0"/>
              <a:t>From Southwark Archives, reference P 17332</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1043608" y="-11260"/>
            <a:ext cx="6696710" cy="5078095"/>
          </a:xfrm>
          <a:prstGeom prst="rect">
            <a:avLst/>
          </a:prstGeom>
        </p:spPr>
      </p:pic>
    </p:spTree>
    <p:extLst>
      <p:ext uri="{BB962C8B-B14F-4D97-AF65-F5344CB8AC3E}">
        <p14:creationId xmlns:p14="http://schemas.microsoft.com/office/powerpoint/2010/main" val="26549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38</a:t>
            </a:fld>
            <a:endParaRPr lang="en-GB"/>
          </a:p>
        </p:txBody>
      </p:sp>
      <p:sp>
        <p:nvSpPr>
          <p:cNvPr id="17" name="Text Placeholder 11"/>
          <p:cNvSpPr txBox="1">
            <a:spLocks/>
          </p:cNvSpPr>
          <p:nvPr/>
        </p:nvSpPr>
        <p:spPr>
          <a:xfrm>
            <a:off x="368300" y="5589240"/>
            <a:ext cx="8380413" cy="718145"/>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MB Southwark poster on waste paper recycling regulations: </a:t>
            </a:r>
            <a:r>
              <a:rPr lang="en-GB" sz="2400" dirty="0" smtClean="0"/>
              <a:t>:</a:t>
            </a:r>
            <a:endParaRPr lang="en-GB" sz="2400" dirty="0"/>
          </a:p>
          <a:p>
            <a:r>
              <a:rPr lang="en-GB" sz="2000" dirty="0" smtClean="0"/>
              <a:t>From Southwark Archives, reference POSTERS 940.544</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2638253" y="-48792"/>
            <a:ext cx="3840506" cy="5610865"/>
          </a:xfrm>
          <a:prstGeom prst="rect">
            <a:avLst/>
          </a:prstGeom>
        </p:spPr>
      </p:pic>
    </p:spTree>
    <p:extLst>
      <p:ext uri="{BB962C8B-B14F-4D97-AF65-F5344CB8AC3E}">
        <p14:creationId xmlns:p14="http://schemas.microsoft.com/office/powerpoint/2010/main" val="42014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39</a:t>
            </a:fld>
            <a:endParaRPr lang="en-GB"/>
          </a:p>
        </p:txBody>
      </p:sp>
      <p:sp>
        <p:nvSpPr>
          <p:cNvPr id="17" name="Text Placeholder 11"/>
          <p:cNvSpPr txBox="1">
            <a:spLocks/>
          </p:cNvSpPr>
          <p:nvPr/>
        </p:nvSpPr>
        <p:spPr>
          <a:xfrm>
            <a:off x="368300" y="5589240"/>
            <a:ext cx="8380413" cy="686791"/>
          </a:xfrm>
          <a:prstGeom prst="rect">
            <a:avLst/>
          </a:prstGeom>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mj-lt"/>
              </a:rPr>
              <a:t>MB Bermondsey CD Roll of </a:t>
            </a:r>
            <a:r>
              <a:rPr lang="en-GB" sz="2400" dirty="0" smtClean="0">
                <a:latin typeface="+mj-lt"/>
              </a:rPr>
              <a:t>Honour:</a:t>
            </a:r>
          </a:p>
          <a:p>
            <a:r>
              <a:rPr lang="en-GB" sz="2000" dirty="0" smtClean="0"/>
              <a:t>From Southwark Archives, reference POSTERS 940.544</a:t>
            </a:r>
            <a:endParaRPr lang="en-GB" sz="20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368300" y="0"/>
            <a:ext cx="2756535" cy="3929380"/>
          </a:xfrm>
          <a:prstGeom prst="rect">
            <a:avLst/>
          </a:prstGeom>
        </p:spPr>
      </p:pic>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3364192" y="-34925"/>
            <a:ext cx="2860475" cy="4043003"/>
          </a:xfrm>
          <a:prstGeom prst="rect">
            <a:avLst/>
          </a:prstGeom>
        </p:spPr>
      </p:pic>
      <p:pic>
        <p:nvPicPr>
          <p:cNvPr id="11" name="Picture 10"/>
          <p:cNvPicPr/>
          <p:nvPr/>
        </p:nvPicPr>
        <p:blipFill>
          <a:blip r:embed="rId5" cstate="email">
            <a:extLst>
              <a:ext uri="{28A0092B-C50C-407E-A947-70E740481C1C}">
                <a14:useLocalDpi xmlns:a14="http://schemas.microsoft.com/office/drawing/2010/main"/>
              </a:ext>
            </a:extLst>
          </a:blip>
          <a:stretch>
            <a:fillRect/>
          </a:stretch>
        </p:blipFill>
        <p:spPr>
          <a:xfrm>
            <a:off x="6393180" y="9483"/>
            <a:ext cx="2750820" cy="3998595"/>
          </a:xfrm>
          <a:prstGeom prst="rect">
            <a:avLst/>
          </a:prstGeom>
        </p:spPr>
      </p:pic>
    </p:spTree>
    <p:extLst>
      <p:ext uri="{BB962C8B-B14F-4D97-AF65-F5344CB8AC3E}">
        <p14:creationId xmlns:p14="http://schemas.microsoft.com/office/powerpoint/2010/main" val="212484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1"/>
            <a:ext cx="8409350" cy="944760"/>
          </a:xfrm>
        </p:spPr>
        <p:txBody>
          <a:bodyPr/>
          <a:lstStyle/>
          <a:p>
            <a:r>
              <a:rPr lang="en-GB" dirty="0" smtClean="0"/>
              <a:t>Air raids</a:t>
            </a:r>
            <a:endParaRPr lang="en-GB" dirty="0"/>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4</a:t>
            </a:fld>
            <a:endParaRPr lang="en-GB"/>
          </a:p>
        </p:txBody>
      </p:sp>
    </p:spTree>
    <p:extLst>
      <p:ext uri="{BB962C8B-B14F-4D97-AF65-F5344CB8AC3E}">
        <p14:creationId xmlns:p14="http://schemas.microsoft.com/office/powerpoint/2010/main" val="2147373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24000"/>
            <a:ext cx="8388713" cy="1692771"/>
          </a:xfrm>
        </p:spPr>
        <p:txBody>
          <a:bodyPr/>
          <a:lstStyle/>
          <a:p>
            <a:r>
              <a:rPr lang="en-GB" dirty="0" smtClean="0"/>
              <a:t>Further information</a:t>
            </a:r>
            <a:endParaRPr lang="en-GB" dirty="0"/>
          </a:p>
        </p:txBody>
      </p:sp>
      <p:sp>
        <p:nvSpPr>
          <p:cNvPr id="4" name="Date Placeholder 3"/>
          <p:cNvSpPr>
            <a:spLocks noGrp="1"/>
          </p:cNvSpPr>
          <p:nvPr>
            <p:ph type="dt" sz="half" idx="10"/>
          </p:nvPr>
        </p:nvSpPr>
        <p:spPr/>
        <p:txBody>
          <a:bodyPr/>
          <a:lstStyle/>
          <a:p>
            <a:fld id="{71B82D8C-A7D9-4F5B-B118-66D9D941B75D}"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40</a:t>
            </a:fld>
            <a:endParaRPr lang="en-GB"/>
          </a:p>
        </p:txBody>
      </p:sp>
      <p:sp>
        <p:nvSpPr>
          <p:cNvPr id="7" name="Text Placeholder 6"/>
          <p:cNvSpPr>
            <a:spLocks noGrp="1"/>
          </p:cNvSpPr>
          <p:nvPr>
            <p:ph type="body" sz="quarter" idx="13"/>
          </p:nvPr>
        </p:nvSpPr>
        <p:spPr>
          <a:xfrm>
            <a:off x="359999" y="1124744"/>
            <a:ext cx="8388713" cy="4667945"/>
          </a:xfrm>
        </p:spPr>
        <p:txBody>
          <a:bodyPr/>
          <a:lstStyle/>
          <a:p>
            <a:r>
              <a:rPr lang="en-GB" dirty="0" smtClean="0">
                <a:latin typeface="+mj-lt"/>
              </a:rPr>
              <a:t>Primary sources</a:t>
            </a:r>
            <a:endParaRPr lang="en-GB" sz="2000" dirty="0">
              <a:latin typeface="+mj-lt"/>
            </a:endParaRPr>
          </a:p>
          <a:p>
            <a:r>
              <a:rPr lang="en-GB" sz="2000" dirty="0" smtClean="0">
                <a:hlinkClick r:id="rId3"/>
              </a:rPr>
              <a:t>Southwark Heritage</a:t>
            </a:r>
            <a:r>
              <a:rPr lang="en-GB" sz="2000" dirty="0" smtClean="0"/>
              <a:t>	</a:t>
            </a:r>
            <a:r>
              <a:rPr lang="en-GB" sz="2000" dirty="0"/>
              <a:t>	</a:t>
            </a:r>
            <a:r>
              <a:rPr lang="en-GB" sz="2000" dirty="0" smtClean="0">
                <a:hlinkClick r:id="rId4"/>
              </a:rPr>
              <a:t>Civilian War Dead Register</a:t>
            </a:r>
            <a:endParaRPr lang="en-GB" sz="2000" dirty="0" smtClean="0"/>
          </a:p>
          <a:p>
            <a:r>
              <a:rPr lang="en-GB" sz="2000" dirty="0" smtClean="0">
                <a:hlinkClick r:id="rId5"/>
              </a:rPr>
              <a:t>London Metropolitan Archives</a:t>
            </a:r>
            <a:r>
              <a:rPr lang="en-GB" sz="2000" dirty="0" smtClean="0"/>
              <a:t>	</a:t>
            </a:r>
            <a:r>
              <a:rPr lang="en-GB" sz="2000" dirty="0" smtClean="0">
                <a:hlinkClick r:id="rId6"/>
              </a:rPr>
              <a:t>Layers of London</a:t>
            </a:r>
            <a:endParaRPr lang="en-GB" sz="2000" dirty="0" smtClean="0"/>
          </a:p>
          <a:p>
            <a:r>
              <a:rPr lang="en-GB" sz="2000" dirty="0" smtClean="0">
                <a:hlinkClick r:id="rId5"/>
              </a:rPr>
              <a:t>The National </a:t>
            </a:r>
            <a:r>
              <a:rPr lang="en-GB" sz="2000" dirty="0" smtClean="0">
                <a:hlinkClick r:id="rId7"/>
              </a:rPr>
              <a:t>Archives</a:t>
            </a:r>
            <a:r>
              <a:rPr lang="en-GB" sz="2000" dirty="0" smtClean="0"/>
              <a:t>	</a:t>
            </a:r>
            <a:r>
              <a:rPr lang="en-GB" sz="2000" dirty="0"/>
              <a:t>	</a:t>
            </a:r>
            <a:r>
              <a:rPr lang="en-GB" sz="2000" dirty="0" smtClean="0">
                <a:hlinkClick r:id="rId8"/>
              </a:rPr>
              <a:t>Bomb Sight</a:t>
            </a:r>
            <a:endParaRPr lang="en-GB" sz="2000" dirty="0" smtClean="0"/>
          </a:p>
          <a:p>
            <a:r>
              <a:rPr lang="en-GB" sz="2000" dirty="0" smtClean="0">
                <a:hlinkClick r:id="rId9"/>
              </a:rPr>
              <a:t>Imperial War Museums</a:t>
            </a:r>
            <a:r>
              <a:rPr lang="en-GB" sz="2000" dirty="0" smtClean="0"/>
              <a:t>		</a:t>
            </a:r>
            <a:r>
              <a:rPr lang="en-GB" sz="2000" dirty="0" smtClean="0">
                <a:hlinkClick r:id="rId10"/>
              </a:rPr>
              <a:t>BBC Sounds</a:t>
            </a:r>
            <a:endParaRPr lang="en-GB" sz="2000" dirty="0" smtClean="0">
              <a:hlinkClick r:id="rId5"/>
            </a:endParaRPr>
          </a:p>
          <a:p>
            <a:r>
              <a:rPr lang="en-GB" sz="2000" dirty="0" smtClean="0">
                <a:hlinkClick r:id="rId5"/>
              </a:rPr>
              <a:t>BBC: WW2 People’s War</a:t>
            </a:r>
            <a:endParaRPr lang="en-GB" sz="2000" dirty="0" smtClean="0"/>
          </a:p>
          <a:p>
            <a:endParaRPr lang="en-GB" dirty="0"/>
          </a:p>
          <a:p>
            <a:r>
              <a:rPr lang="en-GB" dirty="0" smtClean="0"/>
              <a:t>Secondary sources</a:t>
            </a:r>
          </a:p>
          <a:p>
            <a:r>
              <a:rPr lang="en-GB" sz="2000" dirty="0" smtClean="0">
                <a:hlinkClick r:id="rId11"/>
              </a:rPr>
              <a:t>Spartacus Educational topic: Second World War</a:t>
            </a:r>
            <a:endParaRPr lang="en-GB" sz="2000" dirty="0" smtClean="0"/>
          </a:p>
          <a:p>
            <a:r>
              <a:rPr lang="en-GB" sz="2000" dirty="0" smtClean="0">
                <a:hlinkClick r:id="rId12"/>
              </a:rPr>
              <a:t>History Extra topic: Second World War</a:t>
            </a:r>
            <a:endParaRPr lang="en-GB" sz="2000" dirty="0" smtClean="0"/>
          </a:p>
          <a:p>
            <a:r>
              <a:rPr lang="en-GB" sz="2000" dirty="0" smtClean="0">
                <a:hlinkClick r:id="rId10"/>
              </a:rPr>
              <a:t>BBC School Radio: Second World War</a:t>
            </a:r>
            <a:endParaRPr lang="en-GB" sz="2000" dirty="0" smtClean="0"/>
          </a:p>
          <a:p>
            <a:r>
              <a:rPr lang="en-GB" sz="2000" dirty="0" smtClean="0"/>
              <a:t>BBC Bitesize</a:t>
            </a:r>
          </a:p>
          <a:p>
            <a:r>
              <a:rPr lang="en-GB" sz="2000" dirty="0" smtClean="0">
                <a:hlinkClick r:id="rId13"/>
              </a:rPr>
              <a:t>BBC History</a:t>
            </a:r>
            <a:endParaRPr lang="en-GB" sz="2000" dirty="0"/>
          </a:p>
        </p:txBody>
      </p:sp>
    </p:spTree>
    <p:extLst>
      <p:ext uri="{BB962C8B-B14F-4D97-AF65-F5344CB8AC3E}">
        <p14:creationId xmlns:p14="http://schemas.microsoft.com/office/powerpoint/2010/main" val="165107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5</a:t>
            </a:fld>
            <a:endParaRPr lang="en-GB"/>
          </a:p>
        </p:txBody>
      </p:sp>
      <p:cxnSp>
        <p:nvCxnSpPr>
          <p:cNvPr id="7" name="Straight Arrow Connector 6"/>
          <p:cNvCxnSpPr/>
          <p:nvPr/>
        </p:nvCxnSpPr>
        <p:spPr>
          <a:xfrm>
            <a:off x="4860032" y="0"/>
            <a:ext cx="0" cy="6346891"/>
          </a:xfrm>
          <a:prstGeom prst="straightConnector1">
            <a:avLst/>
          </a:prstGeom>
          <a:ln w="952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32335" y="1628800"/>
            <a:ext cx="504056"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6391" y="1271949"/>
            <a:ext cx="3405262" cy="1938992"/>
          </a:xfrm>
          <a:prstGeom prst="rect">
            <a:avLst/>
          </a:prstGeom>
          <a:noFill/>
        </p:spPr>
        <p:txBody>
          <a:bodyPr wrap="square" rtlCol="0">
            <a:spAutoFit/>
          </a:bodyPr>
          <a:lstStyle/>
          <a:p>
            <a:r>
              <a:rPr lang="en-GB" sz="2400" dirty="0" smtClean="0"/>
              <a:t>Sep 1940-May 1941</a:t>
            </a:r>
          </a:p>
          <a:p>
            <a:r>
              <a:rPr lang="en-GB" sz="2400" dirty="0" smtClean="0"/>
              <a:t>The Blitz</a:t>
            </a:r>
            <a:r>
              <a:rPr lang="en-GB" sz="2400" dirty="0" smtClean="0">
                <a:solidFill>
                  <a:schemeClr val="accent2"/>
                </a:solidFill>
              </a:rPr>
              <a:t>:</a:t>
            </a:r>
          </a:p>
          <a:p>
            <a:r>
              <a:rPr lang="en-GB" sz="2400" dirty="0" smtClean="0">
                <a:solidFill>
                  <a:schemeClr val="tx2"/>
                </a:solidFill>
              </a:rPr>
              <a:t>Demoralise people, destroy war industries</a:t>
            </a:r>
          </a:p>
          <a:p>
            <a:endParaRPr lang="en-GB" sz="2400" i="1" dirty="0">
              <a:solidFill>
                <a:schemeClr val="accent2"/>
              </a:solidFill>
            </a:endParaRPr>
          </a:p>
        </p:txBody>
      </p:sp>
      <p:cxnSp>
        <p:nvCxnSpPr>
          <p:cNvPr id="11" name="Straight Connector 10"/>
          <p:cNvCxnSpPr/>
          <p:nvPr/>
        </p:nvCxnSpPr>
        <p:spPr>
          <a:xfrm>
            <a:off x="4355976" y="2780928"/>
            <a:ext cx="504056"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2893" y="1996098"/>
            <a:ext cx="3959979" cy="1569660"/>
          </a:xfrm>
          <a:prstGeom prst="rect">
            <a:avLst/>
          </a:prstGeom>
          <a:noFill/>
        </p:spPr>
        <p:txBody>
          <a:bodyPr wrap="square" rtlCol="0">
            <a:spAutoFit/>
          </a:bodyPr>
          <a:lstStyle/>
          <a:p>
            <a:pPr algn="r"/>
            <a:r>
              <a:rPr lang="en-GB" sz="2400" dirty="0" smtClean="0"/>
              <a:t>Apr 1942-Jan 1944</a:t>
            </a:r>
          </a:p>
          <a:p>
            <a:pPr algn="r"/>
            <a:r>
              <a:rPr lang="en-GB" sz="2400" dirty="0" smtClean="0"/>
              <a:t>The “</a:t>
            </a:r>
            <a:r>
              <a:rPr lang="en-GB" sz="2400" dirty="0" err="1" smtClean="0"/>
              <a:t>Baedecker</a:t>
            </a:r>
            <a:r>
              <a:rPr lang="en-GB" sz="2400" dirty="0" smtClean="0"/>
              <a:t> Blitz”:</a:t>
            </a:r>
          </a:p>
          <a:p>
            <a:pPr algn="r"/>
            <a:r>
              <a:rPr lang="en-GB" sz="2400" dirty="0" smtClean="0">
                <a:solidFill>
                  <a:schemeClr val="tx2"/>
                </a:solidFill>
              </a:rPr>
              <a:t>Targeted attacks on  cultural sites</a:t>
            </a:r>
            <a:endParaRPr lang="en-GB" sz="2400" dirty="0">
              <a:solidFill>
                <a:schemeClr val="tx2"/>
              </a:solidFill>
            </a:endParaRPr>
          </a:p>
        </p:txBody>
      </p:sp>
      <p:cxnSp>
        <p:nvCxnSpPr>
          <p:cNvPr id="15" name="Straight Connector 14"/>
          <p:cNvCxnSpPr/>
          <p:nvPr/>
        </p:nvCxnSpPr>
        <p:spPr>
          <a:xfrm>
            <a:off x="4795648" y="3944882"/>
            <a:ext cx="504056"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6391" y="3580273"/>
            <a:ext cx="3405262" cy="1569660"/>
          </a:xfrm>
          <a:prstGeom prst="rect">
            <a:avLst/>
          </a:prstGeom>
          <a:noFill/>
        </p:spPr>
        <p:txBody>
          <a:bodyPr wrap="square" rtlCol="0">
            <a:spAutoFit/>
          </a:bodyPr>
          <a:lstStyle/>
          <a:p>
            <a:r>
              <a:rPr lang="en-GB" sz="2400" dirty="0" smtClean="0"/>
              <a:t>Jan-May 1944</a:t>
            </a:r>
          </a:p>
          <a:p>
            <a:r>
              <a:rPr lang="en-GB" sz="2400" dirty="0" smtClean="0"/>
              <a:t>“Baby Blitz”:</a:t>
            </a:r>
          </a:p>
          <a:p>
            <a:r>
              <a:rPr lang="en-GB" sz="2400" dirty="0" smtClean="0">
                <a:solidFill>
                  <a:schemeClr val="tx2"/>
                </a:solidFill>
              </a:rPr>
              <a:t>Retaliation for raids against Germany</a:t>
            </a:r>
            <a:endParaRPr lang="en-GB" sz="2400" dirty="0">
              <a:solidFill>
                <a:schemeClr val="tx2"/>
              </a:solidFill>
            </a:endParaRPr>
          </a:p>
        </p:txBody>
      </p:sp>
      <p:grpSp>
        <p:nvGrpSpPr>
          <p:cNvPr id="20" name="Group 19"/>
          <p:cNvGrpSpPr/>
          <p:nvPr/>
        </p:nvGrpSpPr>
        <p:grpSpPr>
          <a:xfrm>
            <a:off x="368300" y="4734435"/>
            <a:ext cx="4427348" cy="1200329"/>
            <a:chOff x="404987" y="4898372"/>
            <a:chExt cx="4427348" cy="1200329"/>
          </a:xfrm>
        </p:grpSpPr>
        <p:cxnSp>
          <p:nvCxnSpPr>
            <p:cNvPr id="18" name="Straight Connector 17"/>
            <p:cNvCxnSpPr/>
            <p:nvPr/>
          </p:nvCxnSpPr>
          <p:spPr>
            <a:xfrm>
              <a:off x="4328279" y="5356668"/>
              <a:ext cx="504056"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4987" y="4898372"/>
              <a:ext cx="3959979" cy="1200329"/>
            </a:xfrm>
            <a:prstGeom prst="rect">
              <a:avLst/>
            </a:prstGeom>
            <a:noFill/>
          </p:spPr>
          <p:txBody>
            <a:bodyPr wrap="square" rtlCol="0">
              <a:spAutoFit/>
            </a:bodyPr>
            <a:lstStyle/>
            <a:p>
              <a:pPr algn="r"/>
              <a:r>
                <a:rPr lang="en-GB" sz="2400" dirty="0" smtClean="0"/>
                <a:t>Jun 1944-Mar 1945</a:t>
              </a:r>
            </a:p>
            <a:p>
              <a:pPr algn="r"/>
              <a:r>
                <a:rPr lang="en-GB" sz="2400" dirty="0" smtClean="0"/>
                <a:t>V Weapons:</a:t>
              </a:r>
            </a:p>
            <a:p>
              <a:pPr algn="r"/>
              <a:r>
                <a:rPr lang="en-GB" sz="2400" dirty="0" smtClean="0">
                  <a:solidFill>
                    <a:schemeClr val="tx2"/>
                  </a:solidFill>
                </a:rPr>
                <a:t>Long-range artillery attacks</a:t>
              </a:r>
              <a:endParaRPr lang="en-GB" sz="2400" dirty="0">
                <a:solidFill>
                  <a:schemeClr val="tx2"/>
                </a:solidFill>
              </a:endParaRPr>
            </a:p>
          </p:txBody>
        </p:sp>
      </p:grpSp>
      <p:cxnSp>
        <p:nvCxnSpPr>
          <p:cNvPr id="22" name="Straight Connector 21"/>
          <p:cNvCxnSpPr/>
          <p:nvPr/>
        </p:nvCxnSpPr>
        <p:spPr>
          <a:xfrm>
            <a:off x="4355976" y="476672"/>
            <a:ext cx="504056" cy="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9589" y="115888"/>
            <a:ext cx="3959979" cy="1569660"/>
          </a:xfrm>
          <a:prstGeom prst="rect">
            <a:avLst/>
          </a:prstGeom>
          <a:noFill/>
        </p:spPr>
        <p:txBody>
          <a:bodyPr wrap="square" rtlCol="0">
            <a:spAutoFit/>
          </a:bodyPr>
          <a:lstStyle/>
          <a:p>
            <a:pPr algn="r"/>
            <a:r>
              <a:rPr lang="en-GB" sz="2400" dirty="0" smtClean="0"/>
              <a:t>Jun-Sep 1940</a:t>
            </a:r>
          </a:p>
          <a:p>
            <a:pPr algn="r"/>
            <a:r>
              <a:rPr lang="en-GB" sz="2400" dirty="0" smtClean="0"/>
              <a:t>The Battle of Britain:</a:t>
            </a:r>
          </a:p>
          <a:p>
            <a:pPr algn="r"/>
            <a:r>
              <a:rPr lang="en-GB" sz="2400" dirty="0" smtClean="0">
                <a:solidFill>
                  <a:schemeClr val="tx2"/>
                </a:solidFill>
              </a:rPr>
              <a:t>Laying ground for peace negotiation or invasion</a:t>
            </a:r>
            <a:endParaRPr lang="en-GB" sz="2400" dirty="0">
              <a:solidFill>
                <a:schemeClr val="tx2"/>
              </a:solidFill>
            </a:endParaRPr>
          </a:p>
        </p:txBody>
      </p:sp>
    </p:spTree>
    <p:extLst>
      <p:ext uri="{BB962C8B-B14F-4D97-AF65-F5344CB8AC3E}">
        <p14:creationId xmlns:p14="http://schemas.microsoft.com/office/powerpoint/2010/main" val="323648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1"/>
            <a:ext cx="8409350" cy="1016768"/>
          </a:xfrm>
        </p:spPr>
        <p:txBody>
          <a:bodyPr/>
          <a:lstStyle/>
          <a:p>
            <a:r>
              <a:rPr lang="en-GB" dirty="0" smtClean="0"/>
              <a:t>Civil Defence</a:t>
            </a:r>
            <a:br>
              <a:rPr lang="en-GB" dirty="0" smtClean="0"/>
            </a:br>
            <a:r>
              <a:rPr lang="en-GB" dirty="0" smtClean="0"/>
              <a:t/>
            </a:r>
            <a:br>
              <a:rPr lang="en-GB" dirty="0" smtClean="0"/>
            </a:br>
            <a:r>
              <a:rPr lang="en-GB" dirty="0" smtClean="0"/>
              <a:t> </a:t>
            </a:r>
            <a:endParaRPr lang="en-GB" dirty="0"/>
          </a:p>
        </p:txBody>
      </p:sp>
      <p:sp>
        <p:nvSpPr>
          <p:cNvPr id="3" name="Date Placeholder 2"/>
          <p:cNvSpPr>
            <a:spLocks noGrp="1"/>
          </p:cNvSpPr>
          <p:nvPr>
            <p:ph type="dt" sz="half" idx="10"/>
          </p:nvPr>
        </p:nvSpPr>
        <p:spPr/>
        <p:txBody>
          <a:bodyPr/>
          <a:lstStyle/>
          <a:p>
            <a:fld id="{BAB9F699-22BB-4A67-8768-97992ACD913C}" type="datetime1">
              <a:rPr lang="en-GB" smtClean="0"/>
              <a:t>27/04/2020</a:t>
            </a:fld>
            <a:endParaRPr lang="en-GB"/>
          </a:p>
        </p:txBody>
      </p:sp>
      <p:sp>
        <p:nvSpPr>
          <p:cNvPr id="4" name="Footer Placeholder 3"/>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6</a:t>
            </a:fld>
            <a:endParaRPr lang="en-GB"/>
          </a:p>
        </p:txBody>
      </p:sp>
    </p:spTree>
    <p:extLst>
      <p:ext uri="{BB962C8B-B14F-4D97-AF65-F5344CB8AC3E}">
        <p14:creationId xmlns:p14="http://schemas.microsoft.com/office/powerpoint/2010/main" val="114797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501B39-4C93-4DAA-B2D4-D734FBE77BC3}" type="datetime1">
              <a:rPr lang="en-GB" smtClean="0"/>
              <a:t>27/04/2020</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89C1F-06FA-44FE-974B-DD2B39804AB5}" type="slidenum">
              <a:rPr lang="en-GB" smtClean="0"/>
              <a:t>7</a:t>
            </a:fld>
            <a:endParaRPr lang="en-GB"/>
          </a:p>
        </p:txBody>
      </p:sp>
      <p:sp>
        <p:nvSpPr>
          <p:cNvPr id="7" name="Rectangle 6"/>
          <p:cNvSpPr/>
          <p:nvPr/>
        </p:nvSpPr>
        <p:spPr>
          <a:xfrm>
            <a:off x="899592" y="63788"/>
            <a:ext cx="7012012" cy="1368152"/>
          </a:xfrm>
          <a:prstGeom prst="rect">
            <a:avLst/>
          </a:prstGeom>
          <a:solidFill>
            <a:schemeClr val="tx1">
              <a:lumMod val="20000"/>
              <a:lumOff val="80000"/>
              <a:alpha val="5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FF6319"/>
                </a:solidFill>
              </a:rPr>
              <a:t>Civil defence: LA responsibilities</a:t>
            </a:r>
            <a:endParaRPr lang="en-GB" sz="3200" dirty="0">
              <a:solidFill>
                <a:srgbClr val="FF6319"/>
              </a:solidFill>
            </a:endParaRPr>
          </a:p>
        </p:txBody>
      </p:sp>
      <p:sp>
        <p:nvSpPr>
          <p:cNvPr id="8" name="Rounded Rectangle 7"/>
          <p:cNvSpPr/>
          <p:nvPr/>
        </p:nvSpPr>
        <p:spPr>
          <a:xfrm>
            <a:off x="6487063" y="1882944"/>
            <a:ext cx="2094582" cy="789972"/>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a:t>
            </a:r>
            <a:r>
              <a:rPr lang="en-GB" sz="2400" dirty="0" smtClean="0">
                <a:solidFill>
                  <a:schemeClr val="tx2"/>
                </a:solidFill>
              </a:rPr>
              <a:t>efence provision:</a:t>
            </a:r>
            <a:endParaRPr lang="en-GB" sz="2400" dirty="0">
              <a:solidFill>
                <a:schemeClr val="tx2"/>
              </a:solidFill>
            </a:endParaRPr>
          </a:p>
        </p:txBody>
      </p:sp>
      <p:sp>
        <p:nvSpPr>
          <p:cNvPr id="12" name="Rounded Rectangle 11"/>
          <p:cNvSpPr/>
          <p:nvPr/>
        </p:nvSpPr>
        <p:spPr>
          <a:xfrm>
            <a:off x="336724" y="1882944"/>
            <a:ext cx="2043038" cy="789972"/>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2"/>
                </a:solidFill>
              </a:rPr>
              <a:t>Emergency response:</a:t>
            </a:r>
            <a:endParaRPr lang="en-GB" sz="2400" dirty="0">
              <a:solidFill>
                <a:schemeClr val="tx2"/>
              </a:solidFill>
            </a:endParaRPr>
          </a:p>
        </p:txBody>
      </p:sp>
      <p:sp>
        <p:nvSpPr>
          <p:cNvPr id="13" name="Rounded Rectangle 12"/>
          <p:cNvSpPr/>
          <p:nvPr/>
        </p:nvSpPr>
        <p:spPr>
          <a:xfrm>
            <a:off x="6578279" y="3276875"/>
            <a:ext cx="2003366" cy="902320"/>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Blackout provision and enforcement</a:t>
            </a:r>
            <a:endParaRPr lang="en-GB" dirty="0">
              <a:solidFill>
                <a:schemeClr val="tx2"/>
              </a:solidFill>
            </a:endParaRPr>
          </a:p>
        </p:txBody>
      </p:sp>
      <p:sp>
        <p:nvSpPr>
          <p:cNvPr id="14" name="Rounded Rectangle 13"/>
          <p:cNvSpPr/>
          <p:nvPr/>
        </p:nvSpPr>
        <p:spPr>
          <a:xfrm>
            <a:off x="3278175" y="2428500"/>
            <a:ext cx="2254845" cy="848375"/>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2"/>
                </a:solidFill>
              </a:rPr>
              <a:t>Mutual aid to other LAs </a:t>
            </a:r>
            <a:endParaRPr lang="en-GB" sz="2400" dirty="0">
              <a:solidFill>
                <a:schemeClr val="tx2"/>
              </a:solidFill>
            </a:endParaRPr>
          </a:p>
        </p:txBody>
      </p:sp>
      <p:sp>
        <p:nvSpPr>
          <p:cNvPr id="15" name="Rounded Rectangle 14"/>
          <p:cNvSpPr/>
          <p:nvPr/>
        </p:nvSpPr>
        <p:spPr>
          <a:xfrm>
            <a:off x="6578279" y="4476778"/>
            <a:ext cx="2003366" cy="696064"/>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Air raid shelters</a:t>
            </a:r>
            <a:endParaRPr lang="en-GB" dirty="0">
              <a:solidFill>
                <a:schemeClr val="tx2"/>
              </a:solidFill>
            </a:endParaRPr>
          </a:p>
        </p:txBody>
      </p:sp>
      <p:sp>
        <p:nvSpPr>
          <p:cNvPr id="16" name="Rounded Rectangle 15"/>
          <p:cNvSpPr/>
          <p:nvPr/>
        </p:nvSpPr>
        <p:spPr>
          <a:xfrm>
            <a:off x="7020272" y="5537956"/>
            <a:ext cx="1499310" cy="709384"/>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Gas masks</a:t>
            </a:r>
            <a:endParaRPr lang="en-GB" dirty="0">
              <a:solidFill>
                <a:schemeClr val="tx2"/>
              </a:solidFill>
            </a:endParaRPr>
          </a:p>
        </p:txBody>
      </p:sp>
      <p:sp>
        <p:nvSpPr>
          <p:cNvPr id="17" name="Rounded Rectangle 16"/>
          <p:cNvSpPr/>
          <p:nvPr/>
        </p:nvSpPr>
        <p:spPr>
          <a:xfrm>
            <a:off x="388850" y="3013996"/>
            <a:ext cx="1660191" cy="830008"/>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Housing</a:t>
            </a:r>
            <a:endParaRPr lang="en-GB" dirty="0">
              <a:solidFill>
                <a:schemeClr val="tx2"/>
              </a:solidFill>
            </a:endParaRPr>
          </a:p>
        </p:txBody>
      </p:sp>
      <p:sp>
        <p:nvSpPr>
          <p:cNvPr id="18" name="Rounded Rectangle 17"/>
          <p:cNvSpPr/>
          <p:nvPr/>
        </p:nvSpPr>
        <p:spPr>
          <a:xfrm>
            <a:off x="336724" y="4016655"/>
            <a:ext cx="1692965" cy="585496"/>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Food</a:t>
            </a:r>
            <a:endParaRPr lang="en-GB" dirty="0">
              <a:solidFill>
                <a:schemeClr val="tx2"/>
              </a:solidFill>
            </a:endParaRPr>
          </a:p>
        </p:txBody>
      </p:sp>
      <p:sp>
        <p:nvSpPr>
          <p:cNvPr id="19" name="Rounded Rectangle 18"/>
          <p:cNvSpPr/>
          <p:nvPr/>
        </p:nvSpPr>
        <p:spPr>
          <a:xfrm>
            <a:off x="366236" y="5537956"/>
            <a:ext cx="1720834" cy="709384"/>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Medical aid</a:t>
            </a:r>
            <a:endParaRPr lang="en-GB" dirty="0">
              <a:solidFill>
                <a:schemeClr val="tx2"/>
              </a:solidFill>
            </a:endParaRPr>
          </a:p>
        </p:txBody>
      </p:sp>
      <p:cxnSp>
        <p:nvCxnSpPr>
          <p:cNvPr id="27" name="Elbow Connector 26"/>
          <p:cNvCxnSpPr>
            <a:stCxn id="7" idx="3"/>
          </p:cNvCxnSpPr>
          <p:nvPr/>
        </p:nvCxnSpPr>
        <p:spPr>
          <a:xfrm>
            <a:off x="7911604" y="747864"/>
            <a:ext cx="404812" cy="1135080"/>
          </a:xfrm>
          <a:prstGeom prst="bentConnector2">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7" idx="1"/>
          </p:cNvCxnSpPr>
          <p:nvPr/>
        </p:nvCxnSpPr>
        <p:spPr>
          <a:xfrm rot="10800000" flipV="1">
            <a:off x="539552" y="747864"/>
            <a:ext cx="360040" cy="1168968"/>
          </a:xfrm>
          <a:prstGeom prst="bentConnector2">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14" idx="0"/>
          </p:cNvCxnSpPr>
          <p:nvPr/>
        </p:nvCxnSpPr>
        <p:spPr>
          <a:xfrm>
            <a:off x="4405598" y="1431940"/>
            <a:ext cx="0" cy="99656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94105" y="4824810"/>
            <a:ext cx="1692965" cy="585496"/>
          </a:xfrm>
          <a:prstGeom prst="roundRect">
            <a:avLst/>
          </a:prstGeom>
          <a:solidFill>
            <a:schemeClr val="tx1">
              <a:lumMod val="20000"/>
              <a:lumOff val="80000"/>
              <a:alpha val="4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Clothing</a:t>
            </a:r>
            <a:endParaRPr lang="en-GB" dirty="0">
              <a:solidFill>
                <a:schemeClr val="tx2"/>
              </a:solidFill>
            </a:endParaRPr>
          </a:p>
        </p:txBody>
      </p:sp>
      <p:cxnSp>
        <p:nvCxnSpPr>
          <p:cNvPr id="28" name="Elbow Connector 27"/>
          <p:cNvCxnSpPr>
            <a:stCxn id="8" idx="1"/>
            <a:endCxn id="16" idx="1"/>
          </p:cNvCxnSpPr>
          <p:nvPr/>
        </p:nvCxnSpPr>
        <p:spPr>
          <a:xfrm rot="10800000" flipH="1" flipV="1">
            <a:off x="6487062" y="2277930"/>
            <a:ext cx="533209" cy="3614718"/>
          </a:xfrm>
          <a:prstGeom prst="bentConnector3">
            <a:avLst>
              <a:gd name="adj1" fmla="val -70433"/>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3" idx="1"/>
          </p:cNvCxnSpPr>
          <p:nvPr/>
        </p:nvCxnSpPr>
        <p:spPr>
          <a:xfrm>
            <a:off x="6084168" y="3728035"/>
            <a:ext cx="494111"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1"/>
            <a:endCxn id="15" idx="1"/>
          </p:cNvCxnSpPr>
          <p:nvPr/>
        </p:nvCxnSpPr>
        <p:spPr>
          <a:xfrm>
            <a:off x="6578279" y="482481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5" idx="1"/>
          </p:cNvCxnSpPr>
          <p:nvPr/>
        </p:nvCxnSpPr>
        <p:spPr>
          <a:xfrm>
            <a:off x="6084168" y="4824810"/>
            <a:ext cx="494111"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2" idx="3"/>
            <a:endCxn id="19" idx="3"/>
          </p:cNvCxnSpPr>
          <p:nvPr/>
        </p:nvCxnSpPr>
        <p:spPr>
          <a:xfrm flipH="1">
            <a:off x="2087070" y="2277930"/>
            <a:ext cx="292692" cy="3614718"/>
          </a:xfrm>
          <a:prstGeom prst="bentConnector3">
            <a:avLst>
              <a:gd name="adj1" fmla="val -78103"/>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7" idx="3"/>
          </p:cNvCxnSpPr>
          <p:nvPr/>
        </p:nvCxnSpPr>
        <p:spPr>
          <a:xfrm flipH="1">
            <a:off x="2049041" y="3429000"/>
            <a:ext cx="578743"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8" idx="3"/>
          </p:cNvCxnSpPr>
          <p:nvPr/>
        </p:nvCxnSpPr>
        <p:spPr>
          <a:xfrm flipH="1">
            <a:off x="2029689" y="4309403"/>
            <a:ext cx="59809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21" idx="3"/>
          </p:cNvCxnSpPr>
          <p:nvPr/>
        </p:nvCxnSpPr>
        <p:spPr>
          <a:xfrm flipH="1">
            <a:off x="2087070" y="5117558"/>
            <a:ext cx="540714"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71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CD51B2-23BB-4D8C-8684-BD8385085288}" type="datetime1">
              <a:rPr lang="en-GB" smtClean="0"/>
              <a:t>27/04/2020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F89C1F-06FA-44FE-974B-DD2B39804AB5}" type="slidenum">
              <a:rPr lang="en-GB" smtClean="0"/>
              <a:t>8</a:t>
            </a:fld>
            <a:endParaRPr lang="en-GB"/>
          </a:p>
        </p:txBody>
      </p:sp>
      <p:sp>
        <p:nvSpPr>
          <p:cNvPr id="7" name="Rectangle 6"/>
          <p:cNvSpPr/>
          <p:nvPr/>
        </p:nvSpPr>
        <p:spPr>
          <a:xfrm>
            <a:off x="6097743" y="980728"/>
            <a:ext cx="1789601" cy="86115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rPr>
              <a:t>Region 5 Command</a:t>
            </a:r>
            <a:endParaRPr lang="en-GB" sz="2400" dirty="0" smtClean="0">
              <a:solidFill>
                <a:schemeClr val="tx2"/>
              </a:solidFill>
            </a:endParaRPr>
          </a:p>
        </p:txBody>
      </p:sp>
      <p:sp>
        <p:nvSpPr>
          <p:cNvPr id="11" name="Rectangle 10"/>
          <p:cNvSpPr/>
          <p:nvPr/>
        </p:nvSpPr>
        <p:spPr>
          <a:xfrm>
            <a:off x="6209333" y="3140968"/>
            <a:ext cx="1700454" cy="880777"/>
          </a:xfrm>
          <a:prstGeom prst="rect">
            <a:avLst/>
          </a:prstGeom>
          <a:solidFill>
            <a:schemeClr val="accent2">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rPr>
              <a:t>MB control</a:t>
            </a:r>
          </a:p>
        </p:txBody>
      </p:sp>
      <p:sp>
        <p:nvSpPr>
          <p:cNvPr id="8" name="Rectangle 7"/>
          <p:cNvSpPr/>
          <p:nvPr/>
        </p:nvSpPr>
        <p:spPr>
          <a:xfrm>
            <a:off x="6186890" y="2072542"/>
            <a:ext cx="1700454" cy="842108"/>
          </a:xfrm>
          <a:prstGeom prst="rect">
            <a:avLst/>
          </a:prstGeom>
          <a:solidFill>
            <a:schemeClr val="accent3">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rPr>
              <a:t>Group  control</a:t>
            </a:r>
          </a:p>
        </p:txBody>
      </p:sp>
      <p:sp>
        <p:nvSpPr>
          <p:cNvPr id="44" name="Rectangle 43"/>
          <p:cNvSpPr/>
          <p:nvPr/>
        </p:nvSpPr>
        <p:spPr>
          <a:xfrm>
            <a:off x="6209332" y="4293096"/>
            <a:ext cx="1700454" cy="880777"/>
          </a:xfrm>
          <a:prstGeom prst="rect">
            <a:avLst/>
          </a:prstGeom>
          <a:solidFill>
            <a:schemeClr val="accent3">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rPr>
              <a:t>Sector control</a:t>
            </a:r>
          </a:p>
        </p:txBody>
      </p:sp>
      <p:sp>
        <p:nvSpPr>
          <p:cNvPr id="49" name="Rectangle 48"/>
          <p:cNvSpPr/>
          <p:nvPr/>
        </p:nvSpPr>
        <p:spPr>
          <a:xfrm>
            <a:off x="6209332" y="5445224"/>
            <a:ext cx="1700454" cy="869963"/>
          </a:xfrm>
          <a:prstGeom prst="rect">
            <a:avLst/>
          </a:prstGeom>
          <a:solidFill>
            <a:schemeClr val="accent2">
              <a:lumMod val="60000"/>
              <a:lumOff val="4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solidFill>
              </a:rPr>
              <a:t>Warden post</a:t>
            </a:r>
          </a:p>
        </p:txBody>
      </p:sp>
      <p:pic>
        <p:nvPicPr>
          <p:cNvPr id="29" name="Content Placeholder 1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9880" y="980728"/>
            <a:ext cx="4513381" cy="3454896"/>
          </a:xfrm>
        </p:spPr>
      </p:pic>
      <p:sp>
        <p:nvSpPr>
          <p:cNvPr id="30" name="Text Placeholder 8"/>
          <p:cNvSpPr txBox="1">
            <a:spLocks/>
          </p:cNvSpPr>
          <p:nvPr/>
        </p:nvSpPr>
        <p:spPr>
          <a:xfrm>
            <a:off x="368300" y="0"/>
            <a:ext cx="8409350" cy="718145"/>
          </a:xfrm>
          <a:prstGeom prst="rect">
            <a:avLst/>
          </a:prstGeom>
          <a:solidFill>
            <a:schemeClr val="bg1"/>
          </a:solidFill>
        </p:spPr>
        <p:txBody>
          <a:bodyPr vert="horz"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ARP Region 5: Groups 4 (yellow) and 5 (green) </a:t>
            </a:r>
          </a:p>
          <a:p>
            <a:r>
              <a:rPr lang="en-GB" sz="2000" dirty="0" smtClean="0"/>
              <a:t>Map adapted by Patricia Dark from </a:t>
            </a:r>
            <a:r>
              <a:rPr lang="en-GB" sz="2000" dirty="0" err="1"/>
              <a:t>from</a:t>
            </a:r>
            <a:r>
              <a:rPr lang="en-GB" sz="2000" dirty="0"/>
              <a:t> Wikipedia contributor Mirrorme22 </a:t>
            </a:r>
          </a:p>
        </p:txBody>
      </p:sp>
      <p:sp>
        <p:nvSpPr>
          <p:cNvPr id="31" name="Text Placeholder 8"/>
          <p:cNvSpPr txBox="1">
            <a:spLocks/>
          </p:cNvSpPr>
          <p:nvPr/>
        </p:nvSpPr>
        <p:spPr>
          <a:xfrm>
            <a:off x="368300" y="5914938"/>
            <a:ext cx="4983460" cy="359073"/>
          </a:xfrm>
          <a:prstGeom prst="rect">
            <a:avLst/>
          </a:prstGeom>
          <a:solidFill>
            <a:schemeClr val="bg1"/>
          </a:solidFill>
        </p:spPr>
        <p:txBody>
          <a:bodyPr vert="horz" wrap="square" lIns="0" tIns="0" rIns="0" bIns="0" rtlCol="0">
            <a:spAutoFit/>
          </a:bodyPr>
          <a:lstStyle>
            <a:lvl1pPr marL="0" indent="0" algn="l" defTabSz="914400" rtl="0" eaLnBrk="1" latinLnBrk="0" hangingPunct="1">
              <a:lnSpc>
                <a:spcPts val="2800"/>
              </a:lnSpc>
              <a:spcBef>
                <a:spcPts val="0"/>
              </a:spcBef>
              <a:spcAft>
                <a:spcPts val="0"/>
              </a:spcAft>
              <a:buFont typeface="Arial" panose="020B0604020202020204" pitchFamily="34" charset="0"/>
              <a:buNone/>
              <a:defRPr sz="2600" kern="1200">
                <a:solidFill>
                  <a:schemeClr val="tx2"/>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ARP reporting hierarchy</a:t>
            </a:r>
          </a:p>
        </p:txBody>
      </p:sp>
      <p:cxnSp>
        <p:nvCxnSpPr>
          <p:cNvPr id="24" name="Elbow Connector 23"/>
          <p:cNvCxnSpPr>
            <a:stCxn id="7" idx="3"/>
            <a:endCxn id="8" idx="3"/>
          </p:cNvCxnSpPr>
          <p:nvPr/>
        </p:nvCxnSpPr>
        <p:spPr>
          <a:xfrm>
            <a:off x="7887344" y="1411307"/>
            <a:ext cx="12700" cy="1082289"/>
          </a:xfrm>
          <a:prstGeom prst="bentConnector3">
            <a:avLst>
              <a:gd name="adj1" fmla="val 1800000"/>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 idx="1"/>
            <a:endCxn id="11" idx="1"/>
          </p:cNvCxnSpPr>
          <p:nvPr/>
        </p:nvCxnSpPr>
        <p:spPr>
          <a:xfrm rot="10800000" flipH="1" flipV="1">
            <a:off x="6186889" y="2493595"/>
            <a:ext cx="22443" cy="1087761"/>
          </a:xfrm>
          <a:prstGeom prst="bentConnector3">
            <a:avLst>
              <a:gd name="adj1" fmla="val -1018580"/>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1" idx="3"/>
            <a:endCxn id="44" idx="3"/>
          </p:cNvCxnSpPr>
          <p:nvPr/>
        </p:nvCxnSpPr>
        <p:spPr>
          <a:xfrm flipH="1">
            <a:off x="7909786" y="3581357"/>
            <a:ext cx="1" cy="1152128"/>
          </a:xfrm>
          <a:prstGeom prst="bentConnector3">
            <a:avLst>
              <a:gd name="adj1" fmla="val -22860000000"/>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44" idx="1"/>
            <a:endCxn id="49" idx="1"/>
          </p:cNvCxnSpPr>
          <p:nvPr/>
        </p:nvCxnSpPr>
        <p:spPr>
          <a:xfrm rot="10800000" flipV="1">
            <a:off x="6209332" y="4733484"/>
            <a:ext cx="12700" cy="1146721"/>
          </a:xfrm>
          <a:prstGeom prst="bentConnector3">
            <a:avLst>
              <a:gd name="adj1" fmla="val 1800000"/>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87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E281-565D-4C85-B31D-89C194CA5CB5}" type="datetime1">
              <a:rPr lang="en-GB" smtClean="0"/>
              <a:t>27/04/2020</a:t>
            </a:fld>
            <a:endParaRPr lang="en-GB"/>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9</a:t>
            </a:fld>
            <a:endParaRPr lang="en-GB"/>
          </a:p>
        </p:txBody>
      </p:sp>
      <p:sp>
        <p:nvSpPr>
          <p:cNvPr id="7" name="12-Point Star 6"/>
          <p:cNvSpPr/>
          <p:nvPr/>
        </p:nvSpPr>
        <p:spPr>
          <a:xfrm>
            <a:off x="0" y="2840"/>
            <a:ext cx="3131840" cy="2346040"/>
          </a:xfrm>
          <a:prstGeom prst="star1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Incident</a:t>
            </a:r>
            <a:endParaRPr lang="en-GB" sz="3200" dirty="0"/>
          </a:p>
        </p:txBody>
      </p:sp>
      <p:sp>
        <p:nvSpPr>
          <p:cNvPr id="9" name="Oval 8"/>
          <p:cNvSpPr/>
          <p:nvPr/>
        </p:nvSpPr>
        <p:spPr>
          <a:xfrm>
            <a:off x="5485208" y="2841"/>
            <a:ext cx="2327152" cy="1290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Warden</a:t>
            </a:r>
            <a:endParaRPr lang="en-GB" sz="3200" dirty="0"/>
          </a:p>
        </p:txBody>
      </p:sp>
      <p:sp>
        <p:nvSpPr>
          <p:cNvPr id="10" name="Rectangle 9"/>
          <p:cNvSpPr/>
          <p:nvPr/>
        </p:nvSpPr>
        <p:spPr>
          <a:xfrm>
            <a:off x="6189860" y="2110633"/>
            <a:ext cx="1885444" cy="134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smtClean="0"/>
              <a:t>Post</a:t>
            </a:r>
            <a:endParaRPr lang="en-GB" sz="3600" dirty="0"/>
          </a:p>
        </p:txBody>
      </p:sp>
      <p:sp>
        <p:nvSpPr>
          <p:cNvPr id="13" name="Rectangle 12"/>
          <p:cNvSpPr/>
          <p:nvPr/>
        </p:nvSpPr>
        <p:spPr>
          <a:xfrm>
            <a:off x="6502980" y="4254276"/>
            <a:ext cx="1885444" cy="134059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Control</a:t>
            </a:r>
            <a:endParaRPr lang="en-GB" sz="3600" dirty="0"/>
          </a:p>
        </p:txBody>
      </p:sp>
      <p:sp>
        <p:nvSpPr>
          <p:cNvPr id="20" name="Hexagon 19"/>
          <p:cNvSpPr/>
          <p:nvPr/>
        </p:nvSpPr>
        <p:spPr>
          <a:xfrm>
            <a:off x="107504" y="3212976"/>
            <a:ext cx="1728192" cy="1478980"/>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t>Utils</a:t>
            </a:r>
            <a:endParaRPr lang="en-GB" sz="3200" dirty="0"/>
          </a:p>
        </p:txBody>
      </p:sp>
      <p:sp>
        <p:nvSpPr>
          <p:cNvPr id="21" name="Hexagon 20"/>
          <p:cNvSpPr/>
          <p:nvPr/>
        </p:nvSpPr>
        <p:spPr>
          <a:xfrm>
            <a:off x="1822004" y="4185083"/>
            <a:ext cx="1728192" cy="1478980"/>
          </a:xfrm>
          <a:prstGeom prst="hexago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First Aid</a:t>
            </a:r>
            <a:endParaRPr lang="en-GB" sz="2800" dirty="0"/>
          </a:p>
        </p:txBody>
      </p:sp>
      <p:sp>
        <p:nvSpPr>
          <p:cNvPr id="22" name="Hexagon 21"/>
          <p:cNvSpPr/>
          <p:nvPr/>
        </p:nvSpPr>
        <p:spPr>
          <a:xfrm>
            <a:off x="3583322" y="3212975"/>
            <a:ext cx="2242690" cy="1711597"/>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Rescue</a:t>
            </a:r>
            <a:endParaRPr lang="en-GB" sz="3200" dirty="0"/>
          </a:p>
        </p:txBody>
      </p:sp>
      <p:cxnSp>
        <p:nvCxnSpPr>
          <p:cNvPr id="26" name="Curved Connector 25"/>
          <p:cNvCxnSpPr>
            <a:endCxn id="7" idx="5"/>
          </p:cNvCxnSpPr>
          <p:nvPr/>
        </p:nvCxnSpPr>
        <p:spPr>
          <a:xfrm flipH="1" flipV="1">
            <a:off x="782960" y="2191725"/>
            <a:ext cx="188640" cy="1021251"/>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21" idx="4"/>
            <a:endCxn id="7" idx="4"/>
          </p:cNvCxnSpPr>
          <p:nvPr/>
        </p:nvCxnSpPr>
        <p:spPr>
          <a:xfrm flipH="1" flipV="1">
            <a:off x="1565920" y="2348880"/>
            <a:ext cx="625829" cy="1836203"/>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flipH="1" flipV="1">
            <a:off x="2371751" y="2103787"/>
            <a:ext cx="1662341" cy="102125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5400000" flipH="1">
            <a:off x="3510018" y="1706625"/>
            <a:ext cx="902914" cy="6968453"/>
          </a:xfrm>
          <a:prstGeom prst="bentConnector3">
            <a:avLst>
              <a:gd name="adj1" fmla="val -69625"/>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3180052" y="5507805"/>
            <a:ext cx="3322931" cy="1"/>
          </a:xfrm>
          <a:prstGeom prst="bentConnector3">
            <a:avLst>
              <a:gd name="adj1" fmla="val 50000"/>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3" idx="1"/>
            <a:endCxn id="22" idx="1"/>
          </p:cNvCxnSpPr>
          <p:nvPr/>
        </p:nvCxnSpPr>
        <p:spPr>
          <a:xfrm rot="10800000">
            <a:off x="5398114" y="4924573"/>
            <a:ext cx="1104867" cy="1"/>
          </a:xfrm>
          <a:prstGeom prst="bentConnector2">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3" idx="0"/>
            <a:endCxn id="10" idx="2"/>
          </p:cNvCxnSpPr>
          <p:nvPr/>
        </p:nvCxnSpPr>
        <p:spPr>
          <a:xfrm rot="16200000" flipV="1">
            <a:off x="6887618" y="3696192"/>
            <a:ext cx="803049" cy="313120"/>
          </a:xfrm>
          <a:prstGeom prst="bentConnector3">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9" idx="4"/>
            <a:endCxn id="10" idx="0"/>
          </p:cNvCxnSpPr>
          <p:nvPr/>
        </p:nvCxnSpPr>
        <p:spPr>
          <a:xfrm rot="16200000" flipH="1">
            <a:off x="6481888" y="1459938"/>
            <a:ext cx="817591" cy="483798"/>
          </a:xfrm>
          <a:prstGeom prst="bentConnector3">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9" idx="2"/>
            <a:endCxn id="7" idx="1"/>
          </p:cNvCxnSpPr>
          <p:nvPr/>
        </p:nvCxnSpPr>
        <p:spPr>
          <a:xfrm rot="10800000" flipV="1">
            <a:off x="3131840" y="647942"/>
            <a:ext cx="2353368" cy="527918"/>
          </a:xfrm>
          <a:prstGeom prst="bentConnector3">
            <a:avLst/>
          </a:prstGeom>
          <a:ln w="508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46085"/>
      </p:ext>
    </p:extLst>
  </p:cSld>
  <p:clrMapOvr>
    <a:masterClrMapping/>
  </p:clrMapOvr>
</p:sld>
</file>

<file path=ppt/theme/theme1.xml><?xml version="1.0" encoding="utf-8"?>
<a:theme xmlns:a="http://schemas.openxmlformats.org/drawingml/2006/main" name="Southwark presentation">
  <a:themeElements>
    <a:clrScheme name="Southwark PwP Gold">
      <a:dk1>
        <a:srgbClr val="F0AB00"/>
      </a:dk1>
      <a:lt1>
        <a:srgbClr val="FFFFFF"/>
      </a:lt1>
      <a:dk2>
        <a:srgbClr val="CF0072"/>
      </a:dk2>
      <a:lt2>
        <a:srgbClr val="34B233"/>
      </a:lt2>
      <a:accent1>
        <a:srgbClr val="B6BF00"/>
      </a:accent1>
      <a:accent2>
        <a:srgbClr val="00C0B5"/>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Southwark PwP Teal">
      <a:dk1>
        <a:srgbClr val="00C0B5"/>
      </a:dk1>
      <a:lt1>
        <a:srgbClr val="FFFFFF"/>
      </a:lt1>
      <a:dk2>
        <a:srgbClr val="FF6319"/>
      </a:dk2>
      <a:lt2>
        <a:srgbClr val="34B233"/>
      </a:lt2>
      <a:accent1>
        <a:srgbClr val="B6BF00"/>
      </a:accent1>
      <a:accent2>
        <a:srgbClr val="F0AB00"/>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a:themeElements>
    <a:clrScheme name="Southwark PwP Purple">
      <a:dk1>
        <a:srgbClr val="80379B"/>
      </a:dk1>
      <a:lt1>
        <a:srgbClr val="FFFFFF"/>
      </a:lt1>
      <a:dk2>
        <a:srgbClr val="00A9E0"/>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rk Yellow">
  <a:themeElements>
    <a:clrScheme name="Southwark PwP Purple">
      <a:dk1>
        <a:srgbClr val="B6BF00"/>
      </a:dk1>
      <a:lt1>
        <a:srgbClr val="FFFFFF"/>
      </a:lt1>
      <a:dk2>
        <a:srgbClr val="CF0072"/>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Southwark presentation</Template>
  <TotalTime>4553</TotalTime>
  <Words>11250</Words>
  <Application>Microsoft Office PowerPoint</Application>
  <PresentationFormat>On-screen Show (4:3)</PresentationFormat>
  <Paragraphs>493</Paragraphs>
  <Slides>40</Slides>
  <Notes>39</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Southwark presentation</vt:lpstr>
      <vt:lpstr>Teal</vt:lpstr>
      <vt:lpstr>Purple</vt:lpstr>
      <vt:lpstr>Dark Yellow</vt:lpstr>
      <vt:lpstr>Home front Southwark</vt:lpstr>
      <vt:lpstr>What is the home front?</vt:lpstr>
      <vt:lpstr>Home front Glossary</vt:lpstr>
      <vt:lpstr>Air raids</vt:lpstr>
      <vt:lpstr>PowerPoint Presentation</vt:lpstr>
      <vt:lpstr>Civil Defence   </vt:lpstr>
      <vt:lpstr>PowerPoint Presentation</vt:lpstr>
      <vt:lpstr>PowerPoint Presentation</vt:lpstr>
      <vt:lpstr>PowerPoint Presentation</vt:lpstr>
      <vt:lpstr>Evacuation</vt:lpstr>
      <vt:lpstr>Rationing</vt:lpstr>
      <vt:lpstr>PowerPoint Presentation</vt:lpstr>
      <vt:lpstr>Home front life</vt:lpstr>
      <vt:lpstr>Traces of Southwark’s home front</vt:lpstr>
      <vt:lpstr>Films</vt:lpstr>
      <vt:lpstr>Oral histories/memoirs</vt:lpstr>
      <vt:lpstr>PowerPoint Presentation</vt:lpstr>
      <vt:lpstr>PowerPoint Presentation</vt:lpstr>
      <vt:lpstr>PowerPoint Presentation</vt:lpstr>
      <vt:lpstr>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vector>
  </TitlesOfParts>
  <Company>London Borough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 Local History</dc:creator>
  <cp:lastModifiedBy>Tann, Lucy</cp:lastModifiedBy>
  <cp:revision>300</cp:revision>
  <dcterms:created xsi:type="dcterms:W3CDTF">2018-05-19T09:12:14Z</dcterms:created>
  <dcterms:modified xsi:type="dcterms:W3CDTF">2020-04-27T14:46:01Z</dcterms:modified>
</cp:coreProperties>
</file>