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  <p:sldMasterId id="2147483658" r:id="rId3"/>
    <p:sldMasterId id="2147483672" r:id="rId4"/>
  </p:sldMasterIdLst>
  <p:notesMasterIdLst>
    <p:notesMasterId r:id="rId13"/>
  </p:notesMasterIdLst>
  <p:sldIdLst>
    <p:sldId id="257" r:id="rId5"/>
    <p:sldId id="264" r:id="rId6"/>
    <p:sldId id="258" r:id="rId7"/>
    <p:sldId id="265" r:id="rId8"/>
    <p:sldId id="262" r:id="rId9"/>
    <p:sldId id="261" r:id="rId10"/>
    <p:sldId id="259" r:id="rId11"/>
    <p:sldId id="260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2">
          <p15:clr>
            <a:srgbClr val="A4A3A4"/>
          </p15:clr>
        </p15:guide>
        <p15:guide id="3" pos="55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7E"/>
    <a:srgbClr val="767676"/>
    <a:srgbClr val="808080"/>
    <a:srgbClr val="00A9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60"/>
  </p:normalViewPr>
  <p:slideViewPr>
    <p:cSldViewPr showGuides="1">
      <p:cViewPr varScale="1">
        <p:scale>
          <a:sx n="93" d="100"/>
          <a:sy n="93" d="100"/>
        </p:scale>
        <p:origin x="684" y="76"/>
      </p:cViewPr>
      <p:guideLst>
        <p:guide orient="horz" pos="2160"/>
        <p:guide pos="232"/>
        <p:guide pos="5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77719-2101-4365-A35A-CECE9566D21E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27BCA-3C35-4450-88AD-1D6BAB69D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53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7BCA-3C35-4450-88AD-1D6BAB69DA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15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7BCA-3C35-4450-88AD-1D6BAB69DA9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olou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E281-565D-4C85-B31D-89C194CA5CB5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9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AE47-4F41-4277-AE9F-B03671D61710}" type="datetime1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368300" y="2196000"/>
            <a:ext cx="4059238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6"/>
          </p:nvPr>
        </p:nvSpPr>
        <p:spPr>
          <a:xfrm>
            <a:off x="4716463" y="2196000"/>
            <a:ext cx="4052887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48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F699-22BB-4A67-8768-97992ACD913C}" type="datetime1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25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olou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425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noFill/>
          <a:ln w="9525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517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2780928"/>
            <a:ext cx="6559200" cy="3411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BE4B-597F-4529-B00D-361D6805E88F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000" y="2196000"/>
            <a:ext cx="6559200" cy="359073"/>
          </a:xfrm>
        </p:spPr>
        <p:txBody>
          <a:bodyPr>
            <a:spAutoFit/>
          </a:bodyPr>
          <a:lstStyle>
            <a:lvl1pPr marL="0" indent="0">
              <a:lnSpc>
                <a:spcPts val="2800"/>
              </a:lnSpc>
              <a:spcAft>
                <a:spcPts val="0"/>
              </a:spcAft>
              <a:buNone/>
              <a:defRPr sz="2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97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E3231-992A-4820-9276-82A44FAC694D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30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EFB-5E6A-4311-89A0-220C60BC2600}" type="datetime1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368300" y="2196000"/>
            <a:ext cx="4059238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6"/>
          </p:nvPr>
        </p:nvSpPr>
        <p:spPr>
          <a:xfrm>
            <a:off x="4716463" y="2196000"/>
            <a:ext cx="4052887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57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E95B-9C2D-4E87-B6E2-86E310AD79A1}" type="datetime1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23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olou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36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58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noFill/>
          <a:ln w="9525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22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noFill/>
          <a:ln w="9525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245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2780928"/>
            <a:ext cx="6559200" cy="3411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1BCF-0F8D-46AC-9258-6606C9427DB7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000" y="2196000"/>
            <a:ext cx="6559200" cy="359073"/>
          </a:xfrm>
        </p:spPr>
        <p:txBody>
          <a:bodyPr>
            <a:spAutoFit/>
          </a:bodyPr>
          <a:lstStyle>
            <a:lvl1pPr marL="0" indent="0">
              <a:lnSpc>
                <a:spcPts val="2800"/>
              </a:lnSpc>
              <a:spcAft>
                <a:spcPts val="0"/>
              </a:spcAft>
              <a:buNone/>
              <a:defRPr sz="2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667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2C74-3375-4171-9E1E-E704933E4FF5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76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3CAD-1760-45D8-AD89-DA84D5EDB7C5}" type="datetime1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368300" y="2196000"/>
            <a:ext cx="4059238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6"/>
          </p:nvPr>
        </p:nvSpPr>
        <p:spPr>
          <a:xfrm>
            <a:off x="4716463" y="2196000"/>
            <a:ext cx="4052887" cy="3960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99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3FE0-813F-4463-A4FC-812B6B4CD162}" type="datetime1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65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2780928"/>
            <a:ext cx="6559200" cy="34110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000" y="2196000"/>
            <a:ext cx="6559200" cy="359073"/>
          </a:xfrm>
        </p:spPr>
        <p:txBody>
          <a:bodyPr>
            <a:spAutoFit/>
          </a:bodyPr>
          <a:lstStyle>
            <a:lvl1pPr marL="0" indent="0">
              <a:lnSpc>
                <a:spcPts val="2800"/>
              </a:lnSpc>
              <a:spcAft>
                <a:spcPts val="0"/>
              </a:spcAft>
              <a:buNone/>
              <a:defRPr sz="2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11A8E7-60D7-4DF2-9D2C-C8B559FA3AE4}" type="datetime1">
              <a:rPr lang="en-GB" smtClean="0"/>
              <a:t>20/06/2022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6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D3D8A-026C-4EB4-BDE8-B30EF91FE5E9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7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368300" y="2196000"/>
            <a:ext cx="4059238" cy="39608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6"/>
          </p:nvPr>
        </p:nvSpPr>
        <p:spPr>
          <a:xfrm>
            <a:off x="4716463" y="2196000"/>
            <a:ext cx="4052887" cy="39608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6A3CF49-4232-4E64-8E81-AB982F991335}" type="datetime1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3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69CB-E97F-4BA6-9B76-7F736A9338BB}" type="datetime1">
              <a:rPr lang="en-GB" smtClean="0"/>
              <a:t>20/06/2022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65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olou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63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720000"/>
            <a:ext cx="6559200" cy="16927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66800"/>
            <a:ext cx="6559200" cy="359073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buNone/>
              <a:defRPr sz="26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60000" y="5472000"/>
            <a:ext cx="8401050" cy="147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360000" y="360000"/>
            <a:ext cx="8409350" cy="5112000"/>
          </a:xfrm>
          <a:prstGeom prst="rect">
            <a:avLst/>
          </a:prstGeom>
          <a:noFill/>
          <a:ln w="9525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922000"/>
            <a:ext cx="1296000" cy="574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8" y="5661248"/>
            <a:ext cx="3224791" cy="34442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153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SECONDARY</a:t>
            </a:r>
          </a:p>
          <a:p>
            <a:r>
              <a:rPr lang="en-GB" smtClean="0"/>
              <a:t>LOGO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700000" y="6084000"/>
            <a:ext cx="864000" cy="396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r>
              <a:rPr lang="en-GB" smtClean="0"/>
              <a:t>CAMPAIGN</a:t>
            </a:r>
          </a:p>
          <a:p>
            <a:r>
              <a:rPr lang="en-GB" smtClean="0"/>
              <a:t>LOGO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25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2780928"/>
            <a:ext cx="6559200" cy="3411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2D8C-A7D9-4F5B-B118-66D9D941B75D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D033-0F2B-4A91-A3BE-A6E888F59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000" y="2196000"/>
            <a:ext cx="6559200" cy="359073"/>
          </a:xfrm>
        </p:spPr>
        <p:txBody>
          <a:bodyPr>
            <a:spAutoFit/>
          </a:bodyPr>
          <a:lstStyle>
            <a:lvl1pPr marL="0" indent="0">
              <a:lnSpc>
                <a:spcPts val="2800"/>
              </a:lnSpc>
              <a:spcAft>
                <a:spcPts val="0"/>
              </a:spcAft>
              <a:buNone/>
              <a:defRPr sz="2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890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6559200" cy="158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Insert main </a:t>
            </a:r>
            <a:br>
              <a:rPr lang="en-US" smtClean="0"/>
            </a:br>
            <a:r>
              <a:rPr lang="en-US" smtClean="0"/>
              <a:t>headline here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196000"/>
            <a:ext cx="6559200" cy="39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4141" y="6451200"/>
            <a:ext cx="546591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97EC16F6-F863-46BA-9C0D-5B3337096DF1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072" y="6451200"/>
            <a:ext cx="624430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6451200"/>
            <a:ext cx="2880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0000" y="6372000"/>
            <a:ext cx="8402400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/>
          </p:cNvSpPr>
          <p:nvPr userDrawn="1"/>
        </p:nvSpPr>
        <p:spPr>
          <a:xfrm>
            <a:off x="7402068" y="6451200"/>
            <a:ext cx="12743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 </a:t>
            </a:r>
            <a:r>
              <a:rPr lang="en-GB" sz="800" b="1" smtClean="0">
                <a:solidFill>
                  <a:srgbClr val="808080"/>
                </a:solidFill>
              </a:rPr>
              <a:t>southwark.gov.uk</a:t>
            </a:r>
            <a:r>
              <a:rPr lang="en-GB" sz="800" smtClean="0">
                <a:solidFill>
                  <a:srgbClr val="808080"/>
                </a:solidFill>
              </a:rPr>
              <a:t> • Page</a:t>
            </a:r>
            <a:endParaRPr lang="en-GB" sz="800">
              <a:solidFill>
                <a:srgbClr val="808080"/>
              </a:solidFill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6798876" y="6451200"/>
            <a:ext cx="3526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</a:t>
            </a:r>
            <a:endParaRPr lang="en-GB" sz="80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2" r:id="rId5"/>
    <p:sldLayoutId id="2147483654" r:id="rId6"/>
  </p:sldLayoutIdLst>
  <p:hf hdr="0"/>
  <p:txStyles>
    <p:titleStyle>
      <a:lvl1pPr algn="l" defTabSz="914400" rtl="0" eaLnBrk="1" latinLnBrk="0" hangingPunct="1">
        <a:lnSpc>
          <a:spcPts val="66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2pPr>
      <a:lvl3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3pPr>
      <a:lvl4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»"/>
        <a:defRPr sz="14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6559200" cy="16927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Insert main </a:t>
            </a:r>
            <a:br>
              <a:rPr lang="en-US" smtClean="0"/>
            </a:br>
            <a:r>
              <a:rPr lang="en-US" smtClean="0"/>
              <a:t>headline here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196000"/>
            <a:ext cx="6559200" cy="39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4141" y="6451200"/>
            <a:ext cx="546591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02876E6B-E23F-4C96-9C60-A1665FDF8F43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072" y="6451200"/>
            <a:ext cx="624430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6451200"/>
            <a:ext cx="2880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0000" y="6372000"/>
            <a:ext cx="8402400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/>
          </p:cNvSpPr>
          <p:nvPr userDrawn="1"/>
        </p:nvSpPr>
        <p:spPr>
          <a:xfrm>
            <a:off x="7402068" y="6451200"/>
            <a:ext cx="12743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 </a:t>
            </a:r>
            <a:r>
              <a:rPr lang="en-GB" sz="800" b="1" smtClean="0">
                <a:solidFill>
                  <a:srgbClr val="808080"/>
                </a:solidFill>
              </a:rPr>
              <a:t>southwark.gov.uk</a:t>
            </a:r>
            <a:r>
              <a:rPr lang="en-GB" sz="800" smtClean="0">
                <a:solidFill>
                  <a:srgbClr val="808080"/>
                </a:solidFill>
              </a:rPr>
              <a:t> • Page</a:t>
            </a:r>
            <a:endParaRPr lang="en-GB" sz="800">
              <a:solidFill>
                <a:srgbClr val="808080"/>
              </a:solidFill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6798876" y="6451200"/>
            <a:ext cx="3526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</a:t>
            </a:r>
            <a:endParaRPr lang="en-GB" sz="80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0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hf hdr="0"/>
  <p:txStyles>
    <p:titleStyle>
      <a:lvl1pPr algn="l" defTabSz="914400" rtl="0" eaLnBrk="1" latinLnBrk="0" hangingPunct="1">
        <a:lnSpc>
          <a:spcPts val="66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2pPr>
      <a:lvl3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3pPr>
      <a:lvl4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»"/>
        <a:defRPr sz="14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6559200" cy="16927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Insert main </a:t>
            </a:r>
            <a:br>
              <a:rPr lang="en-US" smtClean="0"/>
            </a:br>
            <a:r>
              <a:rPr lang="en-US" smtClean="0"/>
              <a:t>headline here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196000"/>
            <a:ext cx="6559200" cy="39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4141" y="6451200"/>
            <a:ext cx="546591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39AE37FE-35CC-4F9F-A016-1544831243ED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072" y="6451200"/>
            <a:ext cx="624430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6451200"/>
            <a:ext cx="2880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0000" y="6372000"/>
            <a:ext cx="8402400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/>
          </p:cNvSpPr>
          <p:nvPr userDrawn="1"/>
        </p:nvSpPr>
        <p:spPr>
          <a:xfrm>
            <a:off x="7402068" y="6451200"/>
            <a:ext cx="12743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 </a:t>
            </a:r>
            <a:r>
              <a:rPr lang="en-GB" sz="800" b="1" smtClean="0">
                <a:solidFill>
                  <a:srgbClr val="808080"/>
                </a:solidFill>
              </a:rPr>
              <a:t>southwark.gov.uk</a:t>
            </a:r>
            <a:r>
              <a:rPr lang="en-GB" sz="800" smtClean="0">
                <a:solidFill>
                  <a:srgbClr val="808080"/>
                </a:solidFill>
              </a:rPr>
              <a:t> • Page</a:t>
            </a:r>
            <a:endParaRPr lang="en-GB" sz="800">
              <a:solidFill>
                <a:srgbClr val="808080"/>
              </a:solidFill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6798876" y="6451200"/>
            <a:ext cx="3526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</a:t>
            </a:r>
            <a:endParaRPr lang="en-GB" sz="80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8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hdr="0"/>
  <p:txStyles>
    <p:titleStyle>
      <a:lvl1pPr algn="l" defTabSz="914400" rtl="0" eaLnBrk="1" latinLnBrk="0" hangingPunct="1">
        <a:lnSpc>
          <a:spcPts val="66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2pPr>
      <a:lvl3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3pPr>
      <a:lvl4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»"/>
        <a:defRPr sz="14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6559200" cy="16927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Insert main </a:t>
            </a:r>
            <a:br>
              <a:rPr lang="en-US" smtClean="0"/>
            </a:br>
            <a:r>
              <a:rPr lang="en-US" smtClean="0"/>
              <a:t>headline here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196000"/>
            <a:ext cx="6559200" cy="39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4141" y="6451200"/>
            <a:ext cx="546591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1DBA9457-9000-4E1F-A3D9-142A649D07BA}" type="datetime1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072" y="6451200"/>
            <a:ext cx="624430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r>
              <a:rPr lang="en-GB" smtClean="0"/>
              <a:t>Click Insert Header &amp; Footer and Apply to all to modify presentation title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6451200"/>
            <a:ext cx="2880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rgbClr val="808080"/>
                </a:solidFill>
              </a:defRPr>
            </a:lvl1pPr>
          </a:lstStyle>
          <a:p>
            <a:fld id="{B9F1D033-0F2B-4A91-A3BE-A6E888F59A1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0000" y="6372000"/>
            <a:ext cx="8402400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/>
          </p:cNvSpPr>
          <p:nvPr userDrawn="1"/>
        </p:nvSpPr>
        <p:spPr>
          <a:xfrm>
            <a:off x="7402068" y="6451200"/>
            <a:ext cx="12743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 </a:t>
            </a:r>
            <a:r>
              <a:rPr lang="en-GB" sz="800" b="1" smtClean="0">
                <a:solidFill>
                  <a:srgbClr val="808080"/>
                </a:solidFill>
              </a:rPr>
              <a:t>southwark.gov.uk</a:t>
            </a:r>
            <a:r>
              <a:rPr lang="en-GB" sz="800" smtClean="0">
                <a:solidFill>
                  <a:srgbClr val="808080"/>
                </a:solidFill>
              </a:rPr>
              <a:t> • Page</a:t>
            </a:r>
            <a:endParaRPr lang="en-GB" sz="800">
              <a:solidFill>
                <a:srgbClr val="808080"/>
              </a:solidFill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6798876" y="6451200"/>
            <a:ext cx="3526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smtClean="0">
                <a:solidFill>
                  <a:srgbClr val="808080"/>
                </a:solidFill>
              </a:rPr>
              <a:t>•</a:t>
            </a:r>
            <a:endParaRPr lang="en-GB" sz="80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/>
  <p:txStyles>
    <p:titleStyle>
      <a:lvl1pPr algn="l" defTabSz="914400" rtl="0" eaLnBrk="1" latinLnBrk="0" hangingPunct="1">
        <a:lnSpc>
          <a:spcPts val="66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2pPr>
      <a:lvl3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•"/>
        <a:defRPr sz="1400" kern="1200">
          <a:solidFill>
            <a:srgbClr val="808080"/>
          </a:solidFill>
          <a:latin typeface="+mn-lt"/>
          <a:ea typeface="+mn-ea"/>
          <a:cs typeface="+mn-cs"/>
        </a:defRPr>
      </a:lvl3pPr>
      <a:lvl4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–"/>
        <a:defRPr sz="1400" kern="1200">
          <a:solidFill>
            <a:srgbClr val="808080"/>
          </a:solidFill>
          <a:latin typeface="+mn-lt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600"/>
        </a:lnSpc>
        <a:spcBef>
          <a:spcPts val="0"/>
        </a:spcBef>
        <a:spcAft>
          <a:spcPts val="1134"/>
        </a:spcAft>
        <a:buFont typeface="Arial" panose="020B0604020202020204" pitchFamily="34" charset="0"/>
        <a:buChar char="»"/>
        <a:defRPr sz="14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Opportunity:</a:t>
            </a:r>
            <a:br>
              <a:rPr lang="en-GB" dirty="0" smtClean="0"/>
            </a:br>
            <a:r>
              <a:rPr lang="en-GB" dirty="0" smtClean="0"/>
              <a:t>What We Are Looking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905540"/>
            <a:ext cx="7308392" cy="4608512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An organisation/ organisations to provide theatre and meeting spaces management services; and café management services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767676"/>
                </a:solidFill>
              </a:rPr>
              <a:t>I</a:t>
            </a:r>
            <a:r>
              <a:rPr lang="en-GB" sz="1800" dirty="0" smtClean="0">
                <a:solidFill>
                  <a:srgbClr val="767676"/>
                </a:solidFill>
              </a:rPr>
              <a:t>nitial contract period </a:t>
            </a:r>
            <a:r>
              <a:rPr lang="en-GB" sz="1800" dirty="0">
                <a:solidFill>
                  <a:srgbClr val="767676"/>
                </a:solidFill>
              </a:rPr>
              <a:t>of five years from April 2023, with </a:t>
            </a:r>
            <a:r>
              <a:rPr lang="en-GB" sz="1800" dirty="0" smtClean="0">
                <a:solidFill>
                  <a:srgbClr val="767676"/>
                </a:solidFill>
              </a:rPr>
              <a:t>option </a:t>
            </a:r>
            <a:r>
              <a:rPr lang="en-GB" sz="1800" dirty="0">
                <a:solidFill>
                  <a:srgbClr val="767676"/>
                </a:solidFill>
              </a:rPr>
              <a:t/>
            </a:r>
            <a:br>
              <a:rPr lang="en-GB" sz="1800" dirty="0">
                <a:solidFill>
                  <a:srgbClr val="767676"/>
                </a:solidFill>
              </a:rPr>
            </a:br>
            <a:r>
              <a:rPr lang="en-GB" sz="1800" dirty="0" smtClean="0">
                <a:solidFill>
                  <a:srgbClr val="767676"/>
                </a:solidFill>
              </a:rPr>
              <a:t>to </a:t>
            </a:r>
            <a:r>
              <a:rPr lang="en-GB" sz="1800" dirty="0">
                <a:solidFill>
                  <a:srgbClr val="767676"/>
                </a:solidFill>
              </a:rPr>
              <a:t>extend by a further two years until March 2030.  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Total </a:t>
            </a:r>
            <a:r>
              <a:rPr lang="en-GB" sz="1800" dirty="0">
                <a:solidFill>
                  <a:srgbClr val="767676"/>
                </a:solidFill>
              </a:rPr>
              <a:t>contract value over the full life of the contract, including </a:t>
            </a:r>
            <a:r>
              <a:rPr lang="en-GB" sz="1800" dirty="0" smtClean="0">
                <a:solidFill>
                  <a:srgbClr val="767676"/>
                </a:solidFill>
              </a:rPr>
              <a:t>the extension</a:t>
            </a:r>
            <a:r>
              <a:rPr lang="en-GB" sz="1800" dirty="0">
                <a:solidFill>
                  <a:srgbClr val="767676"/>
                </a:solidFill>
              </a:rPr>
              <a:t>, is £1.12million. 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endParaRPr lang="en-GB" sz="1800" dirty="0" smtClean="0">
              <a:solidFill>
                <a:srgbClr val="767676"/>
              </a:solidFill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767676"/>
                </a:solidFill>
              </a:rPr>
              <a:t>Two </a:t>
            </a:r>
            <a:r>
              <a:rPr lang="en-GB" sz="1800" dirty="0" smtClean="0">
                <a:solidFill>
                  <a:srgbClr val="767676"/>
                </a:solidFill>
              </a:rPr>
              <a:t>contract lots:</a:t>
            </a:r>
            <a:endParaRPr lang="en-GB" sz="1800" dirty="0">
              <a:solidFill>
                <a:srgbClr val="767676"/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67676"/>
                </a:solidFill>
              </a:rPr>
              <a:t>Theatre and Meeting Spaces Management contract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67676"/>
                </a:solidFill>
              </a:rPr>
              <a:t>Café Management contract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endParaRPr lang="en-GB" sz="1800" dirty="0" smtClean="0">
              <a:solidFill>
                <a:srgbClr val="767676"/>
              </a:solidFill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Organisations can bid for one, or both contract lots. Our preference is to award both contracts to one service provider. </a:t>
            </a:r>
          </a:p>
          <a:p>
            <a:endParaRPr lang="en-GB" dirty="0" smtClean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4001032" cy="492443"/>
          </a:xfrm>
          <a:prstGeom prst="rect">
            <a:avLst/>
          </a:prstGeom>
        </p:spPr>
        <p:txBody>
          <a:bodyPr vert="horz" wrap="none" lIns="91440" tIns="45720" rIns="91440" bIns="45720" anchor="t" anchorCtr="0"/>
          <a:lstStyle/>
          <a:p>
            <a:r>
              <a:rPr lang="en-GB" sz="2600" smtClean="0">
                <a:solidFill>
                  <a:srgbClr val="00247E"/>
                </a:solidFill>
                <a:latin typeface="Arial" panose="020B0604020202020204" pitchFamily="34" charset="0"/>
              </a:rPr>
              <a:t>What We Are Looking For</a:t>
            </a:r>
            <a:endParaRPr lang="en-GB" sz="260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 descr="The specific functions of the Service Provider for this contract are to:&#10;&#10;Programme and manage the creative programme for the theatre space&#10;Manage all aspects of operating the spaces within the building as a public creative space including managing operations of technical infrastructure; room booking, ticketing and box office systems; licensing and other legislative requirements&#10;Recruit and manage a staff team to oversee delivery and effective creative, administrative and financial management of the programme and hire of the Canada Water Theatre and Library Meeting Rooms.&#10;&#10;" title="The specific functions of the Service Provider "/>
          <p:cNvSpPr txBox="1">
            <a:spLocks/>
          </p:cNvSpPr>
          <p:nvPr/>
        </p:nvSpPr>
        <p:spPr>
          <a:xfrm>
            <a:off x="755576" y="1051769"/>
            <a:ext cx="7683167" cy="3590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400" dirty="0" smtClean="0"/>
              <a:t> </a:t>
            </a:r>
          </a:p>
          <a:p>
            <a:pPr>
              <a:lnSpc>
                <a:spcPct val="100000"/>
              </a:lnSpc>
            </a:pPr>
            <a:r>
              <a:rPr lang="en-GB" sz="1800" dirty="0" smtClean="0">
                <a:solidFill>
                  <a:srgbClr val="767676"/>
                </a:solidFill>
              </a:rPr>
              <a:t>The specific functions of the Service Provider for this contract are to:</a:t>
            </a:r>
          </a:p>
          <a:p>
            <a:pPr>
              <a:lnSpc>
                <a:spcPct val="100000"/>
              </a:lnSpc>
            </a:pPr>
            <a:endParaRPr lang="en-GB" sz="1800" dirty="0" smtClean="0">
              <a:solidFill>
                <a:srgbClr val="767676"/>
              </a:solidFill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Programme and manage the creative programme for the theatre space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Manage all aspects of operating the spaces within the building as a public creative space including managing operations of technical infrastructure; room booking, ticketing and box office systems; licensing and other legislative requirements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Recruit and manage a staff team to oversee delivery and effective creative, administrative and financial management of the programme and hire of the Canada Water Theatre and Library Meeting Rooms.</a:t>
            </a:r>
          </a:p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3568" y="692696"/>
            <a:ext cx="7992888" cy="359073"/>
          </a:xfrm>
          <a:prstGeom prst="rect">
            <a:avLst/>
          </a:prstGeom>
        </p:spPr>
        <p:txBody>
          <a:bodyPr vert="horz" wrap="square" lIns="0" tIns="0" rIns="0" bIns="0" anchor="t" anchorCtr="0"/>
          <a:lstStyle/>
          <a:p>
            <a:r>
              <a:rPr lang="en-GB" sz="2600" smtClean="0">
                <a:solidFill>
                  <a:srgbClr val="00247E"/>
                </a:solidFill>
                <a:latin typeface="Arial" panose="020B0604020202020204" pitchFamily="34" charset="0"/>
              </a:rPr>
              <a:t>Theatre and Meeting Spaces Management Contract</a:t>
            </a:r>
            <a:endParaRPr lang="en-GB" sz="260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 title="Decorative"/>
          <p:cNvSpPr txBox="1">
            <a:spLocks/>
          </p:cNvSpPr>
          <p:nvPr/>
        </p:nvSpPr>
        <p:spPr>
          <a:xfrm>
            <a:off x="600340" y="836712"/>
            <a:ext cx="7827184" cy="2880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134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400" dirty="0" smtClean="0"/>
              <a:t> </a:t>
            </a:r>
          </a:p>
          <a:p>
            <a:pPr>
              <a:lnSpc>
                <a:spcPct val="100000"/>
              </a:lnSpc>
            </a:pPr>
            <a:r>
              <a:rPr lang="en-GB" sz="1800" dirty="0" smtClean="0">
                <a:solidFill>
                  <a:srgbClr val="767676"/>
                </a:solidFill>
              </a:rPr>
              <a:t>The specific functions of the Service Provider for this contract are to:</a:t>
            </a:r>
          </a:p>
          <a:p>
            <a:pPr>
              <a:lnSpc>
                <a:spcPct val="100000"/>
              </a:lnSpc>
            </a:pPr>
            <a:endParaRPr lang="en-GB" sz="1800" dirty="0" smtClean="0">
              <a:solidFill>
                <a:srgbClr val="767676"/>
              </a:solidFill>
            </a:endParaRP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Manage all </a:t>
            </a:r>
            <a:r>
              <a:rPr lang="en-GB" sz="1800" dirty="0">
                <a:solidFill>
                  <a:srgbClr val="767676"/>
                </a:solidFill>
              </a:rPr>
              <a:t>operational aspects of the café and catering services for the theatre and meeting spaces;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Provide </a:t>
            </a:r>
            <a:r>
              <a:rPr lang="en-GB" sz="1800" dirty="0">
                <a:solidFill>
                  <a:srgbClr val="767676"/>
                </a:solidFill>
              </a:rPr>
              <a:t>an inviting food and beverage offer designed to meet local community needs and support local supply chains;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Provide management and operational staff team </a:t>
            </a:r>
            <a:r>
              <a:rPr lang="en-GB" sz="1800" dirty="0">
                <a:solidFill>
                  <a:srgbClr val="767676"/>
                </a:solidFill>
              </a:rPr>
              <a:t>to deliver the </a:t>
            </a:r>
            <a:r>
              <a:rPr lang="en-GB" sz="1800" dirty="0" smtClean="0">
                <a:solidFill>
                  <a:srgbClr val="767676"/>
                </a:solidFill>
              </a:rPr>
              <a:t>services;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Maintain </a:t>
            </a:r>
            <a:r>
              <a:rPr lang="en-GB" sz="1800" dirty="0">
                <a:solidFill>
                  <a:srgbClr val="767676"/>
                </a:solidFill>
              </a:rPr>
              <a:t>technical </a:t>
            </a:r>
            <a:r>
              <a:rPr lang="en-GB" sz="1800" dirty="0" smtClean="0">
                <a:solidFill>
                  <a:srgbClr val="767676"/>
                </a:solidFill>
              </a:rPr>
              <a:t>facilities;  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767676"/>
                </a:solidFill>
              </a:rPr>
              <a:t>O</a:t>
            </a:r>
            <a:r>
              <a:rPr lang="en-GB" sz="1800" dirty="0" smtClean="0">
                <a:solidFill>
                  <a:srgbClr val="767676"/>
                </a:solidFill>
              </a:rPr>
              <a:t>versee health, safety and risk management;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767676"/>
                </a:solidFill>
              </a:rPr>
              <a:t>Provide publicity/ signage </a:t>
            </a:r>
            <a:r>
              <a:rPr lang="en-GB" sz="1800" dirty="0">
                <a:solidFill>
                  <a:srgbClr val="767676"/>
                </a:solidFill>
              </a:rPr>
              <a:t>for </a:t>
            </a:r>
            <a:r>
              <a:rPr lang="en-GB" sz="1800" dirty="0" smtClean="0">
                <a:solidFill>
                  <a:srgbClr val="767676"/>
                </a:solidFill>
              </a:rPr>
              <a:t>the café, and monitor customer satisfaction.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92888" cy="359073"/>
          </a:xfrm>
          <a:prstGeom prst="rect">
            <a:avLst/>
          </a:prstGeom>
        </p:spPr>
        <p:txBody>
          <a:bodyPr vert="horz" wrap="square" lIns="0" tIns="0" rIns="0" bIns="0" anchor="t" anchorCtr="0"/>
          <a:lstStyle/>
          <a:p>
            <a:r>
              <a:rPr lang="en-GB" sz="2600" dirty="0" smtClean="0">
                <a:solidFill>
                  <a:srgbClr val="00247E"/>
                </a:solidFill>
                <a:latin typeface="Arial" panose="020B0604020202020204" pitchFamily="34" charset="0"/>
              </a:rPr>
              <a:t>Café Management Contract</a:t>
            </a:r>
            <a:endParaRPr lang="en-GB" sz="2600" dirty="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7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 descr="Tender Evaluation Methodology: Theatre and Meeting Spaces Management Contract&#10;" title="Tender Evaluation Methodology: Theatre and Meeting Spaces Management Contrac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41721"/>
              </p:ext>
            </p:extLst>
          </p:nvPr>
        </p:nvGraphicFramePr>
        <p:xfrm>
          <a:off x="705266" y="1340768"/>
          <a:ext cx="7755166" cy="4028392"/>
        </p:xfrm>
        <a:graphic>
          <a:graphicData uri="http://schemas.openxmlformats.org/drawingml/2006/table">
            <a:tbl>
              <a:tblPr firstRow="1" firstCol="1" bandRow="1"/>
              <a:tblGrid>
                <a:gridCol w="5603992">
                  <a:extLst>
                    <a:ext uri="{9D8B030D-6E8A-4147-A177-3AD203B41FA5}">
                      <a16:colId xmlns:a16="http://schemas.microsoft.com/office/drawing/2014/main" val="1339208170"/>
                    </a:ext>
                  </a:extLst>
                </a:gridCol>
                <a:gridCol w="2151174">
                  <a:extLst>
                    <a:ext uri="{9D8B030D-6E8A-4147-A177-3AD203B41FA5}">
                      <a16:colId xmlns:a16="http://schemas.microsoft.com/office/drawing/2014/main" val="404469608"/>
                    </a:ext>
                  </a:extLst>
                </a:gridCol>
              </a:tblGrid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Criteria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Criteria Weighting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37187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Quality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Quality weighting 35%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64216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Venue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Management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5%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188716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Programming 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64597"/>
                  </a:ext>
                </a:extLst>
              </a:tr>
              <a:tr h="168729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Additional investment by tender organisation in artistic and outreach programmes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5%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113129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Management and key personnel, including number of staff dedicated to contract delivery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754498"/>
                  </a:ext>
                </a:extLst>
              </a:tr>
              <a:tr h="177743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Systems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management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862544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Communications, PR and promotion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466320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Business and forward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planning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5%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411857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Social Value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Social Value weighting 15%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58782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London Living Wage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Pass (Yes) /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Fail 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666231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Fairer Future Procurement Framework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Pass (Yes) /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Fail 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043258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Southwark Stands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Together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2.4%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720660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Training and employment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opportunities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2.4%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736291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Understanding local community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needs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2.4%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325008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Affordability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2.4%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671375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Climate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Change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2.4%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763983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Multiple Contract Benefits based on economies of scale (only to be answered by Tenderers bidding for both lots) 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904722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Price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Price </a:t>
                      </a: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weighting </a:t>
                      </a: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64431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Maximum investment required by the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Council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12.5%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342295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Annual net investment typically required by the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Council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12.5%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535631"/>
                  </a:ext>
                </a:extLst>
              </a:tr>
              <a:tr h="178000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Income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generation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906954"/>
                  </a:ext>
                </a:extLst>
              </a:tr>
              <a:tr h="89000">
                <a:tc>
                  <a:txBody>
                    <a:bodyPr/>
                    <a:lstStyle/>
                    <a:p>
                      <a:pPr marL="502920" indent="-274320" algn="r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n-GB" sz="80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 points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862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266" y="404664"/>
            <a:ext cx="7992888" cy="359073"/>
          </a:xfrm>
          <a:prstGeom prst="rect">
            <a:avLst/>
          </a:prstGeom>
        </p:spPr>
        <p:txBody>
          <a:bodyPr vert="horz" wrap="square" lIns="0" tIns="0" rIns="0" bIns="0" anchor="t" anchorCtr="0"/>
          <a:lstStyle/>
          <a:p>
            <a:pPr>
              <a:lnSpc>
                <a:spcPct val="100000"/>
              </a:lnSpc>
            </a:pPr>
            <a:r>
              <a:rPr lang="en-GB" sz="2600" smtClean="0">
                <a:solidFill>
                  <a:srgbClr val="00247E"/>
                </a:solidFill>
                <a:latin typeface="Arial" panose="020B0604020202020204" pitchFamily="34" charset="0"/>
              </a:rPr>
              <a:t>Tender Evaluation Methodology: Theatre and Meeting Spaces Management Contract</a:t>
            </a:r>
            <a:endParaRPr lang="en-GB" sz="2600" dirty="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 descr="Tender Evaluation Methodology:&#10;Café Management Contract &#10;" title="Tender Evaluation Methodology: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588312"/>
              </p:ext>
            </p:extLst>
          </p:nvPr>
        </p:nvGraphicFramePr>
        <p:xfrm>
          <a:off x="633258" y="1484784"/>
          <a:ext cx="7755166" cy="3718368"/>
        </p:xfrm>
        <a:graphic>
          <a:graphicData uri="http://schemas.openxmlformats.org/drawingml/2006/table">
            <a:tbl>
              <a:tblPr firstRow="1" firstCol="1" bandRow="1"/>
              <a:tblGrid>
                <a:gridCol w="5603992">
                  <a:extLst>
                    <a:ext uri="{9D8B030D-6E8A-4147-A177-3AD203B41FA5}">
                      <a16:colId xmlns:a16="http://schemas.microsoft.com/office/drawing/2014/main" val="1339208170"/>
                    </a:ext>
                  </a:extLst>
                </a:gridCol>
                <a:gridCol w="2151174">
                  <a:extLst>
                    <a:ext uri="{9D8B030D-6E8A-4147-A177-3AD203B41FA5}">
                      <a16:colId xmlns:a16="http://schemas.microsoft.com/office/drawing/2014/main" val="404469608"/>
                    </a:ext>
                  </a:extLst>
                </a:gridCol>
              </a:tblGrid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Criteria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Criteria Weighting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37187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Quality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Quality weighting 35%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64216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Café</a:t>
                      </a:r>
                      <a:r>
                        <a:rPr lang="en-GB" sz="800" baseline="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Management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188716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Staff Management &amp; Employment Opportunities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64597"/>
                  </a:ext>
                </a:extLst>
              </a:tr>
              <a:tr h="161206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Accessibility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113129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Working</a:t>
                      </a:r>
                      <a:r>
                        <a:rPr lang="en-GB" sz="800" baseline="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relationship/ collaboration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754498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Social Value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Social Value weighting 15%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58782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London Living Wage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Pass (Yes) /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Fail 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666231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Fairer Future Procurement Framework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Pass (Yes) /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Fail 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043258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Southwark Stands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Together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Pass (Yes) / Fail 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720660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Understanding local community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needs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325008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Affordability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4</a:t>
                      </a: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%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671375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Climate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Change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4%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763983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Multiple Contract Benefits based on economies of scale (only to be answered by Tenderers bidding for both lots) 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3%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904722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Price (part 1)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Total Price </a:t>
                      </a: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(part 1) weighting 25%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64431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Rental</a:t>
                      </a:r>
                      <a:r>
                        <a:rPr lang="en-GB" sz="800" baseline="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contribution- able to pay £4,000 rent in four equal quarterly payments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Pass (Yes) / Fail (No)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342295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Expenditure</a:t>
                      </a:r>
                      <a:r>
                        <a:rPr lang="en-GB" sz="800" baseline="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viability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10%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535631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Income </a:t>
                      </a: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viability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10%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906954"/>
                  </a:ext>
                </a:extLst>
              </a:tr>
              <a:tr h="170064"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Profit share rationale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5%</a:t>
                      </a:r>
                      <a:endParaRPr lang="en-GB" sz="800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620090"/>
                  </a:ext>
                </a:extLst>
              </a:tr>
              <a:tr h="185051">
                <a:tc>
                  <a:txBody>
                    <a:bodyPr/>
                    <a:lstStyle/>
                    <a:p>
                      <a:pPr marL="502920" indent="-274320" algn="l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Price</a:t>
                      </a:r>
                      <a:r>
                        <a:rPr lang="en-GB" sz="800" b="1" baseline="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(part 2)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Total price (part 2) weighting 25%</a:t>
                      </a:r>
                      <a:endParaRPr lang="en-GB" sz="800" b="1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57278"/>
                  </a:ext>
                </a:extLst>
              </a:tr>
              <a:tr h="166943">
                <a:tc>
                  <a:txBody>
                    <a:bodyPr/>
                    <a:lstStyle/>
                    <a:p>
                      <a:pPr marL="502920" indent="-274320" algn="l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kern="1200" baseline="0" dirty="0" smtClean="0">
                          <a:solidFill>
                            <a:srgbClr val="76767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Pricing Schedule Profit Share Evaluation Criteria</a:t>
                      </a:r>
                      <a:endParaRPr lang="en-GB" sz="800" baseline="0" dirty="0" smtClean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2920" algn="l"/>
                          <a:tab pos="457200" algn="l"/>
                        </a:tabLst>
                        <a:defRPr/>
                      </a:pPr>
                      <a:r>
                        <a:rPr lang="en-GB" sz="800" kern="1200" dirty="0" smtClean="0">
                          <a:solidFill>
                            <a:srgbClr val="76767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25%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23987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502920" indent="-274320" algn="r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baseline="0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Total</a:t>
                      </a: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2920" indent="-274320">
                        <a:spcAft>
                          <a:spcPts val="0"/>
                        </a:spcAft>
                        <a:tabLst>
                          <a:tab pos="502920" algn="l"/>
                          <a:tab pos="457200" algn="l"/>
                        </a:tabLst>
                      </a:pPr>
                      <a:r>
                        <a:rPr lang="en-GB" sz="800" b="1" dirty="0" smtClean="0">
                          <a:solidFill>
                            <a:srgbClr val="767676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100 points</a:t>
                      </a:r>
                      <a:endParaRPr lang="en-GB" sz="800" b="1" dirty="0">
                        <a:solidFill>
                          <a:srgbClr val="767676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50063" marR="5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1781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6559200" cy="359073"/>
          </a:xfrm>
          <a:prstGeom prst="rect">
            <a:avLst/>
          </a:prstGeom>
        </p:spPr>
        <p:txBody>
          <a:bodyPr vert="horz" wrap="square" lIns="0" tIns="0" rIns="0" bIns="0" anchor="t" anchorCtr="0"/>
          <a:lstStyle/>
          <a:p>
            <a:pPr>
              <a:lnSpc>
                <a:spcPct val="100000"/>
              </a:lnSpc>
            </a:pPr>
            <a:r>
              <a:rPr lang="en-GB" sz="2600" dirty="0" smtClean="0">
                <a:solidFill>
                  <a:srgbClr val="00247E"/>
                </a:solidFill>
                <a:latin typeface="Arial" panose="020B0604020202020204" pitchFamily="34" charset="0"/>
              </a:rPr>
              <a:t>Tender Evaluation Methodology:</a:t>
            </a:r>
            <a:br>
              <a:rPr lang="en-GB" sz="2600" dirty="0" smtClean="0">
                <a:solidFill>
                  <a:srgbClr val="00247E"/>
                </a:solidFill>
                <a:latin typeface="Arial" panose="020B0604020202020204" pitchFamily="34" charset="0"/>
              </a:rPr>
            </a:br>
            <a:r>
              <a:rPr lang="en-GB" sz="2600" dirty="0" smtClean="0">
                <a:solidFill>
                  <a:srgbClr val="00247E"/>
                </a:solidFill>
                <a:latin typeface="Arial" panose="020B0604020202020204" pitchFamily="34" charset="0"/>
              </a:rPr>
              <a:t>Café Management Contract </a:t>
            </a:r>
            <a:endParaRPr lang="en-GB" sz="2600" dirty="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1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 descr="Timetable" title="Time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04859"/>
              </p:ext>
            </p:extLst>
          </p:nvPr>
        </p:nvGraphicFramePr>
        <p:xfrm>
          <a:off x="670554" y="476672"/>
          <a:ext cx="7776864" cy="46820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20684">
                  <a:extLst>
                    <a:ext uri="{9D8B030D-6E8A-4147-A177-3AD203B41FA5}">
                      <a16:colId xmlns:a16="http://schemas.microsoft.com/office/drawing/2014/main" val="1895202950"/>
                    </a:ext>
                  </a:extLst>
                </a:gridCol>
                <a:gridCol w="2456180">
                  <a:extLst>
                    <a:ext uri="{9D8B030D-6E8A-4147-A177-3AD203B41FA5}">
                      <a16:colId xmlns:a16="http://schemas.microsoft.com/office/drawing/2014/main" val="4046250659"/>
                    </a:ext>
                  </a:extLst>
                </a:gridCol>
              </a:tblGrid>
              <a:tr h="580519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47E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588384"/>
                  </a:ext>
                </a:extLst>
              </a:tr>
              <a:tr h="563159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47E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899673"/>
                  </a:ext>
                </a:extLst>
              </a:tr>
              <a:tr h="497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Final date for request of clarifications or questions 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7 July, 12noon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118708"/>
                  </a:ext>
                </a:extLst>
              </a:tr>
              <a:tr h="497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Closing date for return of full tenders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14 July, 5pm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33941"/>
                  </a:ext>
                </a:extLst>
              </a:tr>
              <a:tr h="73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Potential clarification </a:t>
                      </a:r>
                      <a:r>
                        <a:rPr lang="en-GB" sz="1400" dirty="0" smtClean="0">
                          <a:solidFill>
                            <a:srgbClr val="808080"/>
                          </a:solidFill>
                          <a:effectLst/>
                        </a:rPr>
                        <a:t>interviews*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rgbClr val="808080"/>
                          </a:solidFill>
                          <a:effectLst/>
                        </a:rPr>
                        <a:t>(*Preference</a:t>
                      </a:r>
                      <a:r>
                        <a:rPr lang="en-GB" sz="1400" b="0" baseline="0" dirty="0" smtClean="0">
                          <a:solidFill>
                            <a:srgbClr val="808080"/>
                          </a:solidFill>
                          <a:effectLst/>
                        </a:rPr>
                        <a:t> is for clarifications to be via written correspondence)</a:t>
                      </a:r>
                      <a:endParaRPr lang="en-GB" sz="1400" b="0" dirty="0" smtClean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2 &amp; 4 </a:t>
                      </a:r>
                      <a:r>
                        <a:rPr lang="en-GB" sz="1400" dirty="0" smtClean="0">
                          <a:solidFill>
                            <a:srgbClr val="808080"/>
                          </a:solidFill>
                          <a:effectLst/>
                        </a:rPr>
                        <a:t>August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376244"/>
                  </a:ext>
                </a:extLst>
              </a:tr>
              <a:tr h="497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Contract awarded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25 October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89736"/>
                  </a:ext>
                </a:extLst>
              </a:tr>
              <a:tr h="580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TUPE activated if required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Nov - Feb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251372"/>
                  </a:ext>
                </a:extLst>
              </a:tr>
              <a:tr h="7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Contract start date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808080"/>
                          </a:solidFill>
                          <a:effectLst/>
                        </a:rPr>
                        <a:t>1 April 2023</a:t>
                      </a:r>
                      <a:endParaRPr lang="en-GB" sz="1400" dirty="0">
                        <a:solidFill>
                          <a:srgbClr val="8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11999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692696"/>
            <a:ext cx="6559200" cy="359073"/>
          </a:xfrm>
          <a:prstGeom prst="rect">
            <a:avLst/>
          </a:prstGeom>
        </p:spPr>
        <p:txBody>
          <a:bodyPr vert="horz" wrap="square" lIns="0" tIns="0" rIns="0" bIns="0" anchor="t" anchorCtr="0"/>
          <a:lstStyle/>
          <a:p>
            <a:r>
              <a:rPr lang="en-GB" sz="2600" smtClean="0">
                <a:solidFill>
                  <a:srgbClr val="00247E"/>
                </a:solidFill>
                <a:latin typeface="Arial" panose="020B0604020202020204" pitchFamily="34" charset="0"/>
              </a:rPr>
              <a:t>Timetable</a:t>
            </a:r>
            <a:endParaRPr lang="en-GB" sz="2600">
              <a:solidFill>
                <a:srgbClr val="00247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>
            <a:off x="744423" y="1052736"/>
            <a:ext cx="2288623" cy="1235920"/>
          </a:xfrm>
          <a:prstGeom prst="wedgeRoundRectCallout">
            <a:avLst>
              <a:gd name="adj1" fmla="val 60588"/>
              <a:gd name="adj2" fmla="val -183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140E00"/>
                </a:solidFill>
              </a:rPr>
              <a:t>Register as a supplier </a:t>
            </a:r>
          </a:p>
          <a:p>
            <a:r>
              <a:rPr lang="en-GB" sz="1400" dirty="0" smtClean="0">
                <a:solidFill>
                  <a:srgbClr val="140E00"/>
                </a:solidFill>
              </a:rPr>
              <a:t>on the London Tenders Portal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344631" y="2538323"/>
            <a:ext cx="2181802" cy="1296144"/>
          </a:xfrm>
          <a:prstGeom prst="wedgeRoundRectCallout">
            <a:avLst>
              <a:gd name="adj1" fmla="val -55091"/>
              <a:gd name="adj2" fmla="val -1946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140E00"/>
                </a:solidFill>
              </a:rPr>
              <a:t>Submit any clarification questions via the portal by 7 July at 12noon</a:t>
            </a:r>
            <a:endParaRPr lang="en-GB" sz="1400" dirty="0">
              <a:solidFill>
                <a:srgbClr val="140E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612480" y="4131884"/>
            <a:ext cx="2319559" cy="1184986"/>
          </a:xfrm>
          <a:prstGeom prst="wedgeRoundRectCallout">
            <a:avLst>
              <a:gd name="adj1" fmla="val -20833"/>
              <a:gd name="adj2" fmla="val 47359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140E00"/>
                </a:solidFill>
              </a:rPr>
              <a:t>Bidders notified of outcome by 25 October</a:t>
            </a:r>
            <a:endParaRPr lang="en-GB" sz="1400" dirty="0">
              <a:solidFill>
                <a:srgbClr val="140E00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44423" y="2518189"/>
            <a:ext cx="3321295" cy="1316278"/>
          </a:xfrm>
          <a:prstGeom prst="wedgeRoundRectCallout">
            <a:avLst>
              <a:gd name="adj1" fmla="val -21708"/>
              <a:gd name="adj2" fmla="val 63868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Closing date for full return of completed tender, 14 July at 5pm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491880" y="1056824"/>
            <a:ext cx="2245494" cy="1238639"/>
          </a:xfrm>
          <a:prstGeom prst="wedgeRoundRectCallout">
            <a:avLst>
              <a:gd name="adj1" fmla="val 57808"/>
              <a:gd name="adj2" fmla="val -21074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bg1"/>
                </a:solidFill>
              </a:rPr>
              <a:t>Access the tender opportunity and download the tender pack via the portal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6876256" y="2564508"/>
            <a:ext cx="1440905" cy="1269959"/>
          </a:xfrm>
          <a:prstGeom prst="wedgeRoundRectCallout">
            <a:avLst>
              <a:gd name="adj1" fmla="val -66881"/>
              <a:gd name="adj2" fmla="val 19821"/>
              <a:gd name="adj3" fmla="val 16667"/>
            </a:avLst>
          </a:prstGeom>
          <a:solidFill>
            <a:schemeClr val="tx2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Indicate your intent to respond via the portal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44423" y="4156292"/>
            <a:ext cx="1429007" cy="1160577"/>
          </a:xfrm>
          <a:prstGeom prst="wedgeRoundRectCallout">
            <a:avLst>
              <a:gd name="adj1" fmla="val 75233"/>
              <a:gd name="adj2" fmla="val -18504"/>
              <a:gd name="adj3" fmla="val 16667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140E00"/>
                </a:solidFill>
              </a:rPr>
              <a:t>Potential clarification interviews on 2 &amp; 4 August</a:t>
            </a:r>
            <a:endParaRPr lang="en-GB" sz="1400" dirty="0">
              <a:solidFill>
                <a:srgbClr val="140E00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033721" y="1052736"/>
            <a:ext cx="2283439" cy="1235920"/>
          </a:xfrm>
          <a:prstGeom prst="wedgeRoundRectCallout">
            <a:avLst>
              <a:gd name="adj1" fmla="val 20420"/>
              <a:gd name="adj2" fmla="val 6639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140E00"/>
                </a:solidFill>
              </a:rPr>
              <a:t>Attend tender workshop on 15 June, or access workshop materials afterwards if unable to attend in person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" y="24124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z="4400" dirty="0" smtClean="0">
                <a:solidFill>
                  <a:srgbClr val="00247E"/>
                </a:solidFill>
              </a:rPr>
              <a:t>Workflow</a:t>
            </a:r>
            <a:endParaRPr lang="en-GB" sz="4400" dirty="0">
              <a:solidFill>
                <a:srgbClr val="0024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05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c7b9259d-cba6-4319-81a4-8f9c9ad81be0"/>
</p:tagLst>
</file>

<file path=ppt/theme/theme1.xml><?xml version="1.0" encoding="utf-8"?>
<a:theme xmlns:a="http://schemas.openxmlformats.org/drawingml/2006/main" name="Gold">
  <a:themeElements>
    <a:clrScheme name="Southwark PwP Gold">
      <a:dk1>
        <a:srgbClr val="F0AB00"/>
      </a:dk1>
      <a:lt1>
        <a:srgbClr val="FFFFFF"/>
      </a:lt1>
      <a:dk2>
        <a:srgbClr val="CF0072"/>
      </a:dk2>
      <a:lt2>
        <a:srgbClr val="34B233"/>
      </a:lt2>
      <a:accent1>
        <a:srgbClr val="B6BF00"/>
      </a:accent1>
      <a:accent2>
        <a:srgbClr val="00C0B5"/>
      </a:accent2>
      <a:accent3>
        <a:srgbClr val="00A9E0"/>
      </a:accent3>
      <a:accent4>
        <a:srgbClr val="0065BD"/>
      </a:accent4>
      <a:accent5>
        <a:srgbClr val="80379B"/>
      </a:accent5>
      <a:accent6>
        <a:srgbClr val="CF0072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al">
  <a:themeElements>
    <a:clrScheme name="Southwark PwP Teal">
      <a:dk1>
        <a:srgbClr val="00C0B5"/>
      </a:dk1>
      <a:lt1>
        <a:srgbClr val="FFFFFF"/>
      </a:lt1>
      <a:dk2>
        <a:srgbClr val="FF6319"/>
      </a:dk2>
      <a:lt2>
        <a:srgbClr val="34B233"/>
      </a:lt2>
      <a:accent1>
        <a:srgbClr val="B6BF00"/>
      </a:accent1>
      <a:accent2>
        <a:srgbClr val="F0AB00"/>
      </a:accent2>
      <a:accent3>
        <a:srgbClr val="00A9E0"/>
      </a:accent3>
      <a:accent4>
        <a:srgbClr val="0065BD"/>
      </a:accent4>
      <a:accent5>
        <a:srgbClr val="80379B"/>
      </a:accent5>
      <a:accent6>
        <a:srgbClr val="CF0072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urple">
  <a:themeElements>
    <a:clrScheme name="Southwark PwP Purple">
      <a:dk1>
        <a:srgbClr val="80379B"/>
      </a:dk1>
      <a:lt1>
        <a:srgbClr val="FFFFFF"/>
      </a:lt1>
      <a:dk2>
        <a:srgbClr val="00A9E0"/>
      </a:dk2>
      <a:lt2>
        <a:srgbClr val="34B233"/>
      </a:lt2>
      <a:accent1>
        <a:srgbClr val="B6BF00"/>
      </a:accent1>
      <a:accent2>
        <a:srgbClr val="00C0B5"/>
      </a:accent2>
      <a:accent3>
        <a:srgbClr val="00A9E0"/>
      </a:accent3>
      <a:accent4>
        <a:srgbClr val="0065BD"/>
      </a:accent4>
      <a:accent5>
        <a:srgbClr val="F0AB00"/>
      </a:accent5>
      <a:accent6>
        <a:srgbClr val="CF0072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ark Yellow">
  <a:themeElements>
    <a:clrScheme name="Southwark PwP Purple">
      <a:dk1>
        <a:srgbClr val="B6BF00"/>
      </a:dk1>
      <a:lt1>
        <a:srgbClr val="FFFFFF"/>
      </a:lt1>
      <a:dk2>
        <a:srgbClr val="CF0072"/>
      </a:dk2>
      <a:lt2>
        <a:srgbClr val="34B233"/>
      </a:lt2>
      <a:accent1>
        <a:srgbClr val="B6BF00"/>
      </a:accent1>
      <a:accent2>
        <a:srgbClr val="00C0B5"/>
      </a:accent2>
      <a:accent3>
        <a:srgbClr val="00A9E0"/>
      </a:accent3>
      <a:accent4>
        <a:srgbClr val="0065BD"/>
      </a:accent4>
      <a:accent5>
        <a:srgbClr val="F0AB00"/>
      </a:accent5>
      <a:accent6>
        <a:srgbClr val="CF0072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Southwark presentation</Template>
  <TotalTime>317</TotalTime>
  <Words>820</Words>
  <Application>Microsoft Office PowerPoint</Application>
  <PresentationFormat>On-screen Show (4:3)</PresentationFormat>
  <Paragraphs>147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Gold</vt:lpstr>
      <vt:lpstr>Teal</vt:lpstr>
      <vt:lpstr>Purple</vt:lpstr>
      <vt:lpstr>Dark Yellow</vt:lpstr>
      <vt:lpstr>The Opportunity: What We Are Looking For</vt:lpstr>
      <vt:lpstr>What We Are Looking For</vt:lpstr>
      <vt:lpstr>Theatre and Meeting Spaces Management Contract</vt:lpstr>
      <vt:lpstr>Café Management Contract</vt:lpstr>
      <vt:lpstr>Tender Evaluation Methodology: Theatre and Meeting Spaces Management Contract</vt:lpstr>
      <vt:lpstr>Tender Evaluation Methodology: Café Management Contract </vt:lpstr>
      <vt:lpstr>Timetable</vt:lpstr>
      <vt:lpstr>Workflow</vt:lpstr>
    </vt:vector>
  </TitlesOfParts>
  <Company>London Borough of Southwark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Jennifer</dc:creator>
  <cp:lastModifiedBy>Tann, Lucy</cp:lastModifiedBy>
  <cp:revision>26</cp:revision>
  <dcterms:created xsi:type="dcterms:W3CDTF">2022-06-14T11:23:46Z</dcterms:created>
  <dcterms:modified xsi:type="dcterms:W3CDTF">2022-06-20T14:21:07Z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4b5575e8-0337-4fab-a504-ad679bd14762</vt:lpwstr>
  </property>
</Properties>
</file>